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309" r:id="rId11"/>
    <p:sldId id="310" r:id="rId12"/>
    <p:sldId id="312" r:id="rId13"/>
    <p:sldId id="313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2" r:id="rId28"/>
    <p:sldId id="280" r:id="rId29"/>
    <p:sldId id="281" r:id="rId30"/>
    <p:sldId id="283" r:id="rId31"/>
    <p:sldId id="284" r:id="rId32"/>
    <p:sldId id="285" r:id="rId33"/>
    <p:sldId id="286" r:id="rId34"/>
    <p:sldId id="291" r:id="rId35"/>
    <p:sldId id="292" r:id="rId36"/>
    <p:sldId id="293" r:id="rId37"/>
    <p:sldId id="294" r:id="rId38"/>
    <p:sldId id="295" r:id="rId39"/>
    <p:sldId id="307" r:id="rId40"/>
    <p:sldId id="314" r:id="rId41"/>
    <p:sldId id="315" r:id="rId42"/>
    <p:sldId id="316" r:id="rId43"/>
    <p:sldId id="317" r:id="rId44"/>
    <p:sldId id="318" r:id="rId45"/>
    <p:sldId id="319" r:id="rId46"/>
    <p:sldId id="300" r:id="rId47"/>
    <p:sldId id="308" r:id="rId48"/>
    <p:sldId id="301" r:id="rId49"/>
    <p:sldId id="304" r:id="rId50"/>
    <p:sldId id="302" r:id="rId51"/>
    <p:sldId id="305" r:id="rId52"/>
    <p:sldId id="296" r:id="rId53"/>
    <p:sldId id="306" r:id="rId54"/>
    <p:sldId id="297" r:id="rId55"/>
    <p:sldId id="289" r:id="rId56"/>
    <p:sldId id="320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fruit.org.ua/index.php/publikacii/93-ua-kontent/sluzhebnye-stati/119-krashchi-sorti-malini-kharakteristika-sortiv-malini" TargetMode="External"/><Relationship Id="rId2" Type="http://schemas.openxmlformats.org/officeDocument/2006/relationships/hyperlink" Target="https://www.slideshare.net/andreyandroshchuk/ss-37448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ruit.org.ua/index.php/publikacii/93-ua-kontent/sluzhebnye-stati/100-kharakteristika-sortiv-sunitsi-osnovni-tipi-posadkovogo-material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571481"/>
            <a:ext cx="7100910" cy="1571635"/>
          </a:xfrm>
        </p:spPr>
        <p:txBody>
          <a:bodyPr/>
          <a:lstStyle/>
          <a:p>
            <a:pPr algn="ctr"/>
            <a:r>
              <a:rPr lang="uk-UA" dirty="0" smtClean="0"/>
              <a:t>Сорти ягідних культур</a:t>
            </a:r>
            <a:br>
              <a:rPr lang="uk-UA" dirty="0" smtClean="0"/>
            </a:br>
            <a:r>
              <a:rPr lang="uk-UA" dirty="0" smtClean="0"/>
              <a:t> та їх шкідники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7000900"/>
            <a:ext cx="640080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5842" name="Picture 2" descr="Що треба знати, купуючи полуницю Новини undefined Кропивницький н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3116"/>
            <a:ext cx="3695760" cy="2832590"/>
          </a:xfrm>
          <a:prstGeom prst="rect">
            <a:avLst/>
          </a:prstGeom>
          <a:noFill/>
        </p:spPr>
      </p:pic>
      <p:pic>
        <p:nvPicPr>
          <p:cNvPr id="52228" name="Picture 4" descr="Малина Таганка: описание сорта с характеристикой и отзывами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071810"/>
            <a:ext cx="4041422" cy="3028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42918"/>
            <a:ext cx="7498080" cy="7747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Глен Ліон</a:t>
            </a:r>
            <a:r>
              <a:rPr lang="ru-RU" dirty="0" smtClean="0"/>
              <a:t> </a:t>
            </a:r>
            <a:r>
              <a:rPr lang="ru-RU" i="1" dirty="0" smtClean="0"/>
              <a:t>(</a:t>
            </a:r>
            <a:r>
              <a:rPr lang="en-US" i="1" dirty="0" smtClean="0"/>
              <a:t>Glen Lyon)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4572032" cy="4800600"/>
          </a:xfrm>
        </p:spPr>
        <p:txBody>
          <a:bodyPr>
            <a:normAutofit fontScale="85000" lnSpcReduction="10000"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Рослина помірної сили росту, формує прямостоячі пагони без колючок.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Слабка сила росту полегшує формування та догляд за плантацією, проте для формування високого врожаю рослини потребують регулярного поливу та підживлень.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Ягода яскраво-червоного кольору, великого розміру (середня вага 4.0 г.), округло-конічної форми. Має характерний типовий малиновий смак та чудовий аромат. Вирізняється підвищеною міцністю шкірки, що забезпечує добру лежкість та транспортабельність.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glen_ly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000240"/>
            <a:ext cx="321471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57166"/>
            <a:ext cx="7498080" cy="106047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Літні сорти малини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 </a:t>
            </a:r>
            <a:r>
              <a:rPr lang="uk-UA" b="1" dirty="0" smtClean="0"/>
              <a:t>Новокитаївська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4429156" cy="4800600"/>
          </a:xfrm>
        </p:spPr>
        <p:txBody>
          <a:bodyPr>
            <a:norm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Ранньостиглий сорт української селекції. Отриманий у 1945 році шляхом схрещування сортів Китаївська і Новость Кузьміна. Кущ середньо рослий, прямостоячий, пагони з невеликою кількістю колючок. Ягоди однорідні, середньою масою 2,2-2,9 г, світло-малинового кольору, округло-конічної форми. Урожай дозріває дружно, ягоди придатні для переробки та реалізації у свіжому вигляді. Транспортабельність хороша. Сорт має середню стійкість до хвороб пагонів та кореневої гнилі. Зимостійкість висока.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000240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Глен Мой</a:t>
            </a:r>
            <a:r>
              <a:rPr lang="ru-RU" dirty="0" smtClean="0"/>
              <a:t> </a:t>
            </a:r>
            <a:r>
              <a:rPr lang="ru-RU" i="1" dirty="0" smtClean="0"/>
              <a:t>(</a:t>
            </a:r>
            <a:r>
              <a:rPr lang="en-US" i="1" dirty="0" smtClean="0"/>
              <a:t>Glen Moy)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47800"/>
            <a:ext cx="5715040" cy="4800600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Глен Мой (Glen Moy) - Ранній сорт літньої малини виведений в 1980 році. Урожай починають збирати в середині червня. 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Ягоди середнього розміру, вагою близько 4 грам. Ягода добре помітна на рослині, що значно полегшує збір, досить тверда з приємним характерним малиновим ароматом.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Урожайність може бути дуже високою.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Сорт добре росте і плодоносить на хороших родючих грунтах. За умови відповідного догляду, можна значно збільшити продуктивний строк використання плантації.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Пагони без колючок, прямостоячі, мають хорошу стійкість до враження попелицею. Сорт відносно сприйнятливий до кореневих захворювань.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GlenM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143116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/>
          <a:lstStyle/>
          <a:p>
            <a:pPr algn="ctr"/>
            <a:r>
              <a:rPr lang="ru-RU" b="1" dirty="0" smtClean="0"/>
              <a:t>Туламін</a:t>
            </a:r>
            <a:r>
              <a:rPr lang="ru-RU" dirty="0" smtClean="0"/>
              <a:t> </a:t>
            </a:r>
            <a:r>
              <a:rPr lang="ru-RU" i="1" dirty="0" smtClean="0"/>
              <a:t>(</a:t>
            </a:r>
            <a:r>
              <a:rPr lang="en-US" i="1" dirty="0" smtClean="0"/>
              <a:t>Tulameen)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71546"/>
            <a:ext cx="4929222" cy="51768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Пізньостиглий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сорт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канадської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селекції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(Ванкувер).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Отриманий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1990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схрещування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сортів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Нотка 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Nootka)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Глен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Прозен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Glen Prosen).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Ягоди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(3-4 г.), видовжено-конічної форми, щільні, з блиском.Сорт сприйнятливий до сірої гнилі ягід та плямистостей. Високоврожайний, плодоношення перекривається з початком плодоношення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осінніх сортів.Завдяки великому розміру ягід та подовженому періоду плодоношення (до 50 днів) сорт чудово підходить для вирощування на свіжий ринок та використовується у технологіях закритого грунту.Зимостійкість низька – в окремі роки за відсутності снігового покриву може пошкоджуватись низькими зимовими температурами.</a:t>
            </a:r>
          </a:p>
          <a:p>
            <a:endParaRPr lang="ru-RU" sz="2000" dirty="0"/>
          </a:p>
        </p:txBody>
      </p:sp>
      <p:pic>
        <p:nvPicPr>
          <p:cNvPr id="4098" name="Picture 2" descr="C:\Users\User\Desktop\tulam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785926"/>
            <a:ext cx="321467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Радзєйова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21897" y="1643050"/>
            <a:ext cx="7001353" cy="38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Соколіца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0166" y="1571612"/>
            <a:ext cx="672308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Малина, яка плодоносить на однорічних пагонах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6299" y="2100262"/>
            <a:ext cx="6417079" cy="404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Полісся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480" y="1500174"/>
            <a:ext cx="650877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285776"/>
            <a:ext cx="749808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785794"/>
            <a:ext cx="700871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85728"/>
            <a:ext cx="749808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Хвороби та шкідники при вирощуванні малини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Агротехнічні способи </a:t>
            </a:r>
            <a:br>
              <a:rPr lang="uk-UA" dirty="0" smtClean="0"/>
            </a:br>
            <a:r>
              <a:rPr lang="uk-UA" dirty="0" smtClean="0"/>
              <a:t>запобігання хвороб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28794" y="3071810"/>
            <a:ext cx="60769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User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1" y="642918"/>
            <a:ext cx="7643866" cy="5094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Агротехнічні способи </a:t>
            </a:r>
            <a:br>
              <a:rPr lang="uk-UA" dirty="0" smtClean="0"/>
            </a:br>
            <a:r>
              <a:rPr lang="uk-UA" dirty="0" smtClean="0"/>
              <a:t>обмеження хвороб</a:t>
            </a:r>
            <a:endParaRPr lang="ru-RU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57518" y="1785927"/>
            <a:ext cx="6565732" cy="383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357214"/>
            <a:ext cx="749808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4414" y="571480"/>
            <a:ext cx="7493266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428652"/>
            <a:ext cx="7498080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98828" y="785794"/>
            <a:ext cx="6605359" cy="514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-214338"/>
            <a:ext cx="749808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0166" y="785794"/>
            <a:ext cx="689587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Коренева гниль малини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5852" y="1500174"/>
            <a:ext cx="7466364" cy="429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Шкідники малини</a:t>
            </a:r>
            <a:endParaRPr lang="ru-RU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57343" y="1428736"/>
            <a:ext cx="6342082" cy="447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Сунично-малиновий довгоносик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02485" y="1571612"/>
            <a:ext cx="6820765" cy="41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Малиновий жук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42449" y="1571612"/>
            <a:ext cx="6880801" cy="40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Малинова стеблова муха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02485" y="1571612"/>
            <a:ext cx="6820765" cy="41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Малинова скляниця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728" y="1643050"/>
            <a:ext cx="6865960" cy="365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357214"/>
            <a:ext cx="749808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User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1000108"/>
            <a:ext cx="7215238" cy="4848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-428652"/>
            <a:ext cx="749808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88822" y="1142984"/>
            <a:ext cx="7040830" cy="504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Листоверка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93102" y="1714488"/>
            <a:ext cx="721542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Тля</a:t>
            </a:r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92505" y="1500175"/>
            <a:ext cx="6630745" cy="43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Малиновий кліщ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3359" y="1785926"/>
            <a:ext cx="6509891" cy="386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Вирощування полуниць</a:t>
            </a:r>
            <a:endParaRPr lang="ru-RU" dirty="0"/>
          </a:p>
        </p:txBody>
      </p:sp>
      <p:pic>
        <p:nvPicPr>
          <p:cNvPr id="21505" name="Picture 1" descr="C:\Users\User\Desktop\polunycya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8043" y="1447800"/>
            <a:ext cx="6653463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Накривання перфоровоною плівкою та волокном</a:t>
            </a:r>
            <a:endParaRPr lang="ru-RU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929454" cy="508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320765" y="-214338"/>
            <a:ext cx="7498080" cy="5638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8927" y="1071547"/>
            <a:ext cx="6658585" cy="485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-428652"/>
            <a:ext cx="749808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41624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357430"/>
            <a:ext cx="4643438" cy="377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357214"/>
            <a:ext cx="749808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00108"/>
            <a:ext cx="701622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Сорти полуниці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7031" y="1357299"/>
            <a:ext cx="6466681" cy="455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285776"/>
            <a:ext cx="749808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User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642918"/>
            <a:ext cx="7080274" cy="5234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Азія</a:t>
            </a:r>
            <a:r>
              <a:rPr lang="ru-RU" dirty="0" smtClean="0"/>
              <a:t> </a:t>
            </a:r>
            <a:r>
              <a:rPr lang="ru-RU" i="1" dirty="0" smtClean="0"/>
              <a:t>(</a:t>
            </a:r>
            <a:r>
              <a:rPr lang="en-US" i="1" dirty="0" smtClean="0"/>
              <a:t>Asia)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47800"/>
            <a:ext cx="4786346" cy="426721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  Азія (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Asia) - </a:t>
            </a:r>
            <a:r>
              <a:rPr lang="uk-UA" sz="4200" dirty="0" smtClean="0">
                <a:latin typeface="Times New Roman" pitchFamily="18" charset="0"/>
                <a:cs typeface="Times New Roman" pitchFamily="18" charset="0"/>
              </a:rPr>
              <a:t>середньоранній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сорт Італійської селекції (дозріває на 6 днів пізніше Хонею).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 Ягода велика (середня вага – 27 г), видовженої конічної форми, м’якоть середньо щільна з високим вмістом цукрі (7.3 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brix).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Сорт сильнорослий, стійкий до низьких температур взимку.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 Стійкий до хвороб кореневої системи - вертицильозного в’янення (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Verticillium dahliae)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та гнилі сердечка (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Phytophtora cactorum),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проте сприятливий до Борошнистої роси (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Sphaerotheca macularis)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та Антракнозу (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Colletotrichum accutatum). 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Чудово підходить для вирощування в умовах континентального клімату.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1026" name="Picture 2" descr="C:\Users\User\Desktop\a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785926"/>
            <a:ext cx="321471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Алба</a:t>
            </a:r>
            <a:r>
              <a:rPr lang="ru-RU" dirty="0" smtClean="0"/>
              <a:t> </a:t>
            </a:r>
            <a:r>
              <a:rPr lang="ru-RU" i="1" dirty="0" smtClean="0"/>
              <a:t>(</a:t>
            </a:r>
            <a:r>
              <a:rPr lang="en-US" i="1" dirty="0" smtClean="0"/>
              <a:t>Alba)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47800"/>
            <a:ext cx="4643470" cy="4800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sz="3800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Алба</a:t>
            </a:r>
            <a:r>
              <a:rPr lang="ru-RU" sz="3800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(</a:t>
            </a:r>
            <a:r>
              <a:rPr lang="en-US" sz="3800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Alba) - </a:t>
            </a:r>
            <a:r>
              <a:rPr lang="ru-RU" sz="3800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ранній сорт італійської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селекції, </a:t>
            </a:r>
            <a:r>
              <a:rPr lang="en-US" sz="3800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що</a:t>
            </a:r>
            <a:r>
              <a:rPr lang="ru-RU" sz="3800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дозріває в середньому на 2 дні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пізніше </a:t>
            </a:r>
            <a:r>
              <a:rPr lang="uk-UA" sz="3800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Хонея</a:t>
            </a:r>
            <a:r>
              <a:rPr lang="ru-RU" sz="3800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. Велика ягода (середня вага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25 г) вирівняної конічної форми, до кінця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сезону практично не </a:t>
            </a:r>
            <a:r>
              <a:rPr lang="uk-UA" sz="3800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дрібнішає</a:t>
            </a:r>
            <a:r>
              <a:rPr lang="ru-RU" sz="3800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. Яскравого</a:t>
            </a:r>
          </a:p>
          <a:p>
            <a:pPr>
              <a:buNone/>
            </a:pPr>
            <a:r>
              <a:rPr lang="uk-UA" sz="3800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червоного кольору, лежка. Рослина </a:t>
            </a:r>
          </a:p>
          <a:p>
            <a:pPr>
              <a:buNone/>
            </a:pPr>
            <a:r>
              <a:rPr lang="uk-UA" sz="3800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сильноросла, стійка до низьких температур</a:t>
            </a:r>
          </a:p>
          <a:p>
            <a:pPr>
              <a:buNone/>
            </a:pPr>
            <a:r>
              <a:rPr lang="uk-UA" sz="3800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взимку. Сорт досить стійкий до хвороб</a:t>
            </a:r>
          </a:p>
          <a:p>
            <a:pPr>
              <a:buNone/>
            </a:pPr>
            <a:r>
              <a:rPr lang="uk-UA" sz="3800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кореневої системи – вертицильозного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в’янення</a:t>
            </a:r>
            <a:r>
              <a:rPr lang="en-US" sz="3800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</a:t>
            </a:r>
            <a:r>
              <a:rPr lang="ru-RU" sz="3800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та гнилі сердечка.</a:t>
            </a:r>
            <a:r>
              <a:rPr lang="en-US" sz="3800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Продуктивність сорту висока, ягода велика,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легко доступна для збирання.</a:t>
            </a:r>
          </a:p>
          <a:p>
            <a:endParaRPr lang="ru-RU" dirty="0"/>
          </a:p>
        </p:txBody>
      </p:sp>
      <p:pic>
        <p:nvPicPr>
          <p:cNvPr id="1026" name="Picture 2" descr="C:\Users\User\Desktop\-alba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643050"/>
            <a:ext cx="3000396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Аліна</a:t>
            </a:r>
            <a:r>
              <a:rPr lang="ru-RU" dirty="0" smtClean="0"/>
              <a:t> </a:t>
            </a:r>
            <a:r>
              <a:rPr lang="ru-RU" i="1" dirty="0" smtClean="0"/>
              <a:t>(</a:t>
            </a:r>
            <a:r>
              <a:rPr lang="en-US" i="1" dirty="0" smtClean="0"/>
              <a:t>Alina)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5286412" cy="51054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Аліна 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Alina) - c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ередньо-пізній сорт літньої суниці виведений в італійському розсаднику Нью Фрутс. Період цвітіння на 4-5 днів пізніше ніж в сорту Алба. Сезон збору ягоди починається на 8-10 днів пізніше ніж сорту Алба та на 2 дні пізніше ніж сорт Роксана.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Рослина має високу силу росту. Квітконоси виходять за межі листової маси. Ягода середнього розміру вагою близько 30 грамів, видовжено-конічної форми, щільна, яскраво-червоного кольору. Має хороший смак, характерний суничний аромат, тривалий термін зберігання. Сорт дещо сприйнятливий до борошнистої роси. Продуктивність сорту висока. Сорт чудово росте та плодоносить в умовах континентального клімату на добре дренованих грунтах. Рекомендована схема посадки на грядах 30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x35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см.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Al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714488"/>
            <a:ext cx="2833690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Симфонія</a:t>
            </a:r>
            <a:r>
              <a:rPr lang="ru-RU" dirty="0" smtClean="0"/>
              <a:t> </a:t>
            </a:r>
            <a:r>
              <a:rPr lang="ru-RU" i="1" dirty="0" smtClean="0"/>
              <a:t>(</a:t>
            </a:r>
            <a:r>
              <a:rPr lang="en-US" i="1" dirty="0" smtClean="0"/>
              <a:t>Symphony)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4636590" cy="4800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Симфонія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Symphony)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сорт шотландської селекції виведений 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1979 році. Сорт середньопізнього строку дозрівання (практично одночасно із Зенгою Зенганою).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Ягоди середнього та великого розміру, забарвлення інтенсивно-червоне, з сильним блиском. М’якоть червона, рівномірно забарвлена, ароматна, приємного десертного смаку.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Плодоніжка відривається добре.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Рослини досить стійкі до сірої гнилі і вертицильозу та лише в незначній мірі уражуються хворобами листя. Морозостійкість рослин досить добра.</a:t>
            </a:r>
          </a:p>
          <a:p>
            <a:endParaRPr lang="ru-RU" dirty="0"/>
          </a:p>
        </p:txBody>
      </p:sp>
      <p:pic>
        <p:nvPicPr>
          <p:cNvPr id="3074" name="Picture 2" descr="C:\Users\User\Desktop\sympho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785926"/>
            <a:ext cx="2619376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Сирія</a:t>
            </a:r>
            <a:r>
              <a:rPr lang="ru-RU" dirty="0" smtClean="0"/>
              <a:t> </a:t>
            </a:r>
            <a:r>
              <a:rPr lang="ru-RU" i="1" dirty="0" smtClean="0"/>
              <a:t>(</a:t>
            </a:r>
            <a:r>
              <a:rPr lang="en-US" i="1" dirty="0" smtClean="0"/>
              <a:t>Syria)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47800"/>
            <a:ext cx="5143536" cy="4800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Сирія (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Syria) -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середньостиглий сорт Італійської селекції (дозріває на 8 днів пізніше Хонею). Ягода середнього розміру (середня вага – 23 г), видовженої правильної конічної форми, м’якоть середньо щільна, транспортабельність висока. Смак приємний, солодко-кислий, насичений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(8.5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brix).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Продуктивність сорту висока.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Стійкий до більшості грибкових хвороб проти сприйнятливий до бактеріальних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захворювань.  Чудово підходить для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вирощування в умовах континентального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клімату.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sy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357298"/>
            <a:ext cx="24765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Роксана</a:t>
            </a:r>
            <a:r>
              <a:rPr lang="ru-RU" dirty="0" smtClean="0"/>
              <a:t> </a:t>
            </a:r>
            <a:r>
              <a:rPr lang="ru-RU" i="1" dirty="0" smtClean="0"/>
              <a:t>(</a:t>
            </a:r>
            <a:r>
              <a:rPr lang="en-US" i="1" dirty="0" smtClean="0"/>
              <a:t>Roxana)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4929222" cy="4800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Роксана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Roxana) -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пізньостиглий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сорт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(дозріває на 10 днів пізніше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Хонею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Ягода дуже велика (середня вага – 28 г),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видовженої правильної конічної форми,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м’якоть середньо щільна.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Сорт сильнорослий, стійкий до низьких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температур взимку.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Толерантний до борошнистої роси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Oidium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fragarie),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і кутової плямистості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Xanthomonas fragarie),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сприйнятливий до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антракнозу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Colletotrichum accutatum).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Продуктивність сорту висока, ягода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велика, легко доступна для збирання.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Чудово підходить для вирощування в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умовах континентального клімату.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rox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000240"/>
            <a:ext cx="24765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-500090"/>
            <a:ext cx="749808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6759" y="642919"/>
            <a:ext cx="6884265" cy="513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260057"/>
            <a:ext cx="7498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57232"/>
            <a:ext cx="7074392" cy="521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285776"/>
            <a:ext cx="7498080" cy="2857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7002692" cy="521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285776"/>
            <a:ext cx="749808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857232"/>
            <a:ext cx="6952541" cy="520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285776"/>
            <a:ext cx="749808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C:\Users\User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4414" y="785794"/>
            <a:ext cx="7215238" cy="4991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Польский сорт - </a:t>
            </a:r>
            <a:r>
              <a:rPr lang="en-US" dirty="0" smtClean="0"/>
              <a:t>Dukat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7794" y="1571612"/>
            <a:ext cx="7095456" cy="39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285776"/>
            <a:ext cx="749808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85793"/>
            <a:ext cx="7072362" cy="520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285776"/>
            <a:ext cx="7498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480"/>
            <a:ext cx="716608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45719"/>
            <a:ext cx="7498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447800"/>
            <a:ext cx="5708160" cy="34099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770795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85103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7358114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071810"/>
            <a:ext cx="71438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1274786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Перед використанням продукту, потрібно ретельно прочитати інформацію на етикетці – інструкцію застосування</a:t>
            </a:r>
            <a:endParaRPr lang="ru-RU" sz="20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1142984"/>
            <a:ext cx="75752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Викор</a:t>
            </a:r>
            <a:r>
              <a:rPr lang="uk-UA" dirty="0" smtClean="0"/>
              <a:t>истані джерела: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uk-UA" sz="2000" dirty="0" smtClean="0">
              <a:hlinkClick r:id="rId2"/>
            </a:endParaRPr>
          </a:p>
          <a:p>
            <a:pPr>
              <a:buNone/>
            </a:pPr>
            <a:r>
              <a:rPr lang="uk-UA" sz="2000" dirty="0" smtClean="0"/>
              <a:t>1. </a:t>
            </a:r>
            <a:r>
              <a:rPr lang="en-US" sz="2000" dirty="0" smtClean="0">
                <a:hlinkClick r:id="rId2"/>
              </a:rPr>
              <a:t>https://</a:t>
            </a:r>
            <a:r>
              <a:rPr lang="en-US" sz="2000" dirty="0" err="1" smtClean="0">
                <a:hlinkClick r:id="rId2"/>
              </a:rPr>
              <a:t>www.slideshare.net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err="1" smtClean="0">
                <a:hlinkClick r:id="rId2"/>
              </a:rPr>
              <a:t>andreyandroshchuk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err="1" smtClean="0">
                <a:hlinkClick r:id="rId2"/>
              </a:rPr>
              <a:t>ss</a:t>
            </a:r>
            <a:r>
              <a:rPr lang="en-US" sz="2000" dirty="0" smtClean="0">
                <a:hlinkClick r:id="rId2"/>
              </a:rPr>
              <a:t>-37448951</a:t>
            </a: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2.</a:t>
            </a:r>
            <a:r>
              <a:rPr lang="en-US" sz="2000" dirty="0" smtClean="0">
                <a:hlinkClick r:id="rId3"/>
              </a:rPr>
              <a:t> http://fruit.org.ua/index.php/publikacii/93-ua-kontent/sluzhebnye</a:t>
            </a:r>
            <a:r>
              <a:rPr lang="uk-UA" sz="2000" dirty="0" smtClean="0">
                <a:hlinkClick r:id="rId3"/>
              </a:rPr>
              <a:t> </a:t>
            </a:r>
            <a:r>
              <a:rPr lang="en-US" sz="2000" dirty="0" err="1" smtClean="0">
                <a:hlinkClick r:id="rId3"/>
              </a:rPr>
              <a:t>stati</a:t>
            </a:r>
            <a:r>
              <a:rPr lang="en-US" sz="2000" dirty="0" smtClean="0">
                <a:hlinkClick r:id="rId3"/>
              </a:rPr>
              <a:t>/119-</a:t>
            </a:r>
            <a:r>
              <a:rPr lang="en-US" sz="2000" dirty="0" err="1" smtClean="0">
                <a:hlinkClick r:id="rId3"/>
              </a:rPr>
              <a:t>krashchi-sorti-malini-kharakteristika-sortiv-malini</a:t>
            </a: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3. </a:t>
            </a:r>
            <a:r>
              <a:rPr lang="en-US" sz="2000" dirty="0" smtClean="0">
                <a:hlinkClick r:id="rId4"/>
              </a:rPr>
              <a:t>http://</a:t>
            </a:r>
            <a:r>
              <a:rPr lang="en-US" sz="2000" dirty="0" err="1" smtClean="0">
                <a:hlinkClick r:id="rId4"/>
              </a:rPr>
              <a:t>fruit.org.ua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err="1" smtClean="0">
                <a:hlinkClick r:id="rId4"/>
              </a:rPr>
              <a:t>index.php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err="1" smtClean="0">
                <a:hlinkClick r:id="rId4"/>
              </a:rPr>
              <a:t>publikacii</a:t>
            </a:r>
            <a:r>
              <a:rPr lang="en-US" sz="2000" dirty="0" smtClean="0">
                <a:hlinkClick r:id="rId4"/>
              </a:rPr>
              <a:t>/93-</a:t>
            </a:r>
            <a:r>
              <a:rPr lang="en-US" sz="2000" dirty="0" err="1" smtClean="0">
                <a:hlinkClick r:id="rId4"/>
              </a:rPr>
              <a:t>ua</a:t>
            </a:r>
            <a:r>
              <a:rPr lang="en-US" sz="2000" dirty="0" smtClean="0">
                <a:hlinkClick r:id="rId4"/>
              </a:rPr>
              <a:t>-</a:t>
            </a:r>
            <a:r>
              <a:rPr lang="en-US" sz="2000" dirty="0" err="1" smtClean="0">
                <a:hlinkClick r:id="rId4"/>
              </a:rPr>
              <a:t>kontent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err="1" smtClean="0">
                <a:hlinkClick r:id="rId4"/>
              </a:rPr>
              <a:t>sluzhebnye-stati</a:t>
            </a:r>
            <a:r>
              <a:rPr lang="en-US" sz="2000" dirty="0" smtClean="0">
                <a:hlinkClick r:id="rId4"/>
              </a:rPr>
              <a:t>/100-</a:t>
            </a:r>
            <a:r>
              <a:rPr lang="en-US" sz="2000" dirty="0" err="1" smtClean="0">
                <a:hlinkClick r:id="rId4"/>
              </a:rPr>
              <a:t>kharakteristika</a:t>
            </a:r>
            <a:r>
              <a:rPr lang="en-US" sz="2000" dirty="0" smtClean="0">
                <a:hlinkClick r:id="rId4"/>
              </a:rPr>
              <a:t>-</a:t>
            </a:r>
            <a:r>
              <a:rPr lang="en-US" sz="2000" dirty="0" err="1" smtClean="0">
                <a:hlinkClick r:id="rId4"/>
              </a:rPr>
              <a:t>sortiv</a:t>
            </a:r>
            <a:r>
              <a:rPr lang="en-US" sz="2000" dirty="0" smtClean="0">
                <a:hlinkClick r:id="rId4"/>
              </a:rPr>
              <a:t>-</a:t>
            </a:r>
            <a:r>
              <a:rPr lang="en-US" sz="2000" dirty="0" err="1" smtClean="0">
                <a:hlinkClick r:id="rId4"/>
              </a:rPr>
              <a:t>sunitsi</a:t>
            </a:r>
            <a:r>
              <a:rPr lang="en-US" sz="2000" smtClean="0">
                <a:hlinkClick r:id="rId4"/>
              </a:rPr>
              <a:t>-osnovni-tipi-p</a:t>
            </a:r>
            <a:r>
              <a:rPr lang="en-US" sz="2000" dirty="0" smtClean="0">
                <a:hlinkClick r:id="rId4"/>
              </a:rPr>
              <a:t>o</a:t>
            </a:r>
            <a:r>
              <a:rPr lang="en-US" sz="2000" dirty="0" err="1" smtClean="0">
                <a:hlinkClick r:id="rId4"/>
              </a:rPr>
              <a:t>sadkovo</a:t>
            </a:r>
            <a:r>
              <a:rPr lang="en-US" sz="2000" dirty="0" smtClean="0">
                <a:hlinkClick r:id="rId4"/>
              </a:rPr>
              <a:t>go-mat</a:t>
            </a:r>
            <a:r>
              <a:rPr lang="en-US" sz="2000" smtClean="0">
                <a:hlinkClick r:id="rId4"/>
              </a:rPr>
              <a:t>erialu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474372"/>
            <a:ext cx="7498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 descr="C:\Users\User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728" y="571481"/>
            <a:ext cx="6715171" cy="5376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Сорти малини</a:t>
            </a:r>
            <a:endParaRPr lang="ru-RU" dirty="0"/>
          </a:p>
        </p:txBody>
      </p:sp>
      <p:pic>
        <p:nvPicPr>
          <p:cNvPr id="7170" name="Picture 2" descr="C:\Users\User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728" y="1357298"/>
            <a:ext cx="6715172" cy="4945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</a:t>
            </a:r>
            <a:r>
              <a:rPr lang="en-US" dirty="0" smtClean="0"/>
              <a:t>Clen Ample</a:t>
            </a:r>
            <a:endParaRPr lang="ru-RU" dirty="0"/>
          </a:p>
        </p:txBody>
      </p:sp>
      <p:pic>
        <p:nvPicPr>
          <p:cNvPr id="4099" name="Picture 3" descr="C:\Users\User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5852" y="1571612"/>
            <a:ext cx="693739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           Бенефіс</a:t>
            </a:r>
            <a:endParaRPr lang="ru-RU" dirty="0"/>
          </a:p>
        </p:txBody>
      </p:sp>
      <p:pic>
        <p:nvPicPr>
          <p:cNvPr id="8194" name="Picture 2" descr="C:\Users\User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3042" y="1500174"/>
            <a:ext cx="658020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162</TotalTime>
  <Words>743</Words>
  <PresentationFormat>Экран (4:3)</PresentationFormat>
  <Paragraphs>88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Солнцестояние</vt:lpstr>
      <vt:lpstr>Сорти ягідних культур  та їх шкідники </vt:lpstr>
      <vt:lpstr>Слайд 2</vt:lpstr>
      <vt:lpstr>Слайд 3</vt:lpstr>
      <vt:lpstr>Слайд 4</vt:lpstr>
      <vt:lpstr>Слайд 5</vt:lpstr>
      <vt:lpstr>Слайд 6</vt:lpstr>
      <vt:lpstr>Сорти малини</vt:lpstr>
      <vt:lpstr>                     Clen Ample</vt:lpstr>
      <vt:lpstr>            Бенефіс</vt:lpstr>
      <vt:lpstr> Глен Ліон (Glen Lyon)  </vt:lpstr>
      <vt:lpstr>Літні сорти малини  Новокитаївська </vt:lpstr>
      <vt:lpstr>Глен Мой (Glen Moy)</vt:lpstr>
      <vt:lpstr>Туламін (Tulameen)</vt:lpstr>
      <vt:lpstr>Радзєйова</vt:lpstr>
      <vt:lpstr>Соколіца</vt:lpstr>
      <vt:lpstr>Малина, яка плодоносить на однорічних пагонах</vt:lpstr>
      <vt:lpstr>Полісся</vt:lpstr>
      <vt:lpstr>Слайд 18</vt:lpstr>
      <vt:lpstr>Хвороби та шкідники при вирощуванні малини Агротехнічні способи  запобігання хвороб</vt:lpstr>
      <vt:lpstr>Агротехнічні способи  обмеження хвороб</vt:lpstr>
      <vt:lpstr>Слайд 21</vt:lpstr>
      <vt:lpstr>Слайд 22</vt:lpstr>
      <vt:lpstr>Слайд 23</vt:lpstr>
      <vt:lpstr>Коренева гниль малини</vt:lpstr>
      <vt:lpstr>Шкідники малини</vt:lpstr>
      <vt:lpstr>Сунично-малиновий довгоносик</vt:lpstr>
      <vt:lpstr>Малиновий жук</vt:lpstr>
      <vt:lpstr>Малинова стеблова муха</vt:lpstr>
      <vt:lpstr>Малинова скляниця</vt:lpstr>
      <vt:lpstr>Слайд 30</vt:lpstr>
      <vt:lpstr>Листоверка</vt:lpstr>
      <vt:lpstr>Тля</vt:lpstr>
      <vt:lpstr>Малиновий кліщ</vt:lpstr>
      <vt:lpstr>Вирощування полуниць</vt:lpstr>
      <vt:lpstr>Накривання перфоровоною плівкою та волокном</vt:lpstr>
      <vt:lpstr>Слайд 36</vt:lpstr>
      <vt:lpstr>Слайд 37</vt:lpstr>
      <vt:lpstr>Слайд 38</vt:lpstr>
      <vt:lpstr>Сорти полуниці</vt:lpstr>
      <vt:lpstr>Азія (Asia)</vt:lpstr>
      <vt:lpstr>Алба (Alba)</vt:lpstr>
      <vt:lpstr>Аліна (Alina)</vt:lpstr>
      <vt:lpstr>Симфонія (Symphony)</vt:lpstr>
      <vt:lpstr>Сирія (Syria)</vt:lpstr>
      <vt:lpstr>Роксана (Roxana)</vt:lpstr>
      <vt:lpstr>Слайд 46</vt:lpstr>
      <vt:lpstr>Слайд 47</vt:lpstr>
      <vt:lpstr>Слайд 48</vt:lpstr>
      <vt:lpstr>Слайд 49</vt:lpstr>
      <vt:lpstr>Польский сорт - Dukat</vt:lpstr>
      <vt:lpstr>Слайд 51</vt:lpstr>
      <vt:lpstr>Слайд 52</vt:lpstr>
      <vt:lpstr>Слайд 53</vt:lpstr>
      <vt:lpstr>Слайд 54</vt:lpstr>
      <vt:lpstr>Перед використанням продукту, потрібно ретельно прочитати інформацію на етикетці – інструкцію застосування</vt:lpstr>
      <vt:lpstr>Використані джерела: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21</cp:revision>
  <dcterms:created xsi:type="dcterms:W3CDTF">2020-05-01T08:22:07Z</dcterms:created>
  <dcterms:modified xsi:type="dcterms:W3CDTF">2020-05-02T15:24:52Z</dcterms:modified>
</cp:coreProperties>
</file>