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sldIdLst>
    <p:sldId id="261" r:id="rId2"/>
    <p:sldId id="294" r:id="rId3"/>
    <p:sldId id="299" r:id="rId4"/>
    <p:sldId id="297" r:id="rId5"/>
    <p:sldId id="260" r:id="rId6"/>
    <p:sldId id="259" r:id="rId7"/>
    <p:sldId id="300" r:id="rId8"/>
    <p:sldId id="262" r:id="rId9"/>
    <p:sldId id="264" r:id="rId10"/>
    <p:sldId id="290" r:id="rId11"/>
    <p:sldId id="298" r:id="rId12"/>
    <p:sldId id="266" r:id="rId13"/>
    <p:sldId id="268" r:id="rId14"/>
    <p:sldId id="269" r:id="rId15"/>
    <p:sldId id="270" r:id="rId16"/>
    <p:sldId id="271" r:id="rId17"/>
    <p:sldId id="272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9" d="100"/>
          <a:sy n="69" d="100"/>
        </p:scale>
        <p:origin x="-140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4C12DE-C148-42D2-BA98-82F7AF0F59E8}" type="datetimeFigureOut">
              <a:rPr lang="ru-RU" smtClean="0"/>
              <a:pPr/>
              <a:t>20.07.2018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5AF9B4-D916-4F81-A702-88A4B59417C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5AF9B4-D916-4F81-A702-88A4B59417C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E99C1-4DD4-4932-9973-15DF2252DA03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D69D1-D726-43DF-80DB-8F3734AEECF0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387672-F765-4AA4-9C62-386BB63C55F8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5A5F6-E161-45FA-B05A-AF1343CF7A39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F69335-0F75-4DCA-AF37-A31ACF492B7D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EEA78-77A6-4B1E-B822-01C95680001B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682AF6-99A7-4FF7-BA63-D804A0713E28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C6EEB4-8EF7-4E41-A641-6051D63E212C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4361A-15BB-4982-B4DA-B3D15158E90E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E08A-355C-48BC-A43B-FF5D8284CAA9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FDC8C6-90A4-45AA-858E-14312219EB0A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6A71D-EE22-4950-93AF-CE840BE86E1F}" type="datetime1">
              <a:rPr lang="ru-RU" smtClean="0"/>
              <a:pPr/>
              <a:t>20.07.2018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8FD01-DD8F-47BA-8B48-30AA9D60EA53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-tex.com.ua" TargetMode="External"/><Relationship Id="rId2" Type="http://schemas.openxmlformats.org/officeDocument/2006/relationships/hyperlink" Target="https://i-tex.com.ua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dotinem@gmail.com" TargetMode="External"/><Relationship Id="rId7" Type="http://schemas.openxmlformats.org/officeDocument/2006/relationships/image" Target="../media/image4.jpeg"/><Relationship Id="rId2" Type="http://schemas.openxmlformats.org/officeDocument/2006/relationships/hyperlink" Target="mailto:info@charivnyison.com.u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nfo@i-tex.com.ua" TargetMode="External"/><Relationship Id="rId5" Type="http://schemas.openxmlformats.org/officeDocument/2006/relationships/hyperlink" Target="mailto:zakaz@charivnyison.com.ua" TargetMode="External"/><Relationship Id="rId4" Type="http://schemas.openxmlformats.org/officeDocument/2006/relationships/hyperlink" Target="mailto:info@dotinem.com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-tex.prom.ua/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dotinem.com.ua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olx.ua/" TargetMode="External"/><Relationship Id="rId5" Type="http://schemas.openxmlformats.org/officeDocument/2006/relationships/hyperlink" Target="https://seller.rozetka.com.ua/" TargetMode="External"/><Relationship Id="rId4" Type="http://schemas.openxmlformats.org/officeDocument/2006/relationships/hyperlink" Target="https://i-tex.com.ua/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dotinem.com.u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i-tex.prom.ua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845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10345A"/>
                </a:solidFill>
                <a:cs typeface="Gotham Pro" pitchFamily="2" charset="0"/>
              </a:rPr>
              <a:t>Организация рабочего дня менеджера</a:t>
            </a:r>
            <a:r>
              <a:rPr lang="en-US" sz="3600" b="1" dirty="0" smtClean="0">
                <a:solidFill>
                  <a:srgbClr val="10345A"/>
                </a:solidFill>
                <a:cs typeface="Gotham Pro" pitchFamily="2" charset="0"/>
              </a:rPr>
              <a:t> </a:t>
            </a:r>
            <a:r>
              <a:rPr lang="ru-RU" sz="3600" b="1" dirty="0" smtClean="0">
                <a:solidFill>
                  <a:srgbClr val="10345A"/>
                </a:solidFill>
                <a:cs typeface="Gotham Pro" pitchFamily="2" charset="0"/>
              </a:rPr>
              <a:t>по работе </a:t>
            </a:r>
            <a:r>
              <a:rPr lang="en-US" sz="3600" b="1" dirty="0" smtClean="0">
                <a:solidFill>
                  <a:srgbClr val="10345A"/>
                </a:solidFill>
                <a:cs typeface="Gotham Pro" pitchFamily="2" charset="0"/>
              </a:rPr>
              <a:t/>
            </a:r>
            <a:br>
              <a:rPr lang="en-US" sz="3600" b="1" dirty="0" smtClean="0">
                <a:solidFill>
                  <a:srgbClr val="10345A"/>
                </a:solidFill>
                <a:cs typeface="Gotham Pro" pitchFamily="2" charset="0"/>
              </a:rPr>
            </a:br>
            <a:r>
              <a:rPr lang="ru-RU" sz="3600" b="1" dirty="0" smtClean="0">
                <a:solidFill>
                  <a:srgbClr val="10345A"/>
                </a:solidFill>
                <a:cs typeface="Gotham Pro" pitchFamily="2" charset="0"/>
              </a:rPr>
              <a:t>с</a:t>
            </a:r>
            <a:r>
              <a:rPr lang="en-US" sz="3600" b="1" dirty="0" smtClean="0">
                <a:solidFill>
                  <a:srgbClr val="10345A"/>
                </a:solidFill>
                <a:cs typeface="Gotham Pro" pitchFamily="2" charset="0"/>
              </a:rPr>
              <a:t> </a:t>
            </a:r>
            <a:r>
              <a:rPr lang="ru-RU" sz="3600" b="1" dirty="0" smtClean="0">
                <a:solidFill>
                  <a:srgbClr val="10345A"/>
                </a:solidFill>
                <a:cs typeface="Gotham Pro" pitchFamily="2" charset="0"/>
              </a:rPr>
              <a:t>розничными клиентами </a:t>
            </a:r>
            <a:r>
              <a:rPr lang="ru-RU" sz="3600" dirty="0" smtClean="0">
                <a:solidFill>
                  <a:schemeClr val="tx1"/>
                </a:solidFill>
                <a:latin typeface="Gotham Pro" pitchFamily="2" charset="0"/>
                <a:cs typeface="Gotham Pro" pitchFamily="2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latin typeface="Gotham Pro" pitchFamily="2" charset="0"/>
                <a:cs typeface="Gotham Pro" pitchFamily="2" charset="0"/>
              </a:rPr>
            </a:br>
            <a:endParaRPr lang="ru-RU" sz="3600" dirty="0">
              <a:latin typeface="Gotham Pro Medium" pitchFamily="2" charset="0"/>
              <a:cs typeface="Gotham Pro Medium" pitchFamily="2" charset="0"/>
            </a:endParaRPr>
          </a:p>
        </p:txBody>
      </p:sp>
      <p:pic>
        <p:nvPicPr>
          <p:cNvPr id="5" name="Рисунок 4" descr="заголовок дотине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8"/>
            <a:ext cx="8572560" cy="1210164"/>
          </a:xfrm>
          <a:prstGeom prst="rect">
            <a:avLst/>
          </a:prstGeom>
        </p:spPr>
      </p:pic>
      <p:pic>
        <p:nvPicPr>
          <p:cNvPr id="6" name="Рисунок 5" descr="низ дотинем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2412"/>
            <a:ext cx="9144000" cy="1045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14908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600" b="1" dirty="0" smtClean="0"/>
              <a:t>2.1</a:t>
            </a:r>
            <a:r>
              <a:rPr lang="ru-RU" sz="1600" b="1" dirty="0" smtClean="0"/>
              <a:t>.</a:t>
            </a:r>
            <a:r>
              <a:rPr lang="en-US" sz="1600" b="1" dirty="0" smtClean="0"/>
              <a:t>3</a:t>
            </a:r>
            <a:r>
              <a:rPr lang="ru-RU" sz="1600" b="1" dirty="0" smtClean="0"/>
              <a:t> Заполнение </a:t>
            </a:r>
            <a:r>
              <a:rPr lang="uk-UA" sz="1600" b="1" dirty="0" smtClean="0"/>
              <a:t>инфо о клиенте и доставке</a:t>
            </a:r>
            <a:endParaRPr lang="ru-RU" sz="1600" b="1" dirty="0" smtClean="0"/>
          </a:p>
          <a:p>
            <a:pPr algn="just">
              <a:buNone/>
            </a:pPr>
            <a:r>
              <a:rPr lang="ru-RU" sz="1600" b="1" dirty="0" smtClean="0"/>
              <a:t>Ситуация: клиент оставил заказ, но забыл указать Ф.И.О, способ отправки. В заказе только указан товар и номер телефона. Мы связываемся с клиентом, уточняем у него все данные для заказа и должны их вписать не только в 1с, но и заполнить карточку заказа на </a:t>
            </a:r>
            <a:r>
              <a:rPr lang="en-US" sz="1600" b="1" dirty="0" smtClean="0"/>
              <a:t>prom</a:t>
            </a:r>
            <a:r>
              <a:rPr lang="ru-RU" sz="1600" b="1" dirty="0" smtClean="0"/>
              <a:t>.</a:t>
            </a:r>
            <a:r>
              <a:rPr lang="en-US" sz="1600" b="1" dirty="0" smtClean="0"/>
              <a:t>ua</a:t>
            </a:r>
            <a:r>
              <a:rPr lang="ru-RU" sz="1600" b="1" dirty="0" smtClean="0"/>
              <a:t>. В последующих заказах этого клиента данные будут уже подтягиваться и нам будет легче их проверить.</a:t>
            </a:r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 smtClean="0"/>
          </a:p>
          <a:p>
            <a:pPr algn="just">
              <a:buNone/>
            </a:pPr>
            <a:endParaRPr lang="ru-RU" sz="16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3071810"/>
            <a:ext cx="7929618" cy="350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496"/>
            <a:ext cx="3500462" cy="38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sz="1700" b="1" dirty="0" smtClean="0"/>
              <a:t>2.1.4</a:t>
            </a:r>
            <a:r>
              <a:rPr lang="uk-UA" sz="1700" b="1" dirty="0" smtClean="0"/>
              <a:t> </a:t>
            </a:r>
            <a:r>
              <a:rPr lang="ru-RU" sz="1700" b="1" dirty="0" smtClean="0"/>
              <a:t>Редактирование бланка заказа: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>
              <a:buNone/>
            </a:pPr>
            <a:endParaRPr lang="en-US" sz="1600" b="1" dirty="0" smtClean="0"/>
          </a:p>
          <a:p>
            <a:pPr algn="just">
              <a:buNone/>
            </a:pPr>
            <a:r>
              <a:rPr lang="ru-RU" sz="1700" b="1" dirty="0" smtClean="0"/>
              <a:t>В бланке заказа есть полная возможность для редактирования: увеличение «+» и уменьшение «-» кол-ва единиц измерения товара; удаление товара или добавление нового.</a:t>
            </a:r>
          </a:p>
          <a:p>
            <a:pPr marL="809625" indent="-809625" algn="just">
              <a:buNone/>
            </a:pPr>
            <a:r>
              <a:rPr lang="ru-RU" sz="1700" b="1" dirty="0" smtClean="0"/>
              <a:t>                 </a:t>
            </a:r>
            <a:r>
              <a:rPr lang="ru-RU" sz="1700" b="1" dirty="0" smtClean="0">
                <a:solidFill>
                  <a:srgbClr val="FF0000"/>
                </a:solidFill>
              </a:rPr>
              <a:t>Важно корректно внести изменения в заказ, чтобы правильно сформировать заказ.  И клиент получит уведомление с подтверждением о заказе после изменения на статус «Принят».</a:t>
            </a:r>
            <a:endParaRPr lang="ru-RU" sz="17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11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26625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7778776" cy="2716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357826"/>
            <a:ext cx="642942" cy="38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14400" y="357166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85720" y="1428736"/>
            <a:ext cx="8401080" cy="521497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1600" b="1" dirty="0" smtClean="0"/>
              <a:t>2.2 </a:t>
            </a:r>
            <a:r>
              <a:rPr lang="en-US" sz="1600" b="1" u="sng" dirty="0" smtClean="0">
                <a:hlinkClick r:id="rId2"/>
              </a:rPr>
              <a:t>https://i-tex.com.ua/</a:t>
            </a:r>
            <a:r>
              <a:rPr lang="en-US" sz="1600" b="1" dirty="0" smtClean="0"/>
              <a:t> -</a:t>
            </a:r>
            <a:r>
              <a:rPr lang="ru-RU" sz="1600" b="1" dirty="0" smtClean="0"/>
              <a:t> это отдельный сайт интернет-магазина </a:t>
            </a:r>
            <a:r>
              <a:rPr lang="en-US" sz="1600" b="1" dirty="0" smtClean="0"/>
              <a:t>I-TEX</a:t>
            </a:r>
            <a:r>
              <a:rPr lang="ru-RU" sz="1600" b="1" dirty="0" smtClean="0"/>
              <a:t>.</a:t>
            </a:r>
            <a:r>
              <a:rPr lang="en-US" sz="1600" b="1" dirty="0" smtClean="0"/>
              <a:t> </a:t>
            </a:r>
            <a:r>
              <a:rPr lang="ru-RU" sz="1600" b="1" dirty="0" smtClean="0"/>
              <a:t>Все товары и цены идентичны интернет-магазину на </a:t>
            </a:r>
            <a:r>
              <a:rPr lang="en-US" sz="1600" b="1" dirty="0" smtClean="0"/>
              <a:t>prom.ua</a:t>
            </a:r>
            <a:r>
              <a:rPr lang="ru-RU" sz="1600" b="1" dirty="0" smtClean="0"/>
              <a:t>. </a:t>
            </a:r>
          </a:p>
          <a:p>
            <a:pPr algn="just">
              <a:buNone/>
            </a:pPr>
            <a:r>
              <a:rPr lang="ru-RU" sz="1600" b="1" dirty="0" smtClean="0"/>
              <a:t>Новые заказы на этом сайте мы видим через почту </a:t>
            </a:r>
            <a:r>
              <a:rPr lang="en-US" sz="1600" b="1" dirty="0" smtClean="0">
                <a:hlinkClick r:id="rId3"/>
              </a:rPr>
              <a:t>info@i-tex.com.ua</a:t>
            </a:r>
            <a:r>
              <a:rPr lang="ru-RU" sz="1600" b="1" dirty="0" smtClean="0"/>
              <a:t> в форме ниже: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Нажав на сообщение мы разворачиваем всю информацию по заказу клиента.</a:t>
            </a:r>
          </a:p>
          <a:p>
            <a:pPr algn="just">
              <a:buNone/>
            </a:pPr>
            <a:r>
              <a:rPr lang="ru-RU" sz="1600" b="1" dirty="0" smtClean="0"/>
              <a:t>Мы видим данные</a:t>
            </a:r>
          </a:p>
          <a:p>
            <a:pPr algn="just">
              <a:buNone/>
            </a:pPr>
            <a:r>
              <a:rPr lang="ru-RU" sz="1600" b="1" dirty="0" smtClean="0"/>
              <a:t> клиента: Ф.И.О, телефон,</a:t>
            </a:r>
          </a:p>
          <a:p>
            <a:pPr algn="just">
              <a:buNone/>
            </a:pPr>
            <a:r>
              <a:rPr lang="ru-RU" sz="1600" b="1" dirty="0" smtClean="0"/>
              <a:t> товарный состав.</a:t>
            </a:r>
          </a:p>
          <a:p>
            <a:pPr algn="just">
              <a:buNone/>
            </a:pPr>
            <a:r>
              <a:rPr lang="ru-RU" sz="1600" b="1" dirty="0" smtClean="0"/>
              <a:t> После того, как связались</a:t>
            </a:r>
          </a:p>
          <a:p>
            <a:pPr algn="just">
              <a:buNone/>
            </a:pPr>
            <a:r>
              <a:rPr lang="ru-RU" sz="1600" b="1" dirty="0" smtClean="0"/>
              <a:t> с клиентом и он </a:t>
            </a:r>
          </a:p>
          <a:p>
            <a:pPr algn="just">
              <a:buNone/>
            </a:pPr>
            <a:r>
              <a:rPr lang="ru-RU" sz="1600" b="1" dirty="0" smtClean="0"/>
              <a:t>подтвердил заказ</a:t>
            </a:r>
          </a:p>
          <a:p>
            <a:pPr algn="just">
              <a:buNone/>
            </a:pPr>
            <a:r>
              <a:rPr lang="ru-RU" sz="1600" b="1" dirty="0" smtClean="0"/>
              <a:t> переносим его в 1с.</a:t>
            </a:r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596" y="2428868"/>
            <a:ext cx="8358214" cy="11103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4000504"/>
            <a:ext cx="5736086" cy="2483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571504"/>
          </a:xfrm>
        </p:spPr>
        <p:txBody>
          <a:bodyPr>
            <a:noAutofit/>
          </a:bodyPr>
          <a:lstStyle/>
          <a:p>
            <a:r>
              <a:rPr lang="ru-RU" sz="1800" dirty="0" smtClean="0"/>
              <a:t> 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ru-RU" sz="1600" b="1" dirty="0" smtClean="0"/>
              <a:t>2.3 На торговой площадке </a:t>
            </a:r>
            <a:r>
              <a:rPr lang="en-US" sz="1600" b="1" dirty="0" smtClean="0"/>
              <a:t>ROZETKA</a:t>
            </a:r>
            <a:r>
              <a:rPr lang="ru-RU" sz="1600" b="1" dirty="0" smtClean="0"/>
              <a:t> мы размещаем продукцию только компании </a:t>
            </a:r>
            <a:r>
              <a:rPr lang="en-US" sz="1600" b="1" dirty="0" smtClean="0"/>
              <a:t>DOTINEM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u="sng" dirty="0" smtClean="0"/>
              <a:t>Ассортимент продукции на </a:t>
            </a:r>
            <a:r>
              <a:rPr lang="en-US" sz="1600" b="1" u="sng" dirty="0" smtClean="0"/>
              <a:t>ROZETKA</a:t>
            </a:r>
            <a:r>
              <a:rPr lang="ru-RU" sz="1600" b="1" u="sng" dirty="0" smtClean="0"/>
              <a:t>  </a:t>
            </a:r>
            <a:r>
              <a:rPr lang="ru-RU" sz="1800" b="1" dirty="0" smtClean="0"/>
              <a:t/>
            </a:r>
            <a:br>
              <a:rPr lang="ru-RU" sz="1800" b="1" dirty="0" smtClean="0"/>
            </a:br>
            <a:endParaRPr lang="ru-RU" sz="1800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1857364"/>
            <a:ext cx="4038600" cy="42687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Ватные матрасы:  </a:t>
            </a:r>
          </a:p>
          <a:p>
            <a:pPr>
              <a:buFontTx/>
              <a:buChar char="-"/>
            </a:pPr>
            <a:r>
              <a:rPr lang="ru-RU" sz="1600" b="1" dirty="0" smtClean="0"/>
              <a:t>Поликоттон 55г/м2</a:t>
            </a:r>
          </a:p>
          <a:p>
            <a:pPr>
              <a:buFontTx/>
              <a:buChar char="-"/>
            </a:pPr>
            <a:r>
              <a:rPr lang="ru-RU" sz="1600" b="1" dirty="0" smtClean="0"/>
              <a:t>Поликоттон 75г/м2</a:t>
            </a:r>
          </a:p>
          <a:p>
            <a:pPr>
              <a:buFontTx/>
              <a:buChar char="-"/>
            </a:pPr>
            <a:r>
              <a:rPr lang="ru-RU" sz="1600" b="1" dirty="0" smtClean="0"/>
              <a:t>Тик</a:t>
            </a:r>
          </a:p>
          <a:p>
            <a:pPr>
              <a:buFontTx/>
              <a:buChar char="-"/>
            </a:pPr>
            <a:r>
              <a:rPr lang="ru-RU" sz="1600" b="1" dirty="0" smtClean="0"/>
              <a:t>Тик+ХБ вата</a:t>
            </a:r>
          </a:p>
          <a:p>
            <a:pPr>
              <a:buFontTx/>
              <a:buChar char="-"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Одеяла:</a:t>
            </a:r>
          </a:p>
          <a:p>
            <a:pPr>
              <a:buFontTx/>
              <a:buChar char="-"/>
            </a:pPr>
            <a:r>
              <a:rPr lang="ru-RU" sz="1600" b="1" dirty="0" smtClean="0"/>
              <a:t>Шерстяные Чар</a:t>
            </a:r>
            <a:r>
              <a:rPr lang="uk-UA" sz="1600" b="1" dirty="0" smtClean="0"/>
              <a:t>івний  сон</a:t>
            </a:r>
          </a:p>
          <a:p>
            <a:pPr>
              <a:buFontTx/>
              <a:buChar char="-"/>
            </a:pPr>
            <a:r>
              <a:rPr lang="uk-UA" sz="1600" b="1" dirty="0" smtClean="0"/>
              <a:t>Мехов</a:t>
            </a:r>
            <a:r>
              <a:rPr lang="ru-RU" sz="1600" b="1" dirty="0" err="1" smtClean="0"/>
              <a:t>ы</a:t>
            </a:r>
            <a:r>
              <a:rPr lang="uk-UA" sz="1600" b="1" dirty="0" smtClean="0"/>
              <a:t>е </a:t>
            </a:r>
            <a:r>
              <a:rPr lang="ru-RU" sz="1600" b="1" dirty="0" smtClean="0"/>
              <a:t>Чар</a:t>
            </a:r>
            <a:r>
              <a:rPr lang="uk-UA" sz="1600" b="1" dirty="0" smtClean="0"/>
              <a:t>івний сон</a:t>
            </a:r>
            <a:endParaRPr lang="ru-RU" sz="1600" b="1" dirty="0" smtClean="0"/>
          </a:p>
          <a:p>
            <a:pPr>
              <a:buFontTx/>
              <a:buChar char="-"/>
            </a:pPr>
            <a:r>
              <a:rPr lang="uk-UA" sz="1600" b="1" dirty="0" smtClean="0"/>
              <a:t>Искусственный лебяжий пух</a:t>
            </a:r>
          </a:p>
          <a:p>
            <a:pPr>
              <a:buFontTx/>
              <a:buChar char="-"/>
            </a:pPr>
            <a:r>
              <a:rPr lang="uk-UA" sz="1600" b="1" dirty="0" smtClean="0"/>
              <a:t>Микрофибра зима (400г/м2)</a:t>
            </a:r>
          </a:p>
          <a:p>
            <a:pPr>
              <a:buFontTx/>
              <a:buChar char="-"/>
            </a:pPr>
            <a:r>
              <a:rPr lang="uk-UA" sz="1600" b="1" dirty="0" smtClean="0"/>
              <a:t>Микрофибра лето (200 г/м2)</a:t>
            </a:r>
          </a:p>
          <a:p>
            <a:pPr>
              <a:buNone/>
            </a:pPr>
            <a:endParaRPr lang="uk-UA" sz="1600" dirty="0" smtClean="0"/>
          </a:p>
          <a:p>
            <a:pPr>
              <a:buNone/>
            </a:pPr>
            <a:endParaRPr lang="ru-RU" sz="1600" b="1" u="sng" dirty="0" smtClean="0"/>
          </a:p>
          <a:p>
            <a:pPr algn="ctr">
              <a:buNone/>
            </a:pPr>
            <a:endParaRPr lang="ru-RU" sz="1600" b="1" u="sng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sp>
        <p:nvSpPr>
          <p:cNvPr id="9" name="Содержимое 8"/>
          <p:cNvSpPr>
            <a:spLocks noGrp="1"/>
          </p:cNvSpPr>
          <p:nvPr>
            <p:ph sz="half" idx="2"/>
          </p:nvPr>
        </p:nvSpPr>
        <p:spPr>
          <a:xfrm>
            <a:off x="4648200" y="1857364"/>
            <a:ext cx="4038600" cy="42687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ru-RU" sz="1600" b="1" dirty="0" smtClean="0"/>
              <a:t>Подушки:</a:t>
            </a:r>
          </a:p>
          <a:p>
            <a:pPr>
              <a:buFontTx/>
              <a:buChar char="-"/>
            </a:pPr>
            <a:r>
              <a:rPr lang="ru-RU" sz="1600" b="1" dirty="0" smtClean="0"/>
              <a:t>Стеганные</a:t>
            </a:r>
          </a:p>
          <a:p>
            <a:pPr>
              <a:buFontTx/>
              <a:buChar char="-"/>
            </a:pPr>
            <a:r>
              <a:rPr lang="uk-UA" sz="1600" b="1" dirty="0" smtClean="0"/>
              <a:t>Искусственный лебяжий пух</a:t>
            </a:r>
          </a:p>
          <a:p>
            <a:pPr>
              <a:buFontTx/>
              <a:buChar char="-"/>
            </a:pPr>
            <a:r>
              <a:rPr lang="uk-UA" sz="1600" b="1" dirty="0" smtClean="0"/>
              <a:t>Жемчужина (микрофибра)</a:t>
            </a:r>
          </a:p>
          <a:p>
            <a:pPr>
              <a:buFontTx/>
              <a:buChar char="-"/>
            </a:pPr>
            <a:r>
              <a:rPr lang="uk-UA" sz="1600" b="1" dirty="0" smtClean="0"/>
              <a:t>У</a:t>
            </a:r>
            <a:r>
              <a:rPr lang="ru-RU" sz="1600" b="1" dirty="0" smtClean="0"/>
              <a:t>ЮТ</a:t>
            </a:r>
            <a:endParaRPr lang="uk-UA" sz="1600" b="1" dirty="0" smtClean="0"/>
          </a:p>
          <a:p>
            <a:pPr>
              <a:buFontTx/>
              <a:buChar char="-"/>
            </a:pPr>
            <a:r>
              <a:rPr lang="uk-UA" sz="1600" b="1" dirty="0" smtClean="0"/>
              <a:t>Бамбуковые</a:t>
            </a:r>
          </a:p>
          <a:p>
            <a:pPr>
              <a:buFontTx/>
              <a:buChar char="-"/>
            </a:pPr>
            <a:endParaRPr lang="uk-UA" sz="1600" b="1" dirty="0" smtClean="0"/>
          </a:p>
          <a:p>
            <a:pPr>
              <a:buNone/>
            </a:pPr>
            <a:r>
              <a:rPr lang="uk-UA" sz="1600" b="1" dirty="0" smtClean="0"/>
              <a:t>Наматрасники:</a:t>
            </a:r>
          </a:p>
          <a:p>
            <a:pPr>
              <a:buFontTx/>
              <a:buChar char="-"/>
            </a:pPr>
            <a:r>
              <a:rPr lang="uk-UA" sz="1600" b="1" dirty="0" smtClean="0"/>
              <a:t>Сатиновые</a:t>
            </a:r>
          </a:p>
          <a:p>
            <a:pPr>
              <a:buNone/>
            </a:pPr>
            <a:endParaRPr lang="uk-UA" sz="1600" b="1" dirty="0" smtClean="0"/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928802"/>
            <a:ext cx="21812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4000528"/>
          </a:xfrm>
        </p:spPr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786346"/>
          </a:xfrm>
        </p:spPr>
        <p:txBody>
          <a:bodyPr>
            <a:normAutofit fontScale="32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en-US" sz="4900" b="1" dirty="0" smtClean="0"/>
              <a:t>2.3.1 </a:t>
            </a:r>
            <a:r>
              <a:rPr lang="ru-RU" sz="4900" b="1" u="sng" dirty="0" smtClean="0"/>
              <a:t>Шаблон  приветствия ROZETKA</a:t>
            </a:r>
            <a:r>
              <a:rPr lang="ru-RU" sz="4900" b="1" dirty="0" smtClean="0"/>
              <a:t>: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900" b="1" dirty="0" smtClean="0"/>
              <a:t>«Добрый день! Вы оставили заказ на сайте ROZETKA у магазина DOTINEM. Меня зовут….»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4900" b="1" dirty="0" smtClean="0"/>
              <a:t>2.3.2 </a:t>
            </a:r>
            <a:r>
              <a:rPr lang="ru-RU" sz="4900" b="1" u="sng" dirty="0" smtClean="0"/>
              <a:t>Вопросы, которые нужно обсудить с клиентом</a:t>
            </a:r>
            <a:r>
              <a:rPr lang="ru-RU" sz="4900" b="1" dirty="0" smtClean="0"/>
              <a:t>, который оставил заказ на ROZETKA :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4900" b="1" dirty="0" smtClean="0"/>
              <a:t>1) </a:t>
            </a:r>
            <a:r>
              <a:rPr lang="ru-RU" sz="4900" b="1" dirty="0" smtClean="0"/>
              <a:t>Данные получателя: Ф.И.О, телефон. (Бывают случаи, когда заказ оставляет один человек, а заказ нужно отправить на другого.)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4900" b="1" dirty="0" smtClean="0"/>
              <a:t>2) </a:t>
            </a:r>
            <a:r>
              <a:rPr lang="ru-RU" sz="4900" b="1" dirty="0" smtClean="0"/>
              <a:t>Контактный телефон получателя.</a:t>
            </a:r>
          </a:p>
          <a:p>
            <a:pPr marL="266700" indent="-266700" algn="just">
              <a:lnSpc>
                <a:spcPct val="120000"/>
              </a:lnSpc>
              <a:buNone/>
              <a:tabLst>
                <a:tab pos="266700" algn="l"/>
              </a:tabLst>
            </a:pPr>
            <a:r>
              <a:rPr lang="en-US" sz="4900" b="1" dirty="0" smtClean="0"/>
              <a:t>3)</a:t>
            </a:r>
            <a:r>
              <a:rPr lang="ru-RU" sz="4900" b="1" dirty="0" smtClean="0"/>
              <a:t>Проверить город и отделение  Новой Почты (ROZETKA предлагает только грузовые отделения Новой Почты). Также мы можем предложить отправку через Деливери. Если клиент из Харькова можем предложить забрать самовывозом с нашего склада.</a:t>
            </a:r>
          </a:p>
          <a:p>
            <a:pPr algn="just">
              <a:lnSpc>
                <a:spcPct val="120000"/>
              </a:lnSpc>
              <a:buNone/>
            </a:pPr>
            <a:r>
              <a:rPr lang="en-US" sz="4900" b="1" dirty="0" smtClean="0"/>
              <a:t>4)</a:t>
            </a:r>
            <a:r>
              <a:rPr lang="ru-RU" sz="4900" b="1" dirty="0" smtClean="0"/>
              <a:t>Способ оплаты. </a:t>
            </a:r>
            <a:r>
              <a:rPr lang="en-US" sz="4900" b="1" dirty="0" smtClean="0"/>
              <a:t>ROZET</a:t>
            </a:r>
            <a:r>
              <a:rPr lang="ru-RU" sz="4900" b="1" dirty="0" smtClean="0"/>
              <a:t> предлагает отплатить заказ только при получении (Наложенный платеж). Мы можем предложить клиенту оплатить заказ на карту ПриватБанк, </a:t>
            </a:r>
            <a:r>
              <a:rPr lang="ru-RU" sz="4900" b="1" dirty="0" smtClean="0">
                <a:solidFill>
                  <a:srgbClr val="FF0000"/>
                </a:solidFill>
              </a:rPr>
              <a:t>чтобы он не переплачивал за услугу наложенного платежа 20грн+2% от суммы.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900" b="1" dirty="0" smtClean="0"/>
              <a:t>Сориентировать клиента о стоимости доставки и сроках. Для этого у нас есть документ ДШВ,  а также мы можем воспользоваться калькулятором на сайте Новой Почты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900" b="1" dirty="0" smtClean="0"/>
              <a:t>Если клиент меняет заказ, мы должны это указать в заказе клиента (добавить товар, изменить кол-во)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4900" b="1" dirty="0" smtClean="0"/>
              <a:t>Если клиент не отвечает на звонок, обязательно указать информацию в комментарии!</a:t>
            </a:r>
          </a:p>
          <a:p>
            <a:pPr algn="ctr">
              <a:lnSpc>
                <a:spcPct val="120000"/>
              </a:lnSpc>
              <a:buNone/>
            </a:pPr>
            <a:endParaRPr lang="ru-RU" sz="4900" b="1" u="sng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14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4000528"/>
          </a:xfrm>
        </p:spPr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8577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2.3.3 </a:t>
            </a:r>
            <a:r>
              <a:rPr lang="ru-RU" sz="1600" b="1" u="sng" dirty="0" smtClean="0"/>
              <a:t>Работа в личном кабинете </a:t>
            </a:r>
            <a:r>
              <a:rPr lang="en-US" sz="1600" b="1" u="sng" dirty="0" smtClean="0"/>
              <a:t>ROZETKA</a:t>
            </a:r>
            <a:r>
              <a:rPr lang="ru-RU" sz="1600" b="1" u="sng" dirty="0" smtClean="0"/>
              <a:t>:</a:t>
            </a:r>
          </a:p>
          <a:p>
            <a:pPr>
              <a:buNone/>
            </a:pPr>
            <a:r>
              <a:rPr lang="ru-RU" sz="1600" b="1" dirty="0" smtClean="0"/>
              <a:t>По правилам работы </a:t>
            </a:r>
            <a:r>
              <a:rPr lang="en-US" sz="1600" b="1" dirty="0" smtClean="0"/>
              <a:t>ROZETKA</a:t>
            </a:r>
            <a:r>
              <a:rPr lang="ru-RU" sz="1600" b="1" dirty="0" smtClean="0"/>
              <a:t> новые заказы мы должны успеть обработать в течении 15 минут.</a:t>
            </a:r>
            <a:endParaRPr lang="en-US" sz="1600" b="1" dirty="0" smtClean="0"/>
          </a:p>
          <a:p>
            <a:pPr>
              <a:buNone/>
            </a:pPr>
            <a:r>
              <a:rPr lang="ru-RU" sz="1600" b="1" dirty="0" smtClean="0"/>
              <a:t>Все новые заказы, сообщения, отзывы расположены в личном кабинете в вертикальной панели слева</a:t>
            </a:r>
            <a:r>
              <a:rPr lang="en-US" sz="1600" b="1" dirty="0" smtClean="0"/>
              <a:t>:</a:t>
            </a: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 algn="ctr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AutoNum type="arabicPeriod"/>
            </a:pPr>
            <a:endParaRPr lang="ru-RU" sz="1600" dirty="0" smtClean="0"/>
          </a:p>
          <a:p>
            <a:pPr>
              <a:buAutoNum type="arabicPeriod"/>
            </a:pPr>
            <a:endParaRPr lang="ru-RU" sz="1600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 algn="ctr">
              <a:buNone/>
            </a:pPr>
            <a:endParaRPr lang="ru-RU" sz="1600" b="1" u="sng" dirty="0" smtClean="0"/>
          </a:p>
          <a:p>
            <a:pPr algn="ctr">
              <a:buNone/>
            </a:pPr>
            <a:endParaRPr lang="ru-RU" sz="1600" b="1" u="sng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2928934"/>
            <a:ext cx="80962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15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500174"/>
            <a:ext cx="8229600" cy="4000528"/>
          </a:xfrm>
        </p:spPr>
        <p:txBody>
          <a:bodyPr>
            <a:normAutofit/>
          </a:bodyPr>
          <a:lstStyle/>
          <a:p>
            <a:r>
              <a:rPr lang="ru-RU" smtClean="0"/>
              <a:t> 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500034" y="1500174"/>
            <a:ext cx="8229600" cy="48577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600" b="1" dirty="0" smtClean="0"/>
              <a:t>2.3.3 </a:t>
            </a:r>
            <a:r>
              <a:rPr lang="ru-RU" sz="1600" b="1" u="sng" dirty="0" smtClean="0"/>
              <a:t>Работа в личном кабинете </a:t>
            </a:r>
            <a:r>
              <a:rPr lang="en-US" sz="1600" b="1" u="sng" dirty="0" smtClean="0"/>
              <a:t>ROZETKA</a:t>
            </a:r>
            <a:r>
              <a:rPr lang="ru-RU" sz="1600" b="1" u="sng" dirty="0" smtClean="0"/>
              <a:t>:</a:t>
            </a:r>
          </a:p>
          <a:p>
            <a:pPr algn="just">
              <a:buNone/>
            </a:pPr>
            <a:r>
              <a:rPr lang="ru-RU" sz="1600" b="1" dirty="0" smtClean="0"/>
              <a:t>Заказы и статусы заказов</a:t>
            </a:r>
            <a:r>
              <a:rPr lang="en-US" sz="1600" b="1" dirty="0" smtClean="0"/>
              <a:t>:</a:t>
            </a:r>
            <a:endParaRPr lang="ru-RU" sz="1600" b="1" dirty="0" smtClean="0"/>
          </a:p>
          <a:p>
            <a:pPr algn="just">
              <a:buNone/>
            </a:pPr>
            <a:r>
              <a:rPr lang="ru-RU" sz="1600" b="1" dirty="0" smtClean="0"/>
              <a:t>1. Заказ, который подтвержден клиентом и добавлен в 1с принимает статус «</a:t>
            </a:r>
            <a:r>
              <a:rPr lang="uk-UA" sz="1600" dirty="0" smtClean="0"/>
              <a:t>Данные подтверждены.  Ожидает отправки</a:t>
            </a:r>
            <a:r>
              <a:rPr lang="ru-RU" sz="1600" dirty="0" smtClean="0"/>
              <a:t>»</a:t>
            </a:r>
            <a:endParaRPr lang="uk-UA" sz="1600" dirty="0" smtClean="0"/>
          </a:p>
          <a:p>
            <a:pPr algn="just">
              <a:buNone/>
            </a:pPr>
            <a:r>
              <a:rPr lang="ru-RU" sz="1600" b="1" dirty="0" smtClean="0"/>
              <a:t>2. Если не удалось связаться с клиентом, либо идет уточнение данных о заказе, мы переводим в статус в « Обрабатывается менеджером»</a:t>
            </a:r>
          </a:p>
          <a:p>
            <a:pPr algn="just">
              <a:buNone/>
            </a:pPr>
            <a:r>
              <a:rPr lang="ru-RU" sz="1600" b="1" dirty="0" smtClean="0"/>
              <a:t>3. Если клиент отказался от заказа статус переводим в «Отмена… находим самую подходящую причину из возможного списка и пишем комментарий»</a:t>
            </a:r>
          </a:p>
          <a:p>
            <a:pPr algn="just">
              <a:buNone/>
            </a:pPr>
            <a:r>
              <a:rPr lang="ru-RU" sz="1600" b="1" dirty="0" smtClean="0"/>
              <a:t>4. После отправки заказа через Новую Почту нужно вписать в заказ номер ттн. Выбираем статус «</a:t>
            </a:r>
            <a:r>
              <a:rPr lang="uk-UA" sz="1600" dirty="0" smtClean="0"/>
              <a:t>Передан в службу доставки</a:t>
            </a:r>
            <a:r>
              <a:rPr lang="ru-RU" sz="1600" dirty="0" smtClean="0"/>
              <a:t>»</a:t>
            </a:r>
            <a:r>
              <a:rPr lang="uk-UA" sz="1600" dirty="0" smtClean="0"/>
              <a:t> и вписуем ттн Новой Почты</a:t>
            </a:r>
          </a:p>
          <a:p>
            <a:pPr algn="just">
              <a:buNone/>
            </a:pPr>
            <a:r>
              <a:rPr lang="ru-RU" sz="1600" b="1" dirty="0" smtClean="0"/>
              <a:t>5. Если клиент выбрал «Самовывоз» с нашего склада или доставку Деливери, после того, как мы убедимся, что клиент получил посылку переводим в статус «</a:t>
            </a:r>
            <a:r>
              <a:rPr lang="uk-UA" sz="1600" dirty="0" smtClean="0"/>
              <a:t>Посылка получена</a:t>
            </a:r>
            <a:r>
              <a:rPr lang="ru-RU" sz="1600" dirty="0" smtClean="0"/>
              <a:t>»</a:t>
            </a:r>
            <a:endParaRPr lang="uk-UA" sz="1600" dirty="0" smtClean="0"/>
          </a:p>
          <a:p>
            <a:pPr algn="just">
              <a:buNone/>
            </a:pPr>
            <a:endParaRPr lang="ru-RU" sz="1600" dirty="0" smtClean="0"/>
          </a:p>
          <a:p>
            <a:pPr marL="542925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</a:rPr>
              <a:t>Если клиент оставил заказ и указал неверный телефон по которому не удается с ним связаться, мы можем написать ему через «Написать покупателю»</a:t>
            </a:r>
          </a:p>
          <a:p>
            <a:pPr algn="ctr"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AutoNum type="arabicPeriod"/>
            </a:pPr>
            <a:endParaRPr lang="ru-RU" sz="1600" dirty="0" smtClean="0"/>
          </a:p>
          <a:p>
            <a:pPr>
              <a:buAutoNum type="arabicPeriod"/>
            </a:pPr>
            <a:endParaRPr lang="ru-RU" sz="1600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 algn="ctr">
              <a:buNone/>
            </a:pPr>
            <a:endParaRPr lang="ru-RU" sz="1600" b="1" u="sng" dirty="0" smtClean="0"/>
          </a:p>
          <a:p>
            <a:pPr algn="ctr">
              <a:buNone/>
            </a:pPr>
            <a:endParaRPr lang="ru-RU" sz="1600" b="1" u="sng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16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5357826"/>
            <a:ext cx="642942" cy="38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1500174"/>
            <a:ext cx="8786874" cy="514353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sz="1600" b="1" dirty="0" smtClean="0"/>
              <a:t>2.4 </a:t>
            </a:r>
            <a:r>
              <a:rPr lang="en-US" sz="1600" b="1" u="sng" dirty="0" smtClean="0"/>
              <a:t>Olx</a:t>
            </a:r>
            <a:endParaRPr lang="uk-UA" sz="1600" b="1" u="sng" dirty="0" smtClean="0"/>
          </a:p>
          <a:p>
            <a:pPr marL="0" indent="0" algn="just">
              <a:buNone/>
            </a:pPr>
            <a:r>
              <a:rPr lang="uk-UA" sz="1600" b="1" dirty="0" smtClean="0"/>
              <a:t>        На сайте </a:t>
            </a:r>
            <a:r>
              <a:rPr lang="en-US" sz="1600" b="1" dirty="0" smtClean="0"/>
              <a:t>Olx </a:t>
            </a:r>
            <a:r>
              <a:rPr lang="ru-RU" sz="1600" b="1" dirty="0" smtClean="0"/>
              <a:t>мы выставляем свои товары от интернет-магазина </a:t>
            </a:r>
            <a:r>
              <a:rPr lang="en-US" sz="1600" b="1" dirty="0" smtClean="0"/>
              <a:t>I-TEX</a:t>
            </a:r>
            <a:r>
              <a:rPr lang="ru-RU" sz="1600" b="1" dirty="0" smtClean="0"/>
              <a:t>. Цены на товары</a:t>
            </a:r>
            <a:r>
              <a:rPr lang="en-US" sz="1600" b="1" dirty="0" smtClean="0"/>
              <a:t> </a:t>
            </a:r>
            <a:r>
              <a:rPr lang="ru-RU" sz="1600" b="1" dirty="0" smtClean="0"/>
              <a:t>соответственно также от </a:t>
            </a:r>
            <a:r>
              <a:rPr lang="en-US" sz="1600" b="1" dirty="0" smtClean="0"/>
              <a:t>I-TEX</a:t>
            </a:r>
            <a:r>
              <a:rPr lang="ru-RU" sz="1600" b="1" dirty="0" smtClean="0"/>
              <a:t>. Данная торговая площадка  рассчитана под розничного клиента. Клиенты делают заказы на сайте </a:t>
            </a:r>
            <a:r>
              <a:rPr lang="en-US" sz="1600" b="1" dirty="0" smtClean="0"/>
              <a:t>Olx</a:t>
            </a:r>
            <a:r>
              <a:rPr lang="ru-RU" sz="1600" b="1" dirty="0" smtClean="0"/>
              <a:t> преимущественно через переписку (реже через телефонный звонок). Для этого мы должны уметь грамотно вести деловую переписку, в конце каждого предложения вставлять подпись и правильно утонять данные у клиента для отправки.</a:t>
            </a:r>
          </a:p>
          <a:p>
            <a:pPr algn="just">
              <a:buNone/>
            </a:pPr>
            <a:endParaRPr lang="ru-RU" sz="1600" b="1" dirty="0" smtClean="0"/>
          </a:p>
          <a:p>
            <a:pPr algn="just"/>
            <a:r>
              <a:rPr lang="ru-RU" sz="1600" b="1" dirty="0" smtClean="0"/>
              <a:t>Если  клиент из г. Харьков мы можем ему предложить забрать товар самовывозом с нашего склада по адресу ул. Шевченко, 24</a:t>
            </a:r>
          </a:p>
          <a:p>
            <a:pPr algn="just"/>
            <a:r>
              <a:rPr lang="ru-RU" sz="1600" b="1" dirty="0" smtClean="0"/>
              <a:t>Если клиент с другого города мы можем предложить ему отправку через службы перевозчики: Новая Почта или Деливери</a:t>
            </a:r>
          </a:p>
          <a:p>
            <a:pPr algn="just"/>
            <a:endParaRPr lang="uk-UA" sz="1600" b="1" dirty="0" smtClean="0"/>
          </a:p>
          <a:p>
            <a:pPr marL="0" indent="0" algn="just">
              <a:buNone/>
            </a:pPr>
            <a:r>
              <a:rPr lang="uk-UA" sz="1600" b="1" dirty="0" smtClean="0"/>
              <a:t>      Новой </a:t>
            </a:r>
            <a:r>
              <a:rPr lang="uk-UA" sz="1600" b="1" dirty="0" err="1" smtClean="0"/>
              <a:t>Почтой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мы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можем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отправить</a:t>
            </a:r>
            <a:r>
              <a:rPr lang="uk-UA" sz="1600" b="1" dirty="0" smtClean="0"/>
              <a:t> по </a:t>
            </a:r>
            <a:r>
              <a:rPr lang="uk-UA" sz="1600" b="1" dirty="0" err="1" smtClean="0"/>
              <a:t>предоплате</a:t>
            </a:r>
            <a:r>
              <a:rPr lang="uk-UA" sz="1600" b="1" dirty="0" smtClean="0"/>
              <a:t> на карту </a:t>
            </a:r>
            <a:r>
              <a:rPr lang="uk-UA" sz="1600" b="1" dirty="0" err="1" smtClean="0"/>
              <a:t>ПриватБанк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или</a:t>
            </a:r>
            <a:r>
              <a:rPr lang="uk-UA" sz="1600" b="1" dirty="0" smtClean="0"/>
              <a:t> с </a:t>
            </a:r>
            <a:r>
              <a:rPr lang="uk-UA" sz="1600" b="1" dirty="0" err="1" smtClean="0"/>
              <a:t>услугой</a:t>
            </a:r>
            <a:r>
              <a:rPr lang="uk-UA" sz="1600" b="1" dirty="0" smtClean="0"/>
              <a:t> </a:t>
            </a:r>
            <a:r>
              <a:rPr lang="en-US" sz="1600" b="1" dirty="0" smtClean="0"/>
              <a:t> </a:t>
            </a:r>
            <a:r>
              <a:rPr lang="uk-UA" sz="1600" b="1" dirty="0" err="1" smtClean="0"/>
              <a:t>“Наложенный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платеж”</a:t>
            </a:r>
            <a:r>
              <a:rPr lang="uk-UA" sz="1600" b="1" dirty="0" smtClean="0"/>
              <a:t>.</a:t>
            </a:r>
          </a:p>
          <a:p>
            <a:pPr marL="0" indent="0" algn="just">
              <a:buNone/>
            </a:pPr>
            <a:r>
              <a:rPr lang="uk-UA" sz="1600" b="1" dirty="0" smtClean="0"/>
              <a:t>        </a:t>
            </a:r>
            <a:r>
              <a:rPr lang="uk-UA" sz="1600" b="1" dirty="0" err="1" smtClean="0"/>
              <a:t>Деливери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мы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отправляем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только</a:t>
            </a:r>
            <a:r>
              <a:rPr lang="uk-UA" sz="1600" b="1" dirty="0" smtClean="0"/>
              <a:t> по </a:t>
            </a:r>
            <a:r>
              <a:rPr lang="uk-UA" sz="1600" b="1" dirty="0" err="1" smtClean="0"/>
              <a:t>полной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предоплате</a:t>
            </a:r>
            <a:r>
              <a:rPr lang="uk-UA" sz="1600" b="1" dirty="0" smtClean="0"/>
              <a:t> на карту </a:t>
            </a:r>
            <a:r>
              <a:rPr lang="uk-UA" sz="1600" b="1" dirty="0" err="1" smtClean="0"/>
              <a:t>ПриватБанк</a:t>
            </a:r>
            <a:r>
              <a:rPr lang="uk-UA" sz="1600" b="1" dirty="0" smtClean="0"/>
              <a:t>, </a:t>
            </a:r>
            <a:r>
              <a:rPr lang="uk-UA" sz="1600" b="1" dirty="0" err="1" smtClean="0"/>
              <a:t>но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стоимость</a:t>
            </a:r>
            <a:r>
              <a:rPr lang="uk-UA" sz="1600" b="1" dirty="0" smtClean="0"/>
              <a:t>  доставки </a:t>
            </a:r>
            <a:r>
              <a:rPr lang="uk-UA" sz="1600" b="1" dirty="0" err="1" smtClean="0"/>
              <a:t>Деливери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выходит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экономичней</a:t>
            </a:r>
            <a:r>
              <a:rPr lang="uk-UA" sz="1600" b="1" dirty="0" smtClean="0"/>
              <a:t>, </a:t>
            </a:r>
            <a:r>
              <a:rPr lang="uk-UA" sz="1600" b="1" dirty="0" err="1" smtClean="0"/>
              <a:t>чем</a:t>
            </a:r>
            <a:r>
              <a:rPr lang="uk-UA" sz="1600" b="1" dirty="0" smtClean="0"/>
              <a:t> через </a:t>
            </a:r>
            <a:r>
              <a:rPr lang="uk-UA" sz="1600" b="1" dirty="0" err="1" smtClean="0"/>
              <a:t>Новую</a:t>
            </a:r>
            <a:r>
              <a:rPr lang="uk-UA" sz="1600" b="1" dirty="0" smtClean="0"/>
              <a:t> Почту.</a:t>
            </a:r>
          </a:p>
          <a:p>
            <a:pPr marL="0" indent="0" algn="just">
              <a:buNone/>
            </a:pPr>
            <a:r>
              <a:rPr lang="uk-UA" sz="1600" b="1" dirty="0" smtClean="0"/>
              <a:t>         </a:t>
            </a:r>
            <a:r>
              <a:rPr lang="uk-UA" sz="1600" b="1" dirty="0" smtClean="0">
                <a:solidFill>
                  <a:srgbClr val="FF0000"/>
                </a:solidFill>
              </a:rPr>
              <a:t>Для служб </a:t>
            </a:r>
            <a:r>
              <a:rPr lang="uk-UA" sz="1600" b="1" dirty="0" err="1" smtClean="0">
                <a:solidFill>
                  <a:srgbClr val="FF0000"/>
                </a:solidFill>
              </a:rPr>
              <a:t>перевозчиков</a:t>
            </a:r>
            <a:r>
              <a:rPr lang="uk-UA" sz="1600" b="1" dirty="0" smtClean="0">
                <a:solidFill>
                  <a:srgbClr val="FF0000"/>
                </a:solidFill>
              </a:rPr>
              <a:t> </a:t>
            </a:r>
            <a:r>
              <a:rPr lang="uk-UA" sz="1600" b="1" dirty="0" err="1" smtClean="0">
                <a:solidFill>
                  <a:srgbClr val="FF0000"/>
                </a:solidFill>
              </a:rPr>
              <a:t>нужно</a:t>
            </a:r>
            <a:r>
              <a:rPr lang="uk-UA" sz="1600" b="1" dirty="0" smtClean="0">
                <a:solidFill>
                  <a:srgbClr val="FF0000"/>
                </a:solidFill>
              </a:rPr>
              <a:t> уточнить у </a:t>
            </a:r>
            <a:r>
              <a:rPr lang="uk-UA" sz="1600" b="1" dirty="0" err="1" smtClean="0">
                <a:solidFill>
                  <a:srgbClr val="FF0000"/>
                </a:solidFill>
              </a:rPr>
              <a:t>клиента</a:t>
            </a:r>
            <a:r>
              <a:rPr lang="uk-UA" sz="1600" b="1" dirty="0" smtClean="0"/>
              <a:t>: Ф.И.О, телефон, город, номер</a:t>
            </a:r>
            <a:r>
              <a:rPr lang="en-US" sz="1600" b="1" dirty="0" smtClean="0"/>
              <a:t> </a:t>
            </a:r>
            <a:r>
              <a:rPr lang="uk-UA" sz="1600" b="1" dirty="0" err="1" smtClean="0"/>
              <a:t>отделения</a:t>
            </a:r>
            <a:r>
              <a:rPr lang="uk-UA" sz="1600" b="1" dirty="0" smtClean="0"/>
              <a:t>, </a:t>
            </a:r>
            <a:r>
              <a:rPr lang="uk-UA" sz="1600" b="1" dirty="0" err="1" smtClean="0"/>
              <a:t>способ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оплаты</a:t>
            </a:r>
            <a:r>
              <a:rPr lang="uk-UA" sz="1600" b="1" dirty="0" smtClean="0"/>
              <a:t> (</a:t>
            </a:r>
            <a:r>
              <a:rPr lang="uk-UA" sz="1600" b="1" dirty="0" err="1" smtClean="0"/>
              <a:t>предоплата</a:t>
            </a:r>
            <a:r>
              <a:rPr lang="uk-UA" sz="1600" b="1" dirty="0" smtClean="0"/>
              <a:t> на карту </a:t>
            </a:r>
            <a:r>
              <a:rPr lang="uk-UA" sz="1600" b="1" dirty="0" err="1" smtClean="0"/>
              <a:t>ПриватБанк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или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Наложенный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платеж</a:t>
            </a:r>
            <a:r>
              <a:rPr lang="uk-UA" sz="1600" b="1" dirty="0" smtClean="0"/>
              <a:t>).</a:t>
            </a: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 algn="ctr">
              <a:buNone/>
            </a:pPr>
            <a:endParaRPr lang="ru-RU" sz="1600" b="1" u="sng" dirty="0" smtClean="0"/>
          </a:p>
          <a:p>
            <a:pPr algn="ctr">
              <a:buNone/>
            </a:pPr>
            <a:endParaRPr lang="ru-RU" sz="1600" b="1" u="sng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2.4.1 </a:t>
            </a:r>
            <a:r>
              <a:rPr lang="en-US" sz="1600" b="1" u="sng" dirty="0" smtClean="0"/>
              <a:t>Olx</a:t>
            </a:r>
            <a:endParaRPr lang="uk-UA" sz="1600" b="1" u="sng" dirty="0" smtClean="0"/>
          </a:p>
          <a:p>
            <a:pPr algn="just">
              <a:buNone/>
            </a:pPr>
            <a:r>
              <a:rPr lang="uk-UA" sz="1600" b="1" dirty="0" smtClean="0"/>
              <a:t>        </a:t>
            </a:r>
            <a:r>
              <a:rPr lang="uk-UA" sz="1600" b="1" dirty="0" err="1" smtClean="0"/>
              <a:t>Если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во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время</a:t>
            </a:r>
            <a:r>
              <a:rPr lang="uk-UA" sz="1600" b="1" dirty="0" smtClean="0"/>
              <a:t> переписки нам </a:t>
            </a:r>
            <a:r>
              <a:rPr lang="uk-UA" sz="1600" b="1" dirty="0" err="1" smtClean="0"/>
              <a:t>нужна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быстрая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связь</a:t>
            </a:r>
            <a:r>
              <a:rPr lang="uk-UA" sz="1600" b="1" dirty="0" smtClean="0"/>
              <a:t> с </a:t>
            </a:r>
          </a:p>
          <a:p>
            <a:pPr algn="just">
              <a:buNone/>
            </a:pPr>
            <a:r>
              <a:rPr lang="uk-UA" sz="1600" b="1" dirty="0" err="1" smtClean="0"/>
              <a:t>клиентом</a:t>
            </a:r>
            <a:r>
              <a:rPr lang="uk-UA" sz="1600" b="1" dirty="0" smtClean="0"/>
              <a:t>, </a:t>
            </a:r>
            <a:r>
              <a:rPr lang="uk-UA" sz="1600" b="1" dirty="0" err="1" smtClean="0"/>
              <a:t>мы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можем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связаться</a:t>
            </a:r>
            <a:r>
              <a:rPr lang="uk-UA" sz="1600" b="1" dirty="0" smtClean="0"/>
              <a:t> с ним через </a:t>
            </a:r>
            <a:r>
              <a:rPr lang="uk-UA" sz="1600" b="1" dirty="0" err="1" smtClean="0"/>
              <a:t>контактную</a:t>
            </a:r>
            <a:r>
              <a:rPr lang="uk-UA" sz="1600" b="1" dirty="0" smtClean="0"/>
              <a:t> </a:t>
            </a:r>
          </a:p>
          <a:p>
            <a:pPr algn="just">
              <a:buNone/>
            </a:pPr>
            <a:r>
              <a:rPr lang="uk-UA" sz="1600" b="1" dirty="0" err="1" smtClean="0"/>
              <a:t>информацию</a:t>
            </a:r>
            <a:r>
              <a:rPr lang="uk-UA" sz="1600" b="1" dirty="0" smtClean="0"/>
              <a:t> в </a:t>
            </a:r>
            <a:r>
              <a:rPr lang="uk-UA" sz="1600" b="1" dirty="0" err="1" smtClean="0"/>
              <a:t>его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личных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объявлениях</a:t>
            </a:r>
            <a:r>
              <a:rPr lang="uk-UA" sz="1600" b="1" dirty="0" smtClean="0"/>
              <a:t>.</a:t>
            </a:r>
          </a:p>
          <a:p>
            <a:pPr algn="just">
              <a:buNone/>
            </a:pPr>
            <a:endParaRPr lang="uk-UA" sz="1600" b="1" dirty="0" smtClean="0"/>
          </a:p>
          <a:p>
            <a:pPr algn="just">
              <a:buNone/>
            </a:pPr>
            <a:r>
              <a:rPr lang="uk-UA" sz="1600" b="1" dirty="0" smtClean="0"/>
              <a:t>Для </a:t>
            </a:r>
            <a:r>
              <a:rPr lang="uk-UA" sz="1600" b="1" dirty="0" err="1" smtClean="0"/>
              <a:t>этого</a:t>
            </a:r>
            <a:r>
              <a:rPr lang="uk-UA" sz="1600" b="1" dirty="0" smtClean="0"/>
              <a:t> в </a:t>
            </a:r>
            <a:r>
              <a:rPr lang="uk-UA" sz="1600" b="1" dirty="0" err="1" smtClean="0"/>
              <a:t>сообщениях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мы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кликаем</a:t>
            </a:r>
            <a:endParaRPr lang="uk-UA" sz="1600" b="1" dirty="0" smtClean="0"/>
          </a:p>
          <a:p>
            <a:pPr algn="just">
              <a:buNone/>
            </a:pPr>
            <a:r>
              <a:rPr lang="uk-UA" sz="1600" b="1" dirty="0" smtClean="0"/>
              <a:t>на </a:t>
            </a:r>
            <a:r>
              <a:rPr lang="uk-UA" sz="1600" b="1" dirty="0" err="1" smtClean="0"/>
              <a:t>имя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клиента</a:t>
            </a:r>
            <a:r>
              <a:rPr lang="uk-UA" sz="1600" b="1" dirty="0" smtClean="0"/>
              <a:t> → </a:t>
            </a:r>
            <a:r>
              <a:rPr lang="uk-UA" sz="1600" b="1" dirty="0" err="1" smtClean="0"/>
              <a:t>Кликаем</a:t>
            </a:r>
            <a:r>
              <a:rPr lang="uk-UA" sz="1600" b="1" dirty="0" smtClean="0"/>
              <a:t> на </a:t>
            </a:r>
            <a:r>
              <a:rPr lang="uk-UA" sz="1600" b="1" dirty="0" err="1" smtClean="0"/>
              <a:t>любое</a:t>
            </a:r>
            <a:endParaRPr lang="uk-UA" sz="1600" b="1" dirty="0" smtClean="0"/>
          </a:p>
          <a:p>
            <a:pPr algn="just">
              <a:buNone/>
            </a:pPr>
            <a:r>
              <a:rPr lang="uk-UA" sz="1600" b="1" dirty="0" err="1" smtClean="0"/>
              <a:t>объявление</a:t>
            </a:r>
            <a:r>
              <a:rPr lang="uk-UA" sz="1600" b="1" dirty="0" smtClean="0"/>
              <a:t> → в </a:t>
            </a:r>
            <a:r>
              <a:rPr lang="uk-UA" sz="1600" b="1" dirty="0" err="1" smtClean="0"/>
              <a:t>контактной</a:t>
            </a:r>
            <a:r>
              <a:rPr lang="uk-UA" sz="1600" b="1" dirty="0" smtClean="0"/>
              <a:t> </a:t>
            </a:r>
            <a:r>
              <a:rPr lang="uk-UA" sz="1600" b="1" dirty="0" err="1" smtClean="0"/>
              <a:t>информации</a:t>
            </a:r>
            <a:r>
              <a:rPr lang="uk-UA" sz="1600" b="1" dirty="0" smtClean="0"/>
              <a:t> </a:t>
            </a:r>
          </a:p>
          <a:p>
            <a:pPr algn="just">
              <a:buNone/>
            </a:pPr>
            <a:r>
              <a:rPr lang="uk-UA" sz="1600" b="1" dirty="0" err="1" smtClean="0"/>
              <a:t>находим</a:t>
            </a:r>
            <a:r>
              <a:rPr lang="uk-UA" sz="1600" b="1" dirty="0" smtClean="0"/>
              <a:t> телефон </a:t>
            </a:r>
            <a:r>
              <a:rPr lang="uk-UA" sz="1600" b="1" dirty="0" err="1" smtClean="0"/>
              <a:t>клиента</a:t>
            </a:r>
            <a:r>
              <a:rPr lang="uk-UA" sz="1600" b="1" dirty="0" smtClean="0"/>
              <a:t>.</a:t>
            </a:r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uk-UA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 algn="ctr">
              <a:buNone/>
            </a:pPr>
            <a:endParaRPr lang="ru-RU" sz="1600" b="1" u="sng" dirty="0" smtClean="0"/>
          </a:p>
          <a:p>
            <a:pPr algn="ctr">
              <a:buNone/>
            </a:pPr>
            <a:endParaRPr lang="ru-RU" sz="1600" b="1" u="sng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57884" y="1500174"/>
            <a:ext cx="3095620" cy="1238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42653" y="2428868"/>
            <a:ext cx="5101347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4500570"/>
            <a:ext cx="5500759" cy="2172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3084525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10345A"/>
                </a:solidFill>
                <a:cs typeface="Gotham Pro Black" pitchFamily="2" charset="0"/>
              </a:rPr>
              <a:t>Рады приветствовать в компании ДОТИНЕМ! </a:t>
            </a:r>
            <a:r>
              <a:rPr lang="ru-RU" sz="3600" dirty="0" smtClean="0">
                <a:solidFill>
                  <a:schemeClr val="tx1"/>
                </a:solidFill>
                <a:cs typeface="Gotham Pro" pitchFamily="2" charset="0"/>
              </a:rPr>
              <a:t/>
            </a:r>
            <a:br>
              <a:rPr lang="ru-RU" sz="3600" dirty="0" smtClean="0">
                <a:solidFill>
                  <a:schemeClr val="tx1"/>
                </a:solidFill>
                <a:cs typeface="Gotham Pro" pitchFamily="2" charset="0"/>
              </a:rPr>
            </a:br>
            <a:endParaRPr lang="ru-RU" sz="3600" dirty="0">
              <a:cs typeface="Gotham Pro Medium" pitchFamily="2" charset="0"/>
            </a:endParaRPr>
          </a:p>
        </p:txBody>
      </p:sp>
      <p:pic>
        <p:nvPicPr>
          <p:cNvPr id="5" name="Рисунок 4" descr="заголовок дотинем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85728"/>
            <a:ext cx="8572560" cy="1210164"/>
          </a:xfrm>
          <a:prstGeom prst="rect">
            <a:avLst/>
          </a:prstGeom>
        </p:spPr>
      </p:pic>
      <p:pic>
        <p:nvPicPr>
          <p:cNvPr id="6" name="Рисунок 5" descr="низ дотинем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812412"/>
            <a:ext cx="9144000" cy="1045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 компании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ru-RU" sz="1600" b="1" dirty="0" smtClean="0"/>
              <a:t>Давай знакомиться </a:t>
            </a:r>
            <a:r>
              <a:rPr lang="ru-RU" sz="1600" b="1" dirty="0" smtClean="0">
                <a:sym typeface="Wingdings" pitchFamily="2" charset="2"/>
              </a:rPr>
              <a:t>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b="1" dirty="0" smtClean="0">
                <a:sym typeface="Wingdings" pitchFamily="2" charset="2"/>
              </a:rPr>
              <a:t>Мы торгово-производственная компания ДОТИНЕМ занимаемся изготовлением и продажами домашнего текстиля и нетканых материалов.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b="1" dirty="0" smtClean="0">
                <a:sym typeface="Wingdings" pitchFamily="2" charset="2"/>
              </a:rPr>
              <a:t>Всё началось 22 года назад с производства одеял и подушек под тм УЮТ. Немного спустя появляются тм </a:t>
            </a:r>
            <a:r>
              <a:rPr lang="uk-UA" sz="1600" b="1" dirty="0" smtClean="0">
                <a:sym typeface="Wingdings" pitchFamily="2" charset="2"/>
              </a:rPr>
              <a:t>Чарівний сон </a:t>
            </a:r>
            <a:r>
              <a:rPr lang="ru-RU" sz="1600" b="1" dirty="0" smtClean="0">
                <a:sym typeface="Wingdings" pitchFamily="2" charset="2"/>
              </a:rPr>
              <a:t>и ВЕРОНА. Мы расширяли свой ассортимент и приступили к изготовлению постельного белья, ватных матрасов и наматрасников. После чего</a:t>
            </a:r>
            <a:r>
              <a:rPr lang="en-US" sz="1600" b="1" dirty="0" smtClean="0">
                <a:sym typeface="Wingdings" pitchFamily="2" charset="2"/>
              </a:rPr>
              <a:t> </a:t>
            </a:r>
            <a:r>
              <a:rPr lang="ru-RU" sz="1600" b="1" dirty="0" smtClean="0">
                <a:sym typeface="Wingdings" pitchFamily="2" charset="2"/>
              </a:rPr>
              <a:t>открыли дополнительное направление – нетканые материалы, которые включают в себя: ватин и синтепон. 15 июля 2016г. начинает функционировать ООО «ФАБРИКА ДОМАШНЕГО ТЕКСТИЛЯ И НЕТКАНЫХ МАТЕРИАЛОВ «ДОТИНЕМ» (сокр. ООО «ФДТНМ «ДОТИНЕМ»).  На сегодняшний день ДОТИНЕМ динамически развивающаяся компания, которая охватывает все вышеперечисленные направления. Помимо обслуживания розничных клиентов через интернет-магазины, ДОТИНЕМ имеет свою клиентскую базу оптовых покупателей и постоянно расширяет её, работает по системе «дропшиппинг», а также сотрудничает с: учреждениями здравоохранения, детскими садами, гостиницами и т.д., участвует в тендерах</a:t>
            </a:r>
            <a:r>
              <a:rPr lang="en-US" sz="1600" b="1" dirty="0" smtClean="0">
                <a:sym typeface="Wingdings" pitchFamily="2" charset="2"/>
              </a:rPr>
              <a:t>, </a:t>
            </a:r>
            <a:r>
              <a:rPr lang="ru-RU" sz="1600" b="1" dirty="0" smtClean="0">
                <a:sym typeface="Wingdings" pitchFamily="2" charset="2"/>
              </a:rPr>
              <a:t>а также занимается изготовлением под заказ.</a:t>
            </a:r>
          </a:p>
          <a:p>
            <a:pPr algn="just">
              <a:buFont typeface="Wingdings" pitchFamily="2" charset="2"/>
              <a:buChar char="v"/>
            </a:pPr>
            <a:r>
              <a:rPr lang="ru-RU" sz="1600" b="1" dirty="0" smtClean="0">
                <a:sym typeface="Wingdings" pitchFamily="2" charset="2"/>
              </a:rPr>
              <a:t>По секрету) Как расшифровуется ДОТИНЕМ – ДОмашний ТЕкстиль И НЕтканые Материалы :)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560406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Содержание: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0" indent="-571500">
              <a:buFont typeface="+mj-lt"/>
              <a:buAutoNum type="romanUcPeriod"/>
            </a:pPr>
            <a:r>
              <a:rPr lang="ru-RU" sz="1600" b="1" dirty="0" smtClean="0"/>
              <a:t>БЛОК 1: Основные инструменты (программы/приложения)</a:t>
            </a:r>
            <a:endParaRPr lang="en-US" sz="1600" b="1" dirty="0" smtClean="0"/>
          </a:p>
          <a:p>
            <a:pPr marL="1371600" lvl="2" indent="-571500">
              <a:buNone/>
            </a:pPr>
            <a:r>
              <a:rPr lang="en-US" sz="1600" b="1" dirty="0" smtClean="0"/>
              <a:t>1.1	Mozilla Thunderbird</a:t>
            </a:r>
          </a:p>
          <a:p>
            <a:pPr marL="1371600" lvl="2" indent="-571500">
              <a:buNone/>
            </a:pPr>
            <a:r>
              <a:rPr lang="en-US" sz="1600" b="1" dirty="0" smtClean="0"/>
              <a:t>1.2	1C</a:t>
            </a:r>
            <a:r>
              <a:rPr lang="ru-RU" sz="1600" b="1" dirty="0" smtClean="0"/>
              <a:t>8 Предприятие</a:t>
            </a:r>
            <a:endParaRPr lang="en-US" sz="1600" b="1" dirty="0" smtClean="0"/>
          </a:p>
          <a:p>
            <a:pPr marL="1371600" lvl="2" indent="-571500">
              <a:buNone/>
            </a:pPr>
            <a:r>
              <a:rPr lang="en-US" sz="1600" b="1" dirty="0" smtClean="0"/>
              <a:t>1.3	Opera &amp; Chrome</a:t>
            </a:r>
          </a:p>
          <a:p>
            <a:pPr marL="1371600" lvl="2" indent="-571500">
              <a:buNone/>
            </a:pPr>
            <a:r>
              <a:rPr lang="en-US" sz="1600" b="1" dirty="0" smtClean="0"/>
              <a:t>1.4	</a:t>
            </a:r>
            <a:r>
              <a:rPr lang="ru-RU" sz="1600" b="1" dirty="0" smtClean="0"/>
              <a:t>Телефония</a:t>
            </a:r>
          </a:p>
          <a:p>
            <a:pPr marL="571500" indent="-571500">
              <a:buFont typeface="+mj-lt"/>
              <a:buAutoNum type="romanUcPeriod"/>
            </a:pPr>
            <a:r>
              <a:rPr lang="ru-RU" sz="1600" b="1" dirty="0" smtClean="0"/>
              <a:t>БЛОК 2: «Точки сбыта»</a:t>
            </a:r>
          </a:p>
          <a:p>
            <a:pPr marL="1371600" lvl="2" indent="-571500">
              <a:buNone/>
            </a:pPr>
            <a:r>
              <a:rPr lang="en-US" sz="1600" b="1" dirty="0" smtClean="0"/>
              <a:t>2.1	dotinem.com.ua</a:t>
            </a:r>
            <a:r>
              <a:rPr lang="ru-RU" sz="1600" b="1" dirty="0" smtClean="0"/>
              <a:t> </a:t>
            </a:r>
            <a:r>
              <a:rPr lang="en-US" sz="1600" b="1" dirty="0" smtClean="0"/>
              <a:t>&amp; i-tex.prom.ua</a:t>
            </a:r>
            <a:endParaRPr lang="ru-RU" sz="1600" b="1" dirty="0" smtClean="0"/>
          </a:p>
          <a:p>
            <a:pPr marL="1371600" lvl="2" indent="-571500">
              <a:buNone/>
            </a:pPr>
            <a:r>
              <a:rPr lang="ru-RU" sz="1600" b="1" dirty="0" smtClean="0"/>
              <a:t>2.2	</a:t>
            </a:r>
            <a:r>
              <a:rPr lang="en-US" sz="1600" b="1" dirty="0" smtClean="0"/>
              <a:t>i-tex.com.ua</a:t>
            </a:r>
          </a:p>
          <a:p>
            <a:pPr marL="1371600" lvl="2" indent="-571500">
              <a:buNone/>
            </a:pPr>
            <a:r>
              <a:rPr lang="ru-RU" sz="1600" b="1" dirty="0" smtClean="0"/>
              <a:t>2.3	</a:t>
            </a:r>
            <a:r>
              <a:rPr lang="en-US" sz="1600" b="1" dirty="0" smtClean="0"/>
              <a:t>Rozetka</a:t>
            </a:r>
          </a:p>
          <a:p>
            <a:pPr marL="1371600" lvl="2" indent="-571500">
              <a:buNone/>
            </a:pPr>
            <a:r>
              <a:rPr lang="ru-RU" sz="1600" b="1" dirty="0" smtClean="0"/>
              <a:t>2.4 	</a:t>
            </a:r>
            <a:r>
              <a:rPr lang="en-US" sz="1600" b="1" smtClean="0"/>
              <a:t>OLX</a:t>
            </a:r>
            <a:endParaRPr lang="ru-RU" sz="1600" b="1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4</a:t>
            </a:fld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554551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2900" b="1" dirty="0" smtClean="0">
                <a:cs typeface="Gotham Pro Black" pitchFamily="2" charset="0"/>
              </a:rPr>
              <a:t>0. Рабочий день начинается в 9.00 </a:t>
            </a:r>
          </a:p>
          <a:p>
            <a:pPr>
              <a:lnSpc>
                <a:spcPct val="120000"/>
              </a:lnSpc>
              <a:buNone/>
            </a:pPr>
            <a:r>
              <a:rPr lang="ru-RU" sz="2900" b="1" dirty="0" smtClean="0">
                <a:cs typeface="Gotham Pro Black" pitchFamily="2" charset="0"/>
              </a:rPr>
              <a:t>1. После включения компьютера запускаем основные программы, которые нужны нам для работы:</a:t>
            </a:r>
          </a:p>
          <a:p>
            <a:pPr>
              <a:lnSpc>
                <a:spcPct val="120000"/>
              </a:lnSpc>
              <a:buNone/>
            </a:pPr>
            <a:r>
              <a:rPr lang="ru-RU" sz="2900" b="1" dirty="0" smtClean="0">
                <a:cs typeface="Gotham Pro Black" pitchFamily="2" charset="0"/>
              </a:rPr>
              <a:t>1.1 </a:t>
            </a:r>
            <a:r>
              <a:rPr lang="en-US" sz="2900" b="1" dirty="0" smtClean="0">
                <a:cs typeface="Gotham Pro Black" pitchFamily="2" charset="0"/>
              </a:rPr>
              <a:t>Mozilla Thunderbird </a:t>
            </a:r>
            <a:r>
              <a:rPr lang="ru-RU" sz="2900" b="1" dirty="0" smtClean="0">
                <a:cs typeface="Gotham Pro Black" pitchFamily="2" charset="0"/>
              </a:rPr>
              <a:t>- это почтовый клиент, в котором собраны все почты нашей компании</a:t>
            </a:r>
            <a:r>
              <a:rPr lang="en-US" sz="2900" b="1" dirty="0" smtClean="0">
                <a:cs typeface="Gotham Pro Black" pitchFamily="2" charset="0"/>
              </a:rPr>
              <a:t>.</a:t>
            </a:r>
            <a:r>
              <a:rPr lang="ru-RU" sz="2900" b="1" dirty="0" smtClean="0">
                <a:cs typeface="Gotham Pro Black" pitchFamily="2" charset="0"/>
              </a:rPr>
              <a:t> Преимущественно он расположен в меню Пуск или на рабочем столе компьютера</a:t>
            </a:r>
            <a:r>
              <a:rPr lang="en-US" sz="2900" b="1" dirty="0" smtClean="0">
                <a:cs typeface="Gotham Pro Black" pitchFamily="2" charset="0"/>
              </a:rPr>
              <a:t> </a:t>
            </a:r>
            <a:r>
              <a:rPr lang="ru-RU" sz="2900" b="1" dirty="0" smtClean="0">
                <a:solidFill>
                  <a:srgbClr val="000000"/>
                </a:solidFill>
                <a:cs typeface="Gotham Pro Black" pitchFamily="2" charset="0"/>
              </a:rPr>
              <a:t>или панели задач.</a:t>
            </a:r>
            <a:endParaRPr lang="en-US" sz="2900" b="1" dirty="0" smtClean="0">
              <a:cs typeface="Gotham Pro Black" pitchFamily="2" charset="0"/>
            </a:endParaRPr>
          </a:p>
          <a:p>
            <a:pPr>
              <a:lnSpc>
                <a:spcPct val="120000"/>
              </a:lnSpc>
              <a:buNone/>
            </a:pPr>
            <a:endParaRPr lang="ru-RU" sz="2900" b="1" dirty="0" smtClean="0">
              <a:cs typeface="Gotham Pro Black" pitchFamily="2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en-US" sz="2900" b="1" dirty="0" smtClean="0">
                <a:cs typeface="Gotham Pro Black" pitchFamily="2" charset="0"/>
                <a:hlinkClick r:id="rId2"/>
              </a:rPr>
              <a:t>info@charivnyison.com.ua</a:t>
            </a:r>
            <a:r>
              <a:rPr lang="ru-RU" sz="2900" b="1" dirty="0" smtClean="0">
                <a:cs typeface="Gotham Pro Black" pitchFamily="2" charset="0"/>
              </a:rPr>
              <a:t> </a:t>
            </a:r>
            <a:r>
              <a:rPr lang="en-US" sz="2900" b="1" dirty="0" smtClean="0">
                <a:cs typeface="Gotham Pro Black" pitchFamily="2" charset="0"/>
              </a:rPr>
              <a:t>-</a:t>
            </a:r>
            <a:r>
              <a:rPr lang="ru-RU" sz="2900" b="1" dirty="0" smtClean="0">
                <a:cs typeface="Gotham Pro Black" pitchFamily="2" charset="0"/>
              </a:rPr>
              <a:t> почта офф.сайта-визитки </a:t>
            </a:r>
            <a:r>
              <a:rPr lang="uk-UA" sz="2900" b="1" dirty="0" smtClean="0">
                <a:cs typeface="Gotham Pro Black" pitchFamily="2" charset="0"/>
              </a:rPr>
              <a:t>Чарівний сон</a:t>
            </a:r>
            <a:r>
              <a:rPr lang="ru-RU" sz="2900" b="1" dirty="0" smtClean="0">
                <a:cs typeface="Gotham Pro Black" pitchFamily="2" charset="0"/>
              </a:rPr>
              <a:t>. В основном на неё приходят: коммерческие предложения; запросы о сотрудничестве; и иногда письма от розничных покупателей желающих приобрести продукцию непосредственно у производителя.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en-US" sz="2900" b="1" dirty="0" smtClean="0">
                <a:cs typeface="Gotham Pro Black" pitchFamily="2" charset="0"/>
                <a:hlinkClick r:id="rId3"/>
              </a:rPr>
              <a:t>dotinem@gmail.com</a:t>
            </a:r>
            <a:r>
              <a:rPr lang="ru-RU" sz="2900" b="1" dirty="0" smtClean="0">
                <a:cs typeface="Gotham Pro Black" pitchFamily="2" charset="0"/>
              </a:rPr>
              <a:t> - почта интернет-магазина </a:t>
            </a:r>
            <a:r>
              <a:rPr lang="en-US" sz="2900" b="1" dirty="0" smtClean="0">
                <a:cs typeface="Gotham Pro Black" pitchFamily="2" charset="0"/>
              </a:rPr>
              <a:t>dotinem.com.ua</a:t>
            </a:r>
            <a:endParaRPr lang="ru-RU" sz="2900" b="1" dirty="0" smtClean="0">
              <a:cs typeface="Gotham Pro Black" pitchFamily="2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en-US" sz="2900" b="1" dirty="0" smtClean="0">
                <a:cs typeface="Gotham Pro Black" pitchFamily="2" charset="0"/>
                <a:hlinkClick r:id="rId4"/>
              </a:rPr>
              <a:t>info@dotinem.com</a:t>
            </a:r>
            <a:r>
              <a:rPr lang="ru-RU" sz="2900" b="1" dirty="0" smtClean="0">
                <a:cs typeface="Gotham Pro Black" pitchFamily="2" charset="0"/>
              </a:rPr>
              <a:t> - почта </a:t>
            </a:r>
            <a:r>
              <a:rPr lang="uk-UA" sz="2900" b="1" dirty="0" smtClean="0">
                <a:cs typeface="Gotham Pro Black" pitchFamily="2" charset="0"/>
              </a:rPr>
              <a:t>сайта </a:t>
            </a:r>
            <a:r>
              <a:rPr lang="en-US" sz="2900" b="1" dirty="0" smtClean="0">
                <a:cs typeface="Gotham Pro Black" pitchFamily="2" charset="0"/>
              </a:rPr>
              <a:t>dotinem.com</a:t>
            </a:r>
            <a:r>
              <a:rPr lang="ru-RU" sz="2900" b="1" dirty="0" smtClean="0">
                <a:cs typeface="Gotham Pro Black" pitchFamily="2" charset="0"/>
              </a:rPr>
              <a:t> и </a:t>
            </a:r>
            <a:r>
              <a:rPr lang="en-US" sz="2900" b="1" dirty="0" smtClean="0">
                <a:cs typeface="Gotham Pro Black" pitchFamily="2" charset="0"/>
              </a:rPr>
              <a:t>ROZETKA</a:t>
            </a: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en-US" sz="2900" b="1" dirty="0" smtClean="0">
                <a:cs typeface="Gotham Pro Black" pitchFamily="2" charset="0"/>
                <a:hlinkClick r:id="rId5"/>
              </a:rPr>
              <a:t>zakaz@charivnyison.com.ua</a:t>
            </a:r>
            <a:r>
              <a:rPr lang="en-US" sz="2900" b="1" dirty="0" smtClean="0">
                <a:cs typeface="Gotham Pro Black" pitchFamily="2" charset="0"/>
              </a:rPr>
              <a:t> - </a:t>
            </a:r>
            <a:r>
              <a:rPr lang="ru-RU" sz="2900" b="1" dirty="0" smtClean="0">
                <a:cs typeface="Gotham Pro Black" pitchFamily="2" charset="0"/>
              </a:rPr>
              <a:t>почта компании </a:t>
            </a:r>
            <a:r>
              <a:rPr lang="en-US" sz="2900" b="1" dirty="0" smtClean="0">
                <a:cs typeface="Gotham Pro Black" pitchFamily="2" charset="0"/>
              </a:rPr>
              <a:t>DOTINEM</a:t>
            </a:r>
            <a:r>
              <a:rPr lang="ru-RU" sz="2900" b="1" dirty="0" smtClean="0">
                <a:cs typeface="Gotham Pro Black" pitchFamily="2" charset="0"/>
              </a:rPr>
              <a:t> для заказов от постоянных клиентов</a:t>
            </a:r>
            <a:r>
              <a:rPr lang="en-US" sz="2900" b="1" dirty="0" smtClean="0">
                <a:cs typeface="Gotham Pro Black" pitchFamily="2" charset="0"/>
              </a:rPr>
              <a:t> </a:t>
            </a:r>
            <a:r>
              <a:rPr lang="ru-RU" sz="2900" b="1" dirty="0" smtClean="0">
                <a:cs typeface="Gotham Pro Black" pitchFamily="2" charset="0"/>
              </a:rPr>
              <a:t>и </a:t>
            </a:r>
            <a:r>
              <a:rPr lang="ru-RU" sz="2900" b="1" dirty="0" err="1" smtClean="0">
                <a:cs typeface="Gotham Pro Black" pitchFamily="2" charset="0"/>
              </a:rPr>
              <a:t>дропшипперов</a:t>
            </a:r>
            <a:endParaRPr lang="ru-RU" sz="2900" b="1" dirty="0" smtClean="0">
              <a:cs typeface="Gotham Pro Black" pitchFamily="2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q"/>
            </a:pPr>
            <a:r>
              <a:rPr lang="en-US" sz="2900" b="1" dirty="0" smtClean="0">
                <a:cs typeface="Gotham Pro Black" pitchFamily="2" charset="0"/>
                <a:hlinkClick r:id="rId6"/>
              </a:rPr>
              <a:t>info@i-tex.com.ua</a:t>
            </a:r>
            <a:r>
              <a:rPr lang="en-US" sz="2900" b="1" dirty="0" smtClean="0">
                <a:cs typeface="Gotham Pro Black" pitchFamily="2" charset="0"/>
              </a:rPr>
              <a:t> - </a:t>
            </a:r>
            <a:r>
              <a:rPr lang="ru-RU" sz="2900" b="1" dirty="0" smtClean="0">
                <a:cs typeface="Gotham Pro Black" pitchFamily="2" charset="0"/>
              </a:rPr>
              <a:t>почта интернет-магазина </a:t>
            </a:r>
            <a:r>
              <a:rPr lang="en-US" sz="2900" b="1" dirty="0" smtClean="0">
                <a:cs typeface="Gotham Pro Black" pitchFamily="2" charset="0"/>
              </a:rPr>
              <a:t>i-tex.prom.ua </a:t>
            </a:r>
            <a:r>
              <a:rPr lang="ru-RU" sz="2900" b="1" dirty="0" smtClean="0">
                <a:cs typeface="Gotham Pro Black" pitchFamily="2" charset="0"/>
              </a:rPr>
              <a:t>и сайта</a:t>
            </a:r>
            <a:r>
              <a:rPr lang="en-US" sz="2900" b="1" dirty="0" smtClean="0">
                <a:cs typeface="Gotham Pro Black" pitchFamily="2" charset="0"/>
              </a:rPr>
              <a:t> i-tex.com.ua</a:t>
            </a:r>
            <a:endParaRPr lang="ru-RU" sz="3400" b="1" dirty="0" smtClean="0"/>
          </a:p>
          <a:p>
            <a:pPr>
              <a:buNone/>
            </a:pPr>
            <a:endParaRPr lang="ru-RU" sz="3400" b="1" dirty="0" smtClean="0"/>
          </a:p>
          <a:p>
            <a:pPr>
              <a:buNone/>
            </a:pPr>
            <a:endParaRPr lang="ru-RU" sz="3400" b="1" dirty="0" smtClean="0"/>
          </a:p>
          <a:p>
            <a:pPr>
              <a:buNone/>
            </a:pPr>
            <a:endParaRPr lang="ru-RU" sz="3400" b="1" dirty="0" smtClean="0"/>
          </a:p>
          <a:p>
            <a:pPr>
              <a:buNone/>
            </a:pPr>
            <a:endParaRPr lang="ru-RU" sz="3400" b="1" dirty="0" smtClean="0"/>
          </a:p>
          <a:p>
            <a:pPr>
              <a:buNone/>
            </a:pPr>
            <a:endParaRPr lang="ru-RU" sz="3400" b="1" dirty="0" smtClean="0"/>
          </a:p>
          <a:p>
            <a:endParaRPr lang="ru-RU" b="1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БЛОК 1:</a:t>
            </a:r>
            <a:r>
              <a:rPr lang="ru-RU" b="1" dirty="0" smtClean="0"/>
              <a:t> Основные инструменты</a:t>
            </a:r>
            <a:endParaRPr lang="ru-RU" b="1" dirty="0"/>
          </a:p>
        </p:txBody>
      </p:sp>
      <p:pic>
        <p:nvPicPr>
          <p:cNvPr id="32770" name="Picture 2" descr="ÐÐ°ÑÑÐ¸Ð½ÐºÐ¸ Ð¿Ð¾ Ð·Ð°Ð¿ÑÐ¾ÑÑ mozilla thunderbird 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86182" y="3000372"/>
            <a:ext cx="1714511" cy="484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>
            <a:noAutofit/>
          </a:bodyPr>
          <a:lstStyle/>
          <a:p>
            <a:pPr marL="360363" lvl="1" indent="-360363" algn="just">
              <a:buNone/>
            </a:pPr>
            <a:endParaRPr lang="ru-RU" sz="1600" b="1" dirty="0" smtClean="0">
              <a:cs typeface="Gotham Pro Black" pitchFamily="2" charset="0"/>
            </a:endParaRPr>
          </a:p>
          <a:p>
            <a:pPr marL="360363" lvl="1" indent="-360363" algn="just">
              <a:buNone/>
            </a:pPr>
            <a:r>
              <a:rPr lang="ru-RU" sz="1600" b="1" dirty="0" smtClean="0">
                <a:cs typeface="Gotham Pro Black" pitchFamily="2" charset="0"/>
              </a:rPr>
              <a:t>1.2 Программа 1с Предприятие      </a:t>
            </a:r>
            <a:r>
              <a:rPr lang="en-US" sz="1600" b="1" dirty="0" smtClean="0">
                <a:cs typeface="Gotham Pro Black" pitchFamily="2" charset="0"/>
              </a:rPr>
              <a:t> </a:t>
            </a:r>
            <a:r>
              <a:rPr lang="ru-RU" sz="1600" b="1" dirty="0" smtClean="0">
                <a:cs typeface="Gotham Pro Black" pitchFamily="2" charset="0"/>
              </a:rPr>
              <a:t>          (учёт всех заказов, клиентов и </a:t>
            </a:r>
            <a:r>
              <a:rPr lang="en-US" sz="1600" b="1" dirty="0" err="1" smtClean="0">
                <a:cs typeface="Gotham Pro Black" pitchFamily="2" charset="0"/>
              </a:rPr>
              <a:t>ip</a:t>
            </a:r>
            <a:r>
              <a:rPr lang="ru-RU" sz="1600" b="1" dirty="0" smtClean="0">
                <a:cs typeface="Gotham Pro Black" pitchFamily="2" charset="0"/>
              </a:rPr>
              <a:t>-телефония)</a:t>
            </a:r>
          </a:p>
          <a:p>
            <a:pPr marL="360363" lvl="1" indent="-360363" algn="just">
              <a:buNone/>
            </a:pPr>
            <a:r>
              <a:rPr lang="ru-RU" sz="1600" b="1" dirty="0" smtClean="0">
                <a:cs typeface="Gotham Pro Black" pitchFamily="2" charset="0"/>
              </a:rPr>
              <a:t>1.3 Браузеры</a:t>
            </a:r>
            <a:r>
              <a:rPr lang="en-US" sz="1600" b="1" dirty="0" smtClean="0">
                <a:cs typeface="Gotham Pro Black" pitchFamily="2" charset="0"/>
              </a:rPr>
              <a:t>*</a:t>
            </a:r>
            <a:r>
              <a:rPr lang="ru-RU" sz="1600" b="1" dirty="0" smtClean="0">
                <a:cs typeface="Gotham Pro Black" pitchFamily="2" charset="0"/>
              </a:rPr>
              <a:t> </a:t>
            </a:r>
            <a:r>
              <a:rPr lang="en-US" sz="1600" b="1" dirty="0" smtClean="0">
                <a:cs typeface="Gotham Pro Black" pitchFamily="2" charset="0"/>
              </a:rPr>
              <a:t>(</a:t>
            </a:r>
            <a:r>
              <a:rPr lang="ru-RU" sz="1600" b="1" dirty="0" smtClean="0">
                <a:cs typeface="Gotham Pro Black" pitchFamily="2" charset="0"/>
              </a:rPr>
              <a:t>на выбор: </a:t>
            </a:r>
            <a:r>
              <a:rPr lang="en-US" sz="1600" b="1" dirty="0" smtClean="0">
                <a:cs typeface="Gotham Pro Black" pitchFamily="2" charset="0"/>
              </a:rPr>
              <a:t>Opera</a:t>
            </a:r>
            <a:r>
              <a:rPr lang="ru-RU" sz="1600" b="1" dirty="0" smtClean="0">
                <a:cs typeface="Gotham Pro Black" pitchFamily="2" charset="0"/>
              </a:rPr>
              <a:t>,</a:t>
            </a:r>
            <a:r>
              <a:rPr lang="en-US" sz="1600" b="1" dirty="0" smtClean="0">
                <a:cs typeface="Gotham Pro Black" pitchFamily="2" charset="0"/>
              </a:rPr>
              <a:t> Chrome</a:t>
            </a:r>
            <a:r>
              <a:rPr lang="ru-RU" sz="1600" b="1" dirty="0" smtClean="0">
                <a:cs typeface="Gotham Pro Black" pitchFamily="2" charset="0"/>
              </a:rPr>
              <a:t>, </a:t>
            </a:r>
            <a:r>
              <a:rPr lang="en-US" sz="1600" b="1" dirty="0" smtClean="0">
                <a:cs typeface="Gotham Pro Black" pitchFamily="2" charset="0"/>
              </a:rPr>
              <a:t>Mozilla) </a:t>
            </a:r>
            <a:r>
              <a:rPr lang="ru-RU" sz="1600" b="1" dirty="0" smtClean="0">
                <a:cs typeface="Gotham Pro Black" pitchFamily="2" charset="0"/>
              </a:rPr>
              <a:t>в которых будут открыты сайты: </a:t>
            </a:r>
          </a:p>
          <a:p>
            <a:pPr algn="just">
              <a:buNone/>
              <a:tabLst>
                <a:tab pos="360363" algn="l"/>
              </a:tabLst>
            </a:pPr>
            <a:r>
              <a:rPr lang="en-US" sz="1600" b="1" u="sng" dirty="0" smtClean="0">
                <a:cs typeface="Gotham Pro Black" pitchFamily="2" charset="0"/>
                <a:hlinkClick r:id="rId2"/>
              </a:rPr>
              <a:t>https</a:t>
            </a:r>
            <a:r>
              <a:rPr lang="ru-RU" sz="1600" b="1" u="sng" dirty="0" smtClean="0">
                <a:cs typeface="Gotham Pro Black" pitchFamily="2" charset="0"/>
                <a:hlinkClick r:id="rId2"/>
              </a:rPr>
              <a:t>://</a:t>
            </a:r>
            <a:r>
              <a:rPr lang="en-US" sz="1600" b="1" u="sng" dirty="0" smtClean="0">
                <a:cs typeface="Gotham Pro Black" pitchFamily="2" charset="0"/>
                <a:hlinkClick r:id="rId2"/>
              </a:rPr>
              <a:t>dotinem.com.ua</a:t>
            </a:r>
            <a:r>
              <a:rPr lang="en-US" sz="1600" b="1" dirty="0" smtClean="0">
                <a:cs typeface="Gotham Pro Black" pitchFamily="2" charset="0"/>
              </a:rPr>
              <a:t> </a:t>
            </a:r>
            <a:r>
              <a:rPr lang="ru-RU" sz="1600" b="1" dirty="0" smtClean="0">
                <a:cs typeface="Gotham Pro Black" pitchFamily="2" charset="0"/>
              </a:rPr>
              <a:t>- интернет-магазин от производителя </a:t>
            </a:r>
            <a:r>
              <a:rPr lang="en-US" sz="1600" b="1" dirty="0" smtClean="0">
                <a:cs typeface="Gotham Pro Black" pitchFamily="2" charset="0"/>
              </a:rPr>
              <a:t>DOTINEM </a:t>
            </a:r>
            <a:r>
              <a:rPr lang="ru-RU" sz="1600" b="1" dirty="0" smtClean="0">
                <a:cs typeface="Gotham Pro Black" pitchFamily="2" charset="0"/>
              </a:rPr>
              <a:t>на торговой интернет-площадке </a:t>
            </a:r>
            <a:r>
              <a:rPr lang="en-US" sz="1600" b="1" dirty="0" smtClean="0">
                <a:cs typeface="Gotham Pro Black" pitchFamily="2" charset="0"/>
              </a:rPr>
              <a:t>prom</a:t>
            </a:r>
            <a:r>
              <a:rPr lang="ru-RU" sz="1600" b="1" dirty="0" smtClean="0">
                <a:cs typeface="Gotham Pro Black" pitchFamily="2" charset="0"/>
              </a:rPr>
              <a:t>.</a:t>
            </a:r>
            <a:r>
              <a:rPr lang="en-US" sz="1600" b="1" dirty="0" smtClean="0">
                <a:cs typeface="Gotham Pro Black" pitchFamily="2" charset="0"/>
              </a:rPr>
              <a:t>ua</a:t>
            </a:r>
            <a:endParaRPr lang="ru-RU" sz="1600" b="1" dirty="0" smtClean="0">
              <a:cs typeface="Gotham Pro Black" pitchFamily="2" charset="0"/>
            </a:endParaRPr>
          </a:p>
          <a:p>
            <a:pPr algn="just">
              <a:buNone/>
            </a:pPr>
            <a:r>
              <a:rPr lang="en-US" sz="1600" b="1" u="sng" dirty="0" smtClean="0">
                <a:cs typeface="Gotham Pro Black" pitchFamily="2" charset="0"/>
                <a:hlinkClick r:id="rId3"/>
              </a:rPr>
              <a:t>https</a:t>
            </a:r>
            <a:r>
              <a:rPr lang="ru-RU" sz="1600" b="1" u="sng" dirty="0" smtClean="0">
                <a:cs typeface="Gotham Pro Black" pitchFamily="2" charset="0"/>
                <a:hlinkClick r:id="rId3"/>
              </a:rPr>
              <a:t>://</a:t>
            </a:r>
            <a:r>
              <a:rPr lang="en-US" sz="1600" b="1" u="sng" dirty="0" smtClean="0">
                <a:cs typeface="Gotham Pro Black" pitchFamily="2" charset="0"/>
                <a:hlinkClick r:id="rId3"/>
              </a:rPr>
              <a:t>i</a:t>
            </a:r>
            <a:r>
              <a:rPr lang="ru-RU" sz="1600" b="1" u="sng" dirty="0" smtClean="0">
                <a:cs typeface="Gotham Pro Black" pitchFamily="2" charset="0"/>
                <a:hlinkClick r:id="rId3"/>
              </a:rPr>
              <a:t>-</a:t>
            </a:r>
            <a:r>
              <a:rPr lang="en-US" sz="1600" b="1" u="sng" dirty="0" smtClean="0">
                <a:cs typeface="Gotham Pro Black" pitchFamily="2" charset="0"/>
                <a:hlinkClick r:id="rId3"/>
              </a:rPr>
              <a:t>tex</a:t>
            </a:r>
            <a:r>
              <a:rPr lang="ru-RU" sz="1600" b="1" u="sng" dirty="0" smtClean="0">
                <a:cs typeface="Gotham Pro Black" pitchFamily="2" charset="0"/>
                <a:hlinkClick r:id="rId3"/>
              </a:rPr>
              <a:t>.</a:t>
            </a:r>
            <a:r>
              <a:rPr lang="en-US" sz="1600" b="1" u="sng" dirty="0" smtClean="0">
                <a:cs typeface="Gotham Pro Black" pitchFamily="2" charset="0"/>
                <a:hlinkClick r:id="rId3"/>
              </a:rPr>
              <a:t>prom</a:t>
            </a:r>
            <a:r>
              <a:rPr lang="ru-RU" sz="1600" b="1" u="sng" dirty="0" smtClean="0">
                <a:cs typeface="Gotham Pro Black" pitchFamily="2" charset="0"/>
                <a:hlinkClick r:id="rId3"/>
              </a:rPr>
              <a:t>.</a:t>
            </a:r>
            <a:r>
              <a:rPr lang="en-US" sz="1600" b="1" u="sng" dirty="0" smtClean="0">
                <a:cs typeface="Gotham Pro Black" pitchFamily="2" charset="0"/>
                <a:hlinkClick r:id="rId3"/>
              </a:rPr>
              <a:t>ua</a:t>
            </a:r>
            <a:r>
              <a:rPr lang="en-US" sz="1600" b="1" dirty="0" smtClean="0">
                <a:cs typeface="Gotham Pro Black" pitchFamily="2" charset="0"/>
              </a:rPr>
              <a:t> </a:t>
            </a:r>
            <a:r>
              <a:rPr lang="ru-RU" sz="1600" b="1" dirty="0" smtClean="0">
                <a:cs typeface="Gotham Pro Black" pitchFamily="2" charset="0"/>
              </a:rPr>
              <a:t>- интернет-магазин текстильной продукции отечественных и зарубежных производителей (</a:t>
            </a:r>
            <a:r>
              <a:rPr lang="en-US" sz="1600" b="1" dirty="0" smtClean="0">
                <a:cs typeface="Gotham Pro Black" pitchFamily="2" charset="0"/>
              </a:rPr>
              <a:t>VLADI</a:t>
            </a:r>
            <a:r>
              <a:rPr lang="uk-UA" sz="1600" b="1" dirty="0" smtClean="0">
                <a:cs typeface="Gotham Pro Black" pitchFamily="2" charset="0"/>
              </a:rPr>
              <a:t>, </a:t>
            </a:r>
            <a:r>
              <a:rPr lang="en-US" sz="1600" b="1" dirty="0" smtClean="0">
                <a:cs typeface="Gotham Pro Black" pitchFamily="2" charset="0"/>
              </a:rPr>
              <a:t>Viluta</a:t>
            </a:r>
            <a:r>
              <a:rPr lang="uk-UA" sz="1600" b="1" dirty="0" smtClean="0">
                <a:cs typeface="Gotham Pro Black" pitchFamily="2" charset="0"/>
              </a:rPr>
              <a:t>, </a:t>
            </a:r>
            <a:r>
              <a:rPr lang="ru-RU" sz="1600" b="1" dirty="0" smtClean="0">
                <a:cs typeface="Gotham Pro Black" pitchFamily="2" charset="0"/>
              </a:rPr>
              <a:t>Лелека, ТЕП</a:t>
            </a:r>
            <a:r>
              <a:rPr lang="uk-UA" sz="1600" b="1" dirty="0" smtClean="0">
                <a:cs typeface="Gotham Pro Black" pitchFamily="2" charset="0"/>
              </a:rPr>
              <a:t>, </a:t>
            </a:r>
            <a:r>
              <a:rPr lang="ru-RU" sz="1600" b="1" dirty="0" smtClean="0">
                <a:cs typeface="Gotham Pro Black" pitchFamily="2" charset="0"/>
              </a:rPr>
              <a:t>Руно, УкрТекс, </a:t>
            </a:r>
            <a:r>
              <a:rPr lang="en-US" sz="1600" b="1" dirty="0" smtClean="0">
                <a:cs typeface="Gotham Pro Black" pitchFamily="2" charset="0"/>
              </a:rPr>
              <a:t>KRISPOL</a:t>
            </a:r>
            <a:r>
              <a:rPr lang="ru-RU" sz="1600" b="1" dirty="0" smtClean="0">
                <a:cs typeface="Gotham Pro Black" pitchFamily="2" charset="0"/>
              </a:rPr>
              <a:t>, </a:t>
            </a:r>
            <a:r>
              <a:rPr lang="en-US" sz="1600" b="1" dirty="0" smtClean="0">
                <a:cs typeface="Gotham Pro Black" pitchFamily="2" charset="0"/>
              </a:rPr>
              <a:t>Billerbeck</a:t>
            </a:r>
            <a:r>
              <a:rPr lang="ru-RU" sz="1600" b="1" dirty="0" smtClean="0">
                <a:cs typeface="Gotham Pro Black" pitchFamily="2" charset="0"/>
              </a:rPr>
              <a:t>, включая и наши товары </a:t>
            </a:r>
            <a:r>
              <a:rPr lang="en-US" sz="1600" b="1" dirty="0" smtClean="0">
                <a:cs typeface="Gotham Pro Black" pitchFamily="2" charset="0"/>
              </a:rPr>
              <a:t>DOTINEM</a:t>
            </a:r>
            <a:r>
              <a:rPr lang="ru-RU" sz="1600" b="1" dirty="0" smtClean="0">
                <a:cs typeface="Gotham Pro Black" pitchFamily="2" charset="0"/>
              </a:rPr>
              <a:t>) на торговой интернет-площадке </a:t>
            </a:r>
            <a:r>
              <a:rPr lang="en-US" sz="1600" b="1" dirty="0" smtClean="0">
                <a:cs typeface="Gotham Pro Black" pitchFamily="2" charset="0"/>
              </a:rPr>
              <a:t>prom</a:t>
            </a:r>
            <a:r>
              <a:rPr lang="ru-RU" sz="1600" b="1" dirty="0" smtClean="0">
                <a:cs typeface="Gotham Pro Black" pitchFamily="2" charset="0"/>
              </a:rPr>
              <a:t>.</a:t>
            </a:r>
            <a:r>
              <a:rPr lang="en-US" sz="1600" b="1" dirty="0" smtClean="0">
                <a:cs typeface="Gotham Pro Black" pitchFamily="2" charset="0"/>
              </a:rPr>
              <a:t>ua</a:t>
            </a:r>
            <a:endParaRPr lang="ru-RU" sz="1600" b="1" dirty="0" smtClean="0">
              <a:cs typeface="Gotham Pro Black" pitchFamily="2" charset="0"/>
            </a:endParaRPr>
          </a:p>
          <a:p>
            <a:pPr algn="just">
              <a:buNone/>
            </a:pPr>
            <a:r>
              <a:rPr lang="en-US" sz="1600" b="1" u="sng" dirty="0" smtClean="0">
                <a:cs typeface="Gotham Pro Black" pitchFamily="2" charset="0"/>
                <a:hlinkClick r:id="rId4"/>
              </a:rPr>
              <a:t>https://i-tex.com.ua</a:t>
            </a:r>
            <a:r>
              <a:rPr lang="en-US" sz="1600" b="1" dirty="0" smtClean="0">
                <a:cs typeface="Gotham Pro Black" pitchFamily="2" charset="0"/>
              </a:rPr>
              <a:t> </a:t>
            </a:r>
            <a:r>
              <a:rPr lang="ru-RU" sz="1600" b="1" dirty="0" smtClean="0">
                <a:cs typeface="Gotham Pro Black" pitchFamily="2" charset="0"/>
              </a:rPr>
              <a:t>- интернет-магазин </a:t>
            </a:r>
            <a:r>
              <a:rPr lang="en-US" sz="1600" b="1" dirty="0" smtClean="0">
                <a:cs typeface="Gotham Pro Black" pitchFamily="2" charset="0"/>
              </a:rPr>
              <a:t>I-TEX </a:t>
            </a:r>
            <a:r>
              <a:rPr lang="uk-UA" sz="1600" b="1" dirty="0" smtClean="0">
                <a:cs typeface="Gotham Pro Black" pitchFamily="2" charset="0"/>
              </a:rPr>
              <a:t>функционирующий как </a:t>
            </a:r>
            <a:r>
              <a:rPr lang="ru-RU" sz="1600" b="1" dirty="0" smtClean="0">
                <a:cs typeface="Gotham Pro Black" pitchFamily="2" charset="0"/>
              </a:rPr>
              <a:t>отдельный сайт </a:t>
            </a:r>
          </a:p>
          <a:p>
            <a:pPr algn="just">
              <a:buNone/>
            </a:pPr>
            <a:r>
              <a:rPr lang="en-US" sz="1600" b="1" u="sng" dirty="0" smtClean="0">
                <a:cs typeface="Gotham Pro Black" pitchFamily="2" charset="0"/>
                <a:hlinkClick r:id="rId5"/>
              </a:rPr>
              <a:t>https</a:t>
            </a:r>
            <a:r>
              <a:rPr lang="ru-RU" sz="1600" b="1" u="sng" dirty="0" smtClean="0">
                <a:cs typeface="Gotham Pro Black" pitchFamily="2" charset="0"/>
                <a:hlinkClick r:id="rId5"/>
              </a:rPr>
              <a:t>://</a:t>
            </a:r>
            <a:r>
              <a:rPr lang="en-US" sz="1600" b="1" u="sng" dirty="0" smtClean="0">
                <a:cs typeface="Gotham Pro Black" pitchFamily="2" charset="0"/>
                <a:hlinkClick r:id="rId5"/>
              </a:rPr>
              <a:t>seller</a:t>
            </a:r>
            <a:r>
              <a:rPr lang="ru-RU" sz="1600" b="1" u="sng" dirty="0" smtClean="0">
                <a:cs typeface="Gotham Pro Black" pitchFamily="2" charset="0"/>
                <a:hlinkClick r:id="rId5"/>
              </a:rPr>
              <a:t>.</a:t>
            </a:r>
            <a:r>
              <a:rPr lang="en-US" sz="1600" b="1" u="sng" dirty="0" err="1" smtClean="0">
                <a:cs typeface="Gotham Pro Black" pitchFamily="2" charset="0"/>
                <a:hlinkClick r:id="rId5"/>
              </a:rPr>
              <a:t>rozetka</a:t>
            </a:r>
            <a:r>
              <a:rPr lang="ru-RU" sz="1600" b="1" u="sng" dirty="0" smtClean="0">
                <a:cs typeface="Gotham Pro Black" pitchFamily="2" charset="0"/>
                <a:hlinkClick r:id="rId5"/>
              </a:rPr>
              <a:t>.</a:t>
            </a:r>
            <a:r>
              <a:rPr lang="en-US" sz="1600" b="1" u="sng" dirty="0" smtClean="0">
                <a:cs typeface="Gotham Pro Black" pitchFamily="2" charset="0"/>
                <a:hlinkClick r:id="rId5"/>
              </a:rPr>
              <a:t>com</a:t>
            </a:r>
            <a:r>
              <a:rPr lang="ru-RU" sz="1600" b="1" u="sng" dirty="0" smtClean="0">
                <a:cs typeface="Gotham Pro Black" pitchFamily="2" charset="0"/>
                <a:hlinkClick r:id="rId5"/>
              </a:rPr>
              <a:t>.</a:t>
            </a:r>
            <a:r>
              <a:rPr lang="en-US" sz="1600" b="1" u="sng" dirty="0" smtClean="0">
                <a:cs typeface="Gotham Pro Black" pitchFamily="2" charset="0"/>
                <a:hlinkClick r:id="rId5"/>
              </a:rPr>
              <a:t>ua</a:t>
            </a:r>
            <a:r>
              <a:rPr lang="en-US" sz="1600" b="1" dirty="0" smtClean="0">
                <a:cs typeface="Gotham Pro Black" pitchFamily="2" charset="0"/>
              </a:rPr>
              <a:t> - </a:t>
            </a:r>
            <a:r>
              <a:rPr lang="ru-RU" sz="1600" b="1" dirty="0" smtClean="0">
                <a:cs typeface="Gotham Pro Black" pitchFamily="2" charset="0"/>
              </a:rPr>
              <a:t>интернет-магазин от производителя </a:t>
            </a:r>
            <a:r>
              <a:rPr lang="en-US" sz="1600" b="1" dirty="0" smtClean="0">
                <a:cs typeface="Gotham Pro Black" pitchFamily="2" charset="0"/>
              </a:rPr>
              <a:t>DOTINEM</a:t>
            </a:r>
            <a:r>
              <a:rPr lang="ru-RU" sz="1600" b="1" dirty="0" smtClean="0">
                <a:cs typeface="Gotham Pro Black" pitchFamily="2" charset="0"/>
              </a:rPr>
              <a:t> на торговой </a:t>
            </a:r>
            <a:r>
              <a:rPr lang="ru-RU" sz="1600" b="1" dirty="0" err="1" smtClean="0">
                <a:cs typeface="Gotham Pro Black" pitchFamily="2" charset="0"/>
              </a:rPr>
              <a:t>интернет-площадке</a:t>
            </a:r>
            <a:r>
              <a:rPr lang="ru-RU" sz="1600" b="1" dirty="0" smtClean="0">
                <a:cs typeface="Gotham Pro Black" pitchFamily="2" charset="0"/>
              </a:rPr>
              <a:t> </a:t>
            </a:r>
            <a:r>
              <a:rPr lang="en-US" sz="1600" b="1" dirty="0" smtClean="0">
                <a:cs typeface="Gotham Pro Black" pitchFamily="2" charset="0"/>
              </a:rPr>
              <a:t>ROZETKA</a:t>
            </a:r>
            <a:endParaRPr lang="ru-RU" sz="1600" b="1" dirty="0" smtClean="0">
              <a:cs typeface="Gotham Pro Black" pitchFamily="2" charset="0"/>
            </a:endParaRPr>
          </a:p>
          <a:p>
            <a:pPr algn="just">
              <a:buNone/>
            </a:pPr>
            <a:r>
              <a:rPr lang="ru-RU" sz="1600" b="1" u="sng" dirty="0" smtClean="0">
                <a:cs typeface="Gotham Pro Black" pitchFamily="2" charset="0"/>
              </a:rPr>
              <a:t> </a:t>
            </a:r>
            <a:r>
              <a:rPr lang="en-US" sz="1600" b="1" u="sng" dirty="0" smtClean="0">
                <a:cs typeface="Gotham Pro Black" pitchFamily="2" charset="0"/>
                <a:hlinkClick r:id="rId6"/>
              </a:rPr>
              <a:t>https</a:t>
            </a:r>
            <a:r>
              <a:rPr lang="ru-RU" sz="1600" b="1" u="sng" dirty="0" smtClean="0">
                <a:cs typeface="Gotham Pro Black" pitchFamily="2" charset="0"/>
                <a:hlinkClick r:id="rId6"/>
              </a:rPr>
              <a:t>://</a:t>
            </a:r>
            <a:r>
              <a:rPr lang="en-US" sz="1600" b="1" u="sng" dirty="0" smtClean="0">
                <a:cs typeface="Gotham Pro Black" pitchFamily="2" charset="0"/>
                <a:hlinkClick r:id="rId6"/>
              </a:rPr>
              <a:t>www</a:t>
            </a:r>
            <a:r>
              <a:rPr lang="ru-RU" sz="1600" b="1" u="sng" dirty="0" smtClean="0">
                <a:cs typeface="Gotham Pro Black" pitchFamily="2" charset="0"/>
                <a:hlinkClick r:id="rId6"/>
              </a:rPr>
              <a:t>.</a:t>
            </a:r>
            <a:r>
              <a:rPr lang="en-US" sz="1600" b="1" u="sng" dirty="0" err="1" smtClean="0">
                <a:cs typeface="Gotham Pro Black" pitchFamily="2" charset="0"/>
                <a:hlinkClick r:id="rId6"/>
              </a:rPr>
              <a:t>olx</a:t>
            </a:r>
            <a:r>
              <a:rPr lang="ru-RU" sz="1600" b="1" u="sng" dirty="0" smtClean="0">
                <a:cs typeface="Gotham Pro Black" pitchFamily="2" charset="0"/>
                <a:hlinkClick r:id="rId6"/>
              </a:rPr>
              <a:t>.</a:t>
            </a:r>
            <a:r>
              <a:rPr lang="en-US" sz="1600" b="1" u="sng" dirty="0" smtClean="0">
                <a:cs typeface="Gotham Pro Black" pitchFamily="2" charset="0"/>
                <a:hlinkClick r:id="rId6"/>
              </a:rPr>
              <a:t>ua</a:t>
            </a:r>
            <a:r>
              <a:rPr lang="en-US" sz="1600" b="1" dirty="0" smtClean="0">
                <a:cs typeface="Gotham Pro Black" pitchFamily="2" charset="0"/>
              </a:rPr>
              <a:t> - </a:t>
            </a:r>
            <a:r>
              <a:rPr lang="ru-RU" sz="1600" b="1" dirty="0" smtClean="0">
                <a:cs typeface="Gotham Pro Black" pitchFamily="2" charset="0"/>
              </a:rPr>
              <a:t>интернет-магазин </a:t>
            </a:r>
            <a:r>
              <a:rPr lang="en-US" sz="1600" b="1" dirty="0" smtClean="0">
                <a:cs typeface="Gotham Pro Black" pitchFamily="2" charset="0"/>
              </a:rPr>
              <a:t>I</a:t>
            </a:r>
            <a:r>
              <a:rPr lang="ru-RU" sz="1600" b="1" dirty="0" smtClean="0">
                <a:cs typeface="Gotham Pro Black" pitchFamily="2" charset="0"/>
              </a:rPr>
              <a:t>-</a:t>
            </a:r>
            <a:r>
              <a:rPr lang="en-US" sz="1600" b="1" dirty="0" smtClean="0">
                <a:cs typeface="Gotham Pro Black" pitchFamily="2" charset="0"/>
              </a:rPr>
              <a:t>TEX</a:t>
            </a:r>
            <a:r>
              <a:rPr lang="ru-RU" sz="1600" b="1" dirty="0" smtClean="0">
                <a:cs typeface="Gotham Pro Black" pitchFamily="2" charset="0"/>
              </a:rPr>
              <a:t> на онлайн</a:t>
            </a:r>
            <a:r>
              <a:rPr lang="en-US" sz="1600" b="1" dirty="0" smtClean="0">
                <a:cs typeface="Gotham Pro Black" pitchFamily="2" charset="0"/>
              </a:rPr>
              <a:t>-</a:t>
            </a:r>
            <a:r>
              <a:rPr lang="ru-RU" sz="1600" b="1" dirty="0" smtClean="0">
                <a:cs typeface="Gotham Pro Black" pitchFamily="2" charset="0"/>
              </a:rPr>
              <a:t>площадке объявлений </a:t>
            </a:r>
            <a:r>
              <a:rPr lang="en-US" sz="1600" b="1" dirty="0" smtClean="0">
                <a:cs typeface="Gotham Pro Black" pitchFamily="2" charset="0"/>
              </a:rPr>
              <a:t>OLX</a:t>
            </a:r>
          </a:p>
          <a:p>
            <a:pPr algn="just">
              <a:buNone/>
            </a:pPr>
            <a:endParaRPr lang="ru-RU" sz="1600" b="1" dirty="0" smtClean="0">
              <a:cs typeface="Gotham Pro Black" pitchFamily="2" charset="0"/>
            </a:endParaRPr>
          </a:p>
          <a:p>
            <a:pPr algn="just">
              <a:buNone/>
            </a:pPr>
            <a:r>
              <a:rPr lang="ru-RU" sz="1600" b="1" dirty="0" smtClean="0">
                <a:solidFill>
                  <a:srgbClr val="000000"/>
                </a:solidFill>
                <a:cs typeface="Gotham Pro Black" pitchFamily="2" charset="0"/>
              </a:rPr>
              <a:t>*-в одном браузере не возможно одновременно открыть 2 личных кабинета интеренет-магазинов на базе торговой площадки prom.ua.</a:t>
            </a:r>
            <a:endParaRPr lang="ru-RU" sz="1600" b="1" dirty="0" smtClean="0">
              <a:cs typeface="Gotham Pro Black" pitchFamily="2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6</a:t>
            </a:fld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28992" y="1500174"/>
            <a:ext cx="6096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БЛОК 1: </a:t>
            </a:r>
            <a:r>
              <a:rPr lang="ru-RU" b="1" dirty="0" smtClean="0"/>
              <a:t>Основные инструменты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/>
              <a:t>1.4 Телефония:</a:t>
            </a:r>
          </a:p>
          <a:p>
            <a:pPr>
              <a:buNone/>
            </a:pPr>
            <a:r>
              <a:rPr lang="en-US" sz="1600" b="1" dirty="0" smtClean="0"/>
              <a:t>Simple phone</a:t>
            </a: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r>
              <a:rPr lang="en-US" sz="1600" b="1" dirty="0" err="1" smtClean="0"/>
              <a:t>Ip</a:t>
            </a:r>
            <a:r>
              <a:rPr lang="en-US" sz="1600" b="1" dirty="0" smtClean="0"/>
              <a:t>-</a:t>
            </a:r>
            <a:r>
              <a:rPr lang="ru-RU" sz="1600" b="1" dirty="0" smtClean="0"/>
              <a:t>телефония </a:t>
            </a:r>
            <a:r>
              <a:rPr lang="en-US" sz="1600" b="1" dirty="0" smtClean="0"/>
              <a:t> </a:t>
            </a:r>
            <a:endParaRPr lang="ru-RU" sz="1600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БЛОК 1: </a:t>
            </a:r>
            <a:r>
              <a:rPr lang="ru-RU" b="1" dirty="0" smtClean="0"/>
              <a:t>Основные инструменты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14908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3400" b="1" dirty="0" smtClean="0"/>
              <a:t> «Точки сбыта» - интернет-магазины, торговые площадки и онлайн-площадки объявлений</a:t>
            </a:r>
            <a:r>
              <a:rPr lang="en-US" sz="3400" b="1" dirty="0" smtClean="0"/>
              <a:t> </a:t>
            </a:r>
            <a:r>
              <a:rPr lang="ru-RU" sz="3400" b="1" dirty="0" smtClean="0"/>
              <a:t>через которые мы продаем</a:t>
            </a:r>
          </a:p>
          <a:p>
            <a:pPr algn="just">
              <a:lnSpc>
                <a:spcPct val="120000"/>
              </a:lnSpc>
              <a:buNone/>
            </a:pPr>
            <a:r>
              <a:rPr lang="ru-RU" sz="3400" b="1" dirty="0" smtClean="0"/>
              <a:t>2.</a:t>
            </a:r>
            <a:r>
              <a:rPr lang="en-US" sz="3400" b="1" dirty="0" smtClean="0"/>
              <a:t>1</a:t>
            </a:r>
            <a:r>
              <a:rPr lang="ru-RU" sz="3400" b="1" dirty="0" smtClean="0"/>
              <a:t> После того, как мы</a:t>
            </a:r>
            <a:r>
              <a:rPr lang="en-US" sz="3400" b="1" dirty="0" smtClean="0"/>
              <a:t> </a:t>
            </a:r>
            <a:r>
              <a:rPr lang="ru-RU" sz="3400" b="1" dirty="0" smtClean="0"/>
              <a:t>все необходимые для работы</a:t>
            </a:r>
            <a:r>
              <a:rPr lang="en-US" sz="3400" b="1" dirty="0" smtClean="0"/>
              <a:t> </a:t>
            </a:r>
            <a:r>
              <a:rPr lang="ru-RU" sz="3400" b="1" dirty="0" smtClean="0"/>
              <a:t>программы открыли, заходим в </a:t>
            </a:r>
            <a:r>
              <a:rPr lang="uk-UA" sz="3400" b="1" dirty="0" smtClean="0"/>
              <a:t>интернет-</a:t>
            </a:r>
            <a:r>
              <a:rPr lang="ru-RU" sz="3400" b="1" dirty="0" smtClean="0"/>
              <a:t>магазины </a:t>
            </a:r>
            <a:r>
              <a:rPr lang="en-US" sz="3400" b="1" u="sng" dirty="0" err="1" smtClean="0">
                <a:hlinkClick r:id="rId3"/>
              </a:rPr>
              <a:t>dotinem</a:t>
            </a:r>
            <a:r>
              <a:rPr lang="ru-RU" sz="3400" b="1" u="sng" dirty="0" smtClean="0">
                <a:hlinkClick r:id="rId3"/>
              </a:rPr>
              <a:t>.</a:t>
            </a:r>
            <a:r>
              <a:rPr lang="en-US" sz="3400" b="1" u="sng" dirty="0" smtClean="0">
                <a:hlinkClick r:id="rId3"/>
              </a:rPr>
              <a:t>com</a:t>
            </a:r>
            <a:r>
              <a:rPr lang="ru-RU" sz="3400" b="1" u="sng" dirty="0" smtClean="0">
                <a:hlinkClick r:id="rId3"/>
              </a:rPr>
              <a:t>.</a:t>
            </a:r>
            <a:r>
              <a:rPr lang="en-US" sz="3400" b="1" u="sng" dirty="0" err="1" smtClean="0">
                <a:hlinkClick r:id="rId3"/>
              </a:rPr>
              <a:t>ua</a:t>
            </a:r>
            <a:r>
              <a:rPr lang="ru-RU" sz="3400" b="1" dirty="0" smtClean="0"/>
              <a:t> </a:t>
            </a:r>
            <a:r>
              <a:rPr lang="en-US" sz="3400" b="1" dirty="0" smtClean="0"/>
              <a:t> </a:t>
            </a:r>
            <a:r>
              <a:rPr lang="ru-RU" sz="3400" b="1" dirty="0" smtClean="0"/>
              <a:t>и  </a:t>
            </a:r>
            <a:r>
              <a:rPr lang="en-US" sz="3400" b="1" u="sng" dirty="0" smtClean="0">
                <a:hlinkClick r:id="rId4"/>
              </a:rPr>
              <a:t>i</a:t>
            </a:r>
            <a:r>
              <a:rPr lang="ru-RU" sz="3400" b="1" u="sng" dirty="0" smtClean="0">
                <a:hlinkClick r:id="rId4"/>
              </a:rPr>
              <a:t>-</a:t>
            </a:r>
            <a:r>
              <a:rPr lang="en-US" sz="3400" b="1" u="sng" dirty="0" smtClean="0">
                <a:hlinkClick r:id="rId4"/>
              </a:rPr>
              <a:t>tex</a:t>
            </a:r>
            <a:r>
              <a:rPr lang="ru-RU" sz="3400" b="1" u="sng" dirty="0" smtClean="0">
                <a:hlinkClick r:id="rId4"/>
              </a:rPr>
              <a:t>.</a:t>
            </a:r>
            <a:r>
              <a:rPr lang="en-US" sz="3400" b="1" u="sng" dirty="0" smtClean="0">
                <a:hlinkClick r:id="rId4"/>
              </a:rPr>
              <a:t>prom</a:t>
            </a:r>
            <a:r>
              <a:rPr lang="ru-RU" sz="3400" b="1" u="sng" dirty="0" smtClean="0">
                <a:hlinkClick r:id="rId4"/>
              </a:rPr>
              <a:t>.</a:t>
            </a:r>
            <a:r>
              <a:rPr lang="en-US" sz="3400" b="1" u="sng" dirty="0" smtClean="0">
                <a:hlinkClick r:id="rId4"/>
              </a:rPr>
              <a:t>ua</a:t>
            </a:r>
            <a:r>
              <a:rPr lang="ru-RU" sz="3400" b="1" dirty="0" smtClean="0"/>
              <a:t>  на </a:t>
            </a:r>
            <a:r>
              <a:rPr lang="en-US" sz="3400" b="1" dirty="0" smtClean="0"/>
              <a:t>prom</a:t>
            </a:r>
            <a:r>
              <a:rPr lang="ru-RU" sz="3400" b="1" dirty="0" smtClean="0"/>
              <a:t>.</a:t>
            </a:r>
            <a:r>
              <a:rPr lang="en-US" sz="3400" b="1" dirty="0" smtClean="0"/>
              <a:t>ua</a:t>
            </a:r>
            <a:r>
              <a:rPr lang="ru-RU" sz="3400" b="1" dirty="0" smtClean="0"/>
              <a:t> в разных браузерах. Заказы в обоих магазинах обрабатываются одинаково. Рассмотрим на примере интернет-магазина </a:t>
            </a:r>
            <a:r>
              <a:rPr lang="en-US" sz="3400" b="1" dirty="0" smtClean="0"/>
              <a:t>dotinem.com.ua:</a:t>
            </a:r>
          </a:p>
          <a:p>
            <a:pPr>
              <a:lnSpc>
                <a:spcPct val="120000"/>
              </a:lnSpc>
              <a:buNone/>
            </a:pPr>
            <a:r>
              <a:rPr lang="ru-RU" sz="3400" b="1" dirty="0" smtClean="0"/>
              <a:t> 2.1</a:t>
            </a:r>
            <a:r>
              <a:rPr lang="en-US" sz="3400" b="1" dirty="0" smtClean="0"/>
              <a:t>.1</a:t>
            </a:r>
            <a:r>
              <a:rPr lang="ru-RU" sz="3400" b="1" dirty="0" smtClean="0"/>
              <a:t> Переходим в раздел Заказы</a:t>
            </a:r>
            <a:r>
              <a:rPr lang="uk-UA" sz="3400" b="1" dirty="0" smtClean="0"/>
              <a:t> → Новый</a:t>
            </a: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endParaRPr lang="uk-UA" sz="2900" b="1" dirty="0" smtClean="0"/>
          </a:p>
          <a:p>
            <a:pPr>
              <a:lnSpc>
                <a:spcPct val="120000"/>
              </a:lnSpc>
              <a:buNone/>
            </a:pPr>
            <a:r>
              <a:rPr lang="ru-RU" sz="3400" b="1" dirty="0" smtClean="0">
                <a:solidFill>
                  <a:srgbClr val="FF0000"/>
                </a:solidFill>
              </a:rPr>
              <a:t>                  </a:t>
            </a:r>
            <a:endParaRPr lang="ru-RU" sz="34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/>
          </a:p>
          <a:p>
            <a:pPr>
              <a:buNone/>
            </a:pPr>
            <a:endParaRPr lang="ru-RU" sz="1600" b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/>
          <a:srcRect b="21739"/>
          <a:stretch>
            <a:fillRect/>
          </a:stretch>
        </p:blipFill>
        <p:spPr bwMode="auto">
          <a:xfrm>
            <a:off x="642910" y="3357562"/>
            <a:ext cx="792961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8229600" cy="48896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БЛОК 2: </a:t>
            </a:r>
            <a:r>
              <a:rPr lang="ru-RU" b="1" dirty="0" smtClean="0"/>
              <a:t>«Точки сбыта»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714348" y="357166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r>
              <a:rPr lang="ru-RU" smtClean="0"/>
              <a:t/>
            </a:r>
            <a:br>
              <a:rPr lang="ru-RU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471490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600" b="1" dirty="0" smtClean="0"/>
              <a:t>2</a:t>
            </a:r>
            <a:r>
              <a:rPr lang="ru-RU" sz="1600" b="1" dirty="0" smtClean="0"/>
              <a:t>.</a:t>
            </a:r>
            <a:r>
              <a:rPr lang="en-US" sz="1600" b="1" dirty="0" smtClean="0"/>
              <a:t>1.2</a:t>
            </a:r>
            <a:r>
              <a:rPr lang="ru-RU" sz="1600" b="1" dirty="0" smtClean="0"/>
              <a:t> После принятия заказа на </a:t>
            </a:r>
            <a:r>
              <a:rPr lang="en-US" sz="1600" b="1" dirty="0" smtClean="0"/>
              <a:t>prom.ua</a:t>
            </a:r>
            <a:r>
              <a:rPr lang="ru-RU" sz="1600" b="1" dirty="0" smtClean="0"/>
              <a:t> нужно поставить правильно статус заказа.</a:t>
            </a:r>
          </a:p>
          <a:p>
            <a:pPr algn="just">
              <a:buNone/>
            </a:pPr>
            <a:r>
              <a:rPr lang="ru-RU" sz="1600" b="1" dirty="0" smtClean="0"/>
              <a:t>Статус  «Принят» -  если клиент подтвердил заказ</a:t>
            </a:r>
          </a:p>
          <a:p>
            <a:pPr indent="-76200" algn="just">
              <a:buNone/>
            </a:pPr>
            <a:r>
              <a:rPr lang="ru-RU" sz="1600" b="1" dirty="0" smtClean="0"/>
              <a:t>мы переводим в статус «Принят» и переносим заказ </a:t>
            </a:r>
          </a:p>
          <a:p>
            <a:pPr indent="-76200" algn="just">
              <a:buNone/>
            </a:pPr>
            <a:r>
              <a:rPr lang="ru-RU" sz="1600" b="1" dirty="0" smtClean="0"/>
              <a:t>в 1С.8Предприятие.</a:t>
            </a:r>
          </a:p>
          <a:p>
            <a:pPr algn="just">
              <a:buNone/>
            </a:pPr>
            <a:r>
              <a:rPr lang="ru-RU" sz="1600" b="1" dirty="0" smtClean="0"/>
              <a:t>Статус «Выполнен» - мы переводим в этот статус </a:t>
            </a:r>
          </a:p>
          <a:p>
            <a:pPr indent="-76200" algn="just">
              <a:buNone/>
            </a:pPr>
            <a:r>
              <a:rPr lang="ru-RU" sz="1600" b="1" dirty="0" smtClean="0"/>
              <a:t>заказ, когда убедились, что клиент  уже получил </a:t>
            </a:r>
          </a:p>
          <a:p>
            <a:pPr indent="-76200" algn="just">
              <a:buNone/>
            </a:pPr>
            <a:r>
              <a:rPr lang="ru-RU" sz="1600" b="1" dirty="0" smtClean="0"/>
              <a:t>свой заказ.</a:t>
            </a:r>
          </a:p>
          <a:p>
            <a:pPr algn="just">
              <a:buNone/>
            </a:pPr>
            <a:r>
              <a:rPr lang="ru-RU" sz="1600" b="1" dirty="0" smtClean="0"/>
              <a:t>Статус «Отменен» - если клиент отказался от </a:t>
            </a:r>
          </a:p>
          <a:p>
            <a:pPr indent="-76200" algn="just">
              <a:buNone/>
            </a:pPr>
            <a:r>
              <a:rPr lang="ru-RU" sz="1600" b="1" dirty="0" smtClean="0"/>
              <a:t>заказа, или сделал случайно заказ-дубликат, то</a:t>
            </a:r>
          </a:p>
          <a:p>
            <a:pPr indent="-76200" algn="just">
              <a:buNone/>
            </a:pPr>
            <a:r>
              <a:rPr lang="ru-RU" sz="1600" b="1" dirty="0" smtClean="0"/>
              <a:t>мы должны его отменить, т.к он не действителен.</a:t>
            </a:r>
          </a:p>
          <a:p>
            <a:pPr marL="266700" indent="-266700" algn="just">
              <a:lnSpc>
                <a:spcPct val="110000"/>
              </a:lnSpc>
              <a:buNone/>
            </a:pPr>
            <a:r>
              <a:rPr lang="ru-RU" sz="1600" b="1" dirty="0" smtClean="0"/>
              <a:t>Статус «Ожидает подтверждения» - мы присваиваем заказу только в том случае, если не удается связаться с клиентом или ему нужно время для утверждения заказа. То есть данный заказ является «зависшим» и его нужно будет повторно прорабатывать и присвоить новый статус: или «Принят», а затем «Выполнен», или «Отменен».</a:t>
            </a:r>
            <a:endParaRPr lang="ru-RU" sz="1600" dirty="0" smtClean="0"/>
          </a:p>
          <a:p>
            <a:pPr algn="just">
              <a:buNone/>
            </a:pPr>
            <a:r>
              <a:rPr lang="en-US" sz="1600" dirty="0" smtClean="0"/>
              <a:t>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(если вовремя не перевести статус заказа, рейтинг интернет-магазина начинает </a:t>
            </a:r>
            <a:r>
              <a:rPr lang="en-US" sz="1600" b="1" dirty="0" smtClean="0">
                <a:solidFill>
                  <a:srgbClr val="FF0000"/>
                </a:solidFill>
              </a:rPr>
              <a:t>                  </a:t>
            </a:r>
            <a:r>
              <a:rPr lang="ru-RU" sz="1600" b="1" dirty="0" smtClean="0">
                <a:solidFill>
                  <a:srgbClr val="FF0000"/>
                </a:solidFill>
              </a:rPr>
              <a:t>падать, что приводит к меньшему числу заказов).</a:t>
            </a:r>
            <a:endParaRPr lang="ru-RU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2071678"/>
            <a:ext cx="3160933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8FD01-DD8F-47BA-8B48-30AA9D60EA53}" type="slidenum">
              <a:rPr lang="ru-RU" smtClean="0"/>
              <a:pPr/>
              <a:t>9</a:t>
            </a:fld>
            <a:endParaRPr lang="ru-RU" dirty="0"/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5429264"/>
            <a:ext cx="642942" cy="386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457200" y="928670"/>
            <a:ext cx="8229600" cy="4889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БЛОК 2: 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«Точки сбыта»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2194</TotalTime>
  <Words>1740</Words>
  <Application>Microsoft Office PowerPoint</Application>
  <PresentationFormat>Экран (4:3)</PresentationFormat>
  <Paragraphs>263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Организация рабочего дня менеджера по работе  с розничными клиентами  </vt:lpstr>
      <vt:lpstr>Рады приветствовать в компании ДОТИНЕМ!  </vt:lpstr>
      <vt:lpstr>О компании</vt:lpstr>
      <vt:lpstr>Содержание:</vt:lpstr>
      <vt:lpstr>БЛОК 1: Основные инструменты</vt:lpstr>
      <vt:lpstr>БЛОК 1: Основные инструменты</vt:lpstr>
      <vt:lpstr>БЛОК 1: Основные инструменты</vt:lpstr>
      <vt:lpstr>БЛОК 2: «Точки сбыта»</vt:lpstr>
      <vt:lpstr>    </vt:lpstr>
      <vt:lpstr>    </vt:lpstr>
      <vt:lpstr>Слайд 11</vt:lpstr>
      <vt:lpstr> </vt:lpstr>
      <vt:lpstr>   2.3 На торговой площадке ROZETKA мы размещаем продукцию только компании DOTINEM Ассортимент продукции на ROZETKA   </vt:lpstr>
      <vt:lpstr> </vt:lpstr>
      <vt:lpstr> </vt:lpstr>
      <vt:lpstr> 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235</cp:revision>
  <dcterms:created xsi:type="dcterms:W3CDTF">2018-05-11T05:34:45Z</dcterms:created>
  <dcterms:modified xsi:type="dcterms:W3CDTF">2018-07-20T10:25:02Z</dcterms:modified>
</cp:coreProperties>
</file>