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2"/>
  </p:handoutMasterIdLst>
  <p:sldIdLst>
    <p:sldId id="256" r:id="rId3"/>
    <p:sldId id="265" r:id="rId4"/>
    <p:sldId id="263" r:id="rId5"/>
    <p:sldId id="264" r:id="rId6"/>
    <p:sldId id="283" r:id="rId7"/>
    <p:sldId id="280" r:id="rId8"/>
    <p:sldId id="270" r:id="rId9"/>
    <p:sldId id="271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85" r:id="rId18"/>
    <p:sldId id="286" r:id="rId19"/>
    <p:sldId id="28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2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508"/>
            <a:ext cx="9143999" cy="68995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324177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Medicinal Plants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containing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Terpenoids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classification and application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FOLIUM EUCALYPTI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194" y="1200709"/>
            <a:ext cx="8557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Bell MT" panose="02020503060305020303" pitchFamily="18" charset="0"/>
              </a:rPr>
              <a:t>Eucalyptus </a:t>
            </a:r>
            <a:r>
              <a:rPr lang="en-US" i="1" dirty="0" err="1" smtClean="0">
                <a:latin typeface="Bell MT" panose="02020503060305020303" pitchFamily="18" charset="0"/>
              </a:rPr>
              <a:t>globulus</a:t>
            </a:r>
            <a:r>
              <a:rPr lang="en-US" i="1" dirty="0" smtClean="0">
                <a:latin typeface="Bell MT" panose="02020503060305020303" pitchFamily="18" charset="0"/>
              </a:rPr>
              <a:t>, Eucalyptus </a:t>
            </a:r>
            <a:r>
              <a:rPr lang="en-US" i="1" dirty="0" err="1">
                <a:latin typeface="Bell MT" panose="02020503060305020303" pitchFamily="18" charset="0"/>
              </a:rPr>
              <a:t>cinerea</a:t>
            </a:r>
            <a:endParaRPr lang="en-US" i="1" dirty="0">
              <a:latin typeface="Bell MT" panose="02020503060305020303" pitchFamily="18" charset="0"/>
            </a:endParaRPr>
          </a:p>
          <a:p>
            <a:pPr algn="r"/>
            <a:r>
              <a:rPr lang="en-US" i="1" dirty="0" smtClean="0">
                <a:latin typeface="Bell MT" panose="02020503060305020303" pitchFamily="18" charset="0"/>
              </a:rPr>
              <a:t>Eucalyptus </a:t>
            </a:r>
            <a:r>
              <a:rPr lang="en-US" i="1" dirty="0" err="1">
                <a:latin typeface="Bell MT" panose="02020503060305020303" pitchFamily="18" charset="0"/>
              </a:rPr>
              <a:t>viminalis</a:t>
            </a:r>
            <a:endParaRPr lang="en-US" i="1" dirty="0">
              <a:latin typeface="Bell MT" panose="02020503060305020303" pitchFamily="18" charset="0"/>
            </a:endParaRP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Myrtaceae</a:t>
            </a:r>
            <a:endParaRPr lang="en-US" i="1" dirty="0">
              <a:latin typeface="Bell MT" panose="02020503060305020303" pitchFamily="18" charset="0"/>
            </a:endParaRPr>
          </a:p>
        </p:txBody>
      </p:sp>
      <p:pic>
        <p:nvPicPr>
          <p:cNvPr id="1026" name="Picture 2" descr="Картинки по запросу листьев эвкалип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9" y="2196250"/>
            <a:ext cx="3398292" cy="45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194" y="1848431"/>
            <a:ext cx="47494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Eucalyptus leaves contain essential oil (cineol) and tannins. 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material: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leaves.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leaves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decoction, tincture, briquettes, eucalyptus oil,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chlorophillipt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anti-inflammatory and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antiseptic, indicated for diseases of the upper respiratory tract, externally - for lotions and rinses, treatment of purulent wounds, inhalation. 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FRUCTUS CARVI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194" y="1261365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Bell MT" panose="02020503060305020303" pitchFamily="18" charset="0"/>
              </a:rPr>
              <a:t>Carum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carvi</a:t>
            </a:r>
            <a:endParaRPr lang="en-US" i="1" dirty="0">
              <a:latin typeface="Bell MT" panose="02020503060305020303" pitchFamily="18" charset="0"/>
            </a:endParaRP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Apiacaae</a:t>
            </a: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(</a:t>
            </a:r>
            <a:r>
              <a:rPr lang="en-US" i="1" dirty="0" err="1">
                <a:latin typeface="Bell MT" panose="02020503060305020303" pitchFamily="18" charset="0"/>
              </a:rPr>
              <a:t>Umbelliferae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7" y="2151796"/>
            <a:ext cx="3166280" cy="4397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194" y="1963677"/>
            <a:ext cx="4899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Chemical composition: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Essential oil (not less than 2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%), fatty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oil, protein, flavonoids. Essential oil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 colorless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then gradually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turns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yellow. The components of the oil are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ketones (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carvone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), that has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specific smell, and limonene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material: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fruits.</a:t>
            </a: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ruits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of caraway, fees, teas, cumin oil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pain in the stomach and intestines. The essential oil is used to flavor medications.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RHIZOMA CUM RADICIBUS VALERIANAE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437831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Bell MT" panose="02020503060305020303" pitchFamily="18" charset="0"/>
              </a:rPr>
              <a:t>Valeriana</a:t>
            </a:r>
            <a:r>
              <a:rPr lang="en-US" i="1" dirty="0">
                <a:latin typeface="Bell MT" panose="02020503060305020303" pitchFamily="18" charset="0"/>
              </a:rPr>
              <a:t> officinalis.</a:t>
            </a: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Valerianaceae</a:t>
            </a:r>
            <a:endParaRPr lang="en-US" i="1" dirty="0">
              <a:latin typeface="Bell MT" panose="02020503060305020303" pitchFamily="18" charset="0"/>
            </a:endParaRPr>
          </a:p>
        </p:txBody>
      </p:sp>
      <p:pic>
        <p:nvPicPr>
          <p:cNvPr id="2050" name="Picture 2" descr="Картинки по запросу Корневища с корнями валери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8" y="1809298"/>
            <a:ext cx="5677800" cy="51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194" y="1831667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Chemical composition: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roots mainly contained to 2%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of essential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oil in the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rhizome.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Components of essential oils is ester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borneol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material: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rhizome with roots.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hizome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 roots, infusion, tincture, camphor-Valerian drops, thick extract, soothing collection, tablets, pills,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pellets.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many nervous diseases, disorders, insomnia, cardiac neurosis, as a sedative.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FRUCTUS JUNIPERI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181500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Bell MT" panose="02020503060305020303" pitchFamily="18" charset="0"/>
              </a:rPr>
              <a:t>Juniperus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communis</a:t>
            </a:r>
            <a:endParaRPr lang="en-US" i="1" dirty="0">
              <a:latin typeface="Bell MT" panose="02020503060305020303" pitchFamily="18" charset="0"/>
            </a:endParaRP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Cuperssaceae</a:t>
            </a:r>
            <a:endParaRPr lang="en-US" i="1" dirty="0">
              <a:latin typeface="Bell MT" panose="02020503060305020303" pitchFamily="18" charset="0"/>
            </a:endParaRPr>
          </a:p>
        </p:txBody>
      </p:sp>
      <p:pic>
        <p:nvPicPr>
          <p:cNvPr id="3074" name="Picture 2" descr="Картинки по запросу ПЛОД можжевель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05" y="1719954"/>
            <a:ext cx="3214976" cy="48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ЛОД можжевель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6" y="4391335"/>
            <a:ext cx="3244755" cy="216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194" y="1222149"/>
            <a:ext cx="52134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Essential oils (mono-, bicyclic terpenes and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sesquiterpenes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 (not less than 0.5%), sugar, pectin, organic acids (malic acid, acetic acid), a fatty oil, resinous substance, pigment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uniperin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material: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fruits.</a:t>
            </a: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fruits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of juniper infusion,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decoction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Application: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diuretic and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expectorant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(отхаркивающее средство)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Contraindicated in nephritis and nephrosis.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F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LORAS CHAMOMILLAE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204752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Bell MT" panose="02020503060305020303" pitchFamily="18" charset="0"/>
              </a:rPr>
              <a:t>Matricaria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recutita</a:t>
            </a:r>
            <a:r>
              <a:rPr lang="en-US" i="1" dirty="0">
                <a:latin typeface="Bell MT" panose="02020503060305020303" pitchFamily="18" charset="0"/>
              </a:rPr>
              <a:t> (syn. </a:t>
            </a:r>
            <a:r>
              <a:rPr lang="en-US" i="1" dirty="0" err="1">
                <a:latin typeface="Bell MT" panose="02020503060305020303" pitchFamily="18" charset="0"/>
              </a:rPr>
              <a:t>Matricaria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chamomilla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Asteraeae</a:t>
            </a: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(</a:t>
            </a:r>
            <a:r>
              <a:rPr lang="en-US" i="1" dirty="0" err="1">
                <a:latin typeface="Bell MT" panose="02020503060305020303" pitchFamily="18" charset="0"/>
              </a:rPr>
              <a:t>Compositae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</p:txBody>
      </p:sp>
      <p:pic>
        <p:nvPicPr>
          <p:cNvPr id="4098" name="Picture 2" descr="Картинки по запросу цветки рома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1" y="2495712"/>
            <a:ext cx="4913195" cy="43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190" y="2236404"/>
            <a:ext cx="51452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Chemical composition: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Essential oil (not less than 0.3%). Its component is a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terpenoid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hamazulen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In addition, there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are bitter substances, mucus, flavonoids.</a:t>
            </a: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material: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flowers.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Dosage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forms: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Chamomile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flowers,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extracts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fees.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Inside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as a soothing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antispasmodic and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sudorific means; as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lotions,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mouthwashes, shampooing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Chamomile comes in various stomach and mitigation fees.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4"/>
            <a:ext cx="9144000" cy="6861044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F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LORAS CINNAE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239842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Bell MT" panose="02020503060305020303" pitchFamily="18" charset="0"/>
              </a:rPr>
              <a:t>Artemisia </a:t>
            </a:r>
            <a:r>
              <a:rPr lang="en-US" i="1" dirty="0" err="1">
                <a:latin typeface="Bell MT" panose="02020503060305020303" pitchFamily="18" charset="0"/>
              </a:rPr>
              <a:t>cina</a:t>
            </a:r>
            <a:endParaRPr lang="en-US" i="1" dirty="0">
              <a:latin typeface="Bell MT" panose="02020503060305020303" pitchFamily="18" charset="0"/>
            </a:endParaRP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Asteraceae</a:t>
            </a: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(</a:t>
            </a:r>
            <a:r>
              <a:rPr lang="en-US" i="1" dirty="0" err="1">
                <a:latin typeface="Bell MT" panose="02020503060305020303" pitchFamily="18" charset="0"/>
              </a:rPr>
              <a:t>Compositae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</p:txBody>
      </p:sp>
      <p:pic>
        <p:nvPicPr>
          <p:cNvPr id="5122" name="Picture 2" descr="Картинки по запросу ЦВЕТКИ цитварной полы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67" y="2103785"/>
            <a:ext cx="2990522" cy="431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194" y="2103785"/>
            <a:ext cx="49404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Chemical composition: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Santonin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- lactone, which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 derivative of bicyclic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sesquiterpenoids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(not less than 2.5%),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 content of essential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oil (2.3%). The components thereof are cineole and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pinene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material: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flowers.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lowers of Artemisia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Cina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essential oil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As worming agent in round worms,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ascarids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Essential "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Darminol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" Oil is used externally as an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antiseptic, in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treatment of rheumatism, eczema, burns, radiation therapy.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4"/>
            <a:ext cx="9144000" cy="6861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RHIZOMA CALAMI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корневище а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10" y="1897039"/>
            <a:ext cx="3343182" cy="47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194" y="1250708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Bell MT" panose="02020503060305020303" pitchFamily="18" charset="0"/>
              </a:rPr>
              <a:t>Acorus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calamus</a:t>
            </a:r>
            <a:endParaRPr lang="en-US" i="1" dirty="0">
              <a:latin typeface="Bell MT" panose="02020503060305020303" pitchFamily="18" charset="0"/>
            </a:endParaRP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Araceae</a:t>
            </a:r>
            <a:endParaRPr lang="en-US" i="1" dirty="0">
              <a:latin typeface="Bell MT" panose="020205030603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194" y="1897039"/>
            <a:ext cx="53963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It contains essential oil to 4.8% of the composition: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pinene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camphene,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borneol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-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elements and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other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terpenoids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bitter glycoside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akorin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starch, resin, tannins. </a:t>
            </a: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material: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rhizome.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rhizome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calamus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bitter tincture, decoction gastric collection, complex preparations: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vikalin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vikair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Application: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choleretic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diuretic, antimicrobial; tonic, increases appetite and gastrointestinal diseases with decreased secretion.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3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4"/>
            <a:ext cx="9144000" cy="6861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11. HERBA THYMI VULGARIS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206774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Bell MT" panose="02020503060305020303" pitchFamily="18" charset="0"/>
              </a:rPr>
              <a:t>Thymus vulgaris</a:t>
            </a: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Lamiaceae</a:t>
            </a: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(</a:t>
            </a:r>
            <a:r>
              <a:rPr lang="en-US" i="1" dirty="0" err="1">
                <a:latin typeface="Bell MT" panose="02020503060305020303" pitchFamily="18" charset="0"/>
              </a:rPr>
              <a:t>Labiatae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194" y="1853105"/>
            <a:ext cx="4558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ssential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oil (0.8-1.2%), flavonoids, organic acids. The components of essential oil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thymol (40%),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linalool and 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borneol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Medicinal raw material: 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herba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Dosage forms: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herb thyme, broth, briquettes,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essential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oil, thymol, liquid extract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Application: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 expectorant for bronchitis and whooping cough, externally -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fragrant bath products, antiseptic and disinfectant (thymol).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Картинки по запросу травы тимьяна ОБЫЧН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7" y="2441812"/>
            <a:ext cx="4244454" cy="36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99" y="1752600"/>
            <a:ext cx="4357802" cy="43735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4"/>
            <a:ext cx="9144000" cy="6861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 HERBA ORIGANI VULGARIS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179478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Bell MT" panose="02020503060305020303" pitchFamily="18" charset="0"/>
              </a:rPr>
              <a:t>Origanum</a:t>
            </a:r>
            <a:r>
              <a:rPr lang="en-US" i="1" dirty="0">
                <a:latin typeface="Bell MT" panose="02020503060305020303" pitchFamily="18" charset="0"/>
              </a:rPr>
              <a:t> vulgare</a:t>
            </a: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Lamiaceae</a:t>
            </a: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(</a:t>
            </a:r>
            <a:r>
              <a:rPr lang="en-US" i="1" dirty="0" err="1">
                <a:latin typeface="Bell MT" panose="02020503060305020303" pitchFamily="18" charset="0"/>
              </a:rPr>
              <a:t>Labiatae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</p:txBody>
      </p:sp>
      <p:pic>
        <p:nvPicPr>
          <p:cNvPr id="2050" name="Picture 2" descr="Картинки по запросу травы душиц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52" y="2068689"/>
            <a:ext cx="2941467" cy="478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194" y="1502643"/>
            <a:ext cx="54372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Essential oil (not less than 0.1%).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Component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phenolic compounds mainly thymol. Tannins, ascorbic acid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Medicinal raw material: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herba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Dosage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forms:</a:t>
            </a:r>
            <a:r>
              <a:rPr lang="en-US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herba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origani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vulgaris, fees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briquettes infusion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Application: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 expectorant and stimulating bowel activity means.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61" y="4057188"/>
            <a:ext cx="2668139" cy="267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93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341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9" y="0"/>
            <a:ext cx="9190559" cy="6858001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142074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are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Terpenoids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537" y="1259285"/>
            <a:ext cx="82530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	</a:t>
            </a:r>
            <a:r>
              <a:rPr lang="en-US" sz="2400" b="1" dirty="0" err="1" smtClean="0">
                <a:latin typeface="+mj-lt"/>
              </a:rPr>
              <a:t>Terpenoids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(isoprenoids), a subclass of the </a:t>
            </a:r>
            <a:r>
              <a:rPr lang="en-US" sz="2400" b="1" dirty="0" err="1">
                <a:latin typeface="+mj-lt"/>
              </a:rPr>
              <a:t>prenyllipids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terpenes,</a:t>
            </a:r>
            <a:r>
              <a:rPr lang="en-US" sz="2400" dirty="0">
                <a:latin typeface="+mj-lt"/>
              </a:rPr>
              <a:t> </a:t>
            </a:r>
            <a:r>
              <a:rPr lang="en-US" sz="2400" dirty="0" err="1" smtClean="0">
                <a:latin typeface="+mj-lt"/>
              </a:rPr>
              <a:t>prenylquinones</a:t>
            </a:r>
            <a:r>
              <a:rPr lang="en-US" sz="2400" dirty="0" smtClean="0">
                <a:latin typeface="+mj-lt"/>
              </a:rPr>
              <a:t>, and </a:t>
            </a:r>
            <a:r>
              <a:rPr lang="en-US" sz="2400" dirty="0">
                <a:latin typeface="+mj-lt"/>
              </a:rPr>
              <a:t>sterols), represent the oldest group of small molecular products synthesized by plants</a:t>
            </a:r>
            <a:r>
              <a:rPr lang="en-US" sz="2800" dirty="0">
                <a:latin typeface="+mj-lt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	</a:t>
            </a:r>
            <a:endParaRPr lang="en-US" sz="28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2800" dirty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28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</a:rPr>
              <a:t>	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	</a:t>
            </a:r>
            <a:endParaRPr lang="en-US" sz="24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During </a:t>
            </a:r>
            <a:r>
              <a:rPr lang="en-US" sz="2400" dirty="0">
                <a:latin typeface="+mj-lt"/>
              </a:rPr>
              <a:t>the 19th century, chemical works on turpentine led to name </a:t>
            </a:r>
            <a:r>
              <a:rPr lang="en-US" sz="2400" b="1" dirty="0">
                <a:latin typeface="+mj-lt"/>
              </a:rPr>
              <a:t>"terpene"</a:t>
            </a:r>
            <a:r>
              <a:rPr lang="en-US" sz="2400" dirty="0">
                <a:latin typeface="+mj-lt"/>
              </a:rPr>
              <a:t> the hydrocarbons with the general formula </a:t>
            </a:r>
            <a:r>
              <a:rPr lang="en-US" sz="2400" b="1" dirty="0">
                <a:latin typeface="+mj-lt"/>
              </a:rPr>
              <a:t>C</a:t>
            </a:r>
            <a:r>
              <a:rPr lang="en-US" sz="2400" b="1" baseline="-25000" dirty="0">
                <a:latin typeface="+mj-lt"/>
              </a:rPr>
              <a:t>10</a:t>
            </a:r>
            <a:r>
              <a:rPr lang="en-US" sz="2400" b="1" dirty="0">
                <a:latin typeface="+mj-lt"/>
              </a:rPr>
              <a:t>H</a:t>
            </a:r>
            <a:r>
              <a:rPr lang="en-US" sz="2400" b="1" baseline="-25000" dirty="0">
                <a:latin typeface="+mj-lt"/>
              </a:rPr>
              <a:t>16</a:t>
            </a:r>
            <a:r>
              <a:rPr lang="en-US" sz="2400" b="1" dirty="0">
                <a:latin typeface="+mj-lt"/>
              </a:rPr>
              <a:t> </a:t>
            </a:r>
            <a:r>
              <a:rPr lang="en-US" sz="2400" dirty="0">
                <a:latin typeface="+mj-lt"/>
              </a:rPr>
              <a:t>found in that complex plant product. These terpenes are frequently found in plant essential oils.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87" y="2599368"/>
            <a:ext cx="5682476" cy="17963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23" y="1427269"/>
            <a:ext cx="181000" cy="2286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23" y="4698007"/>
            <a:ext cx="181000" cy="22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37" y="2851235"/>
            <a:ext cx="215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Chemical structure of the </a:t>
            </a:r>
            <a:r>
              <a:rPr lang="en-US" i="1" dirty="0" err="1"/>
              <a:t>terpenoid</a:t>
            </a:r>
            <a:r>
              <a:rPr lang="en-US" i="1" dirty="0"/>
              <a:t> </a:t>
            </a:r>
            <a:r>
              <a:rPr lang="en-US" i="1" dirty="0" smtClean="0"/>
              <a:t>-----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8618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9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Classification of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Terpenoids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13972"/>
              </p:ext>
            </p:extLst>
          </p:nvPr>
        </p:nvGraphicFramePr>
        <p:xfrm>
          <a:off x="644771" y="1617785"/>
          <a:ext cx="7010398" cy="473913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66798"/>
                <a:gridCol w="1055077"/>
                <a:gridCol w="1570892"/>
                <a:gridCol w="3317631"/>
              </a:tblGrid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Isoprene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units </a:t>
                      </a:r>
                      <a:r>
                        <a:rPr lang="en-US" sz="1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uk-UA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 atoms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uk-UA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uk-U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Examples</a:t>
                      </a:r>
                      <a:endParaRPr lang="uk-U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979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Hemi-terpenes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isoprene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</a:tr>
              <a:tr h="5690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Mono-terpenes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thymol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/>
                        <a:t>limonene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en-US" sz="1600" baseline="0" dirty="0" smtClean="0"/>
                        <a:t>linalool, geraniol, </a:t>
                      </a:r>
                      <a:r>
                        <a:rPr lang="en-US" sz="1600" baseline="0" dirty="0" err="1" smtClean="0"/>
                        <a:t>borneol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</a:tr>
              <a:tr h="6753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Sesqui</a:t>
                      </a:r>
                      <a:r>
                        <a:rPr lang="en-US" sz="1600" dirty="0" smtClean="0"/>
                        <a:t>-terpenes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-</a:t>
                      </a:r>
                      <a:r>
                        <a:rPr lang="en-US" sz="1600" dirty="0" err="1" smtClean="0"/>
                        <a:t>cadinene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abscisic acid, </a:t>
                      </a:r>
                      <a:r>
                        <a:rPr lang="en-US" sz="1600" baseline="0" dirty="0" err="1" smtClean="0"/>
                        <a:t>farnesol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</a:tr>
              <a:tr h="6753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Di-terpenes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taxol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gibberelline</a:t>
                      </a:r>
                      <a:r>
                        <a:rPr lang="en-US" sz="1600" dirty="0" smtClean="0"/>
                        <a:t>, resin, alkaloids, </a:t>
                      </a:r>
                      <a:r>
                        <a:rPr lang="en-US" sz="1600" dirty="0" err="1" smtClean="0"/>
                        <a:t>ginkgolide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</a:tr>
              <a:tr h="6753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Tri-terpenes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β</a:t>
                      </a:r>
                      <a:r>
                        <a:rPr lang="en-US" sz="1600" dirty="0" smtClean="0"/>
                        <a:t>-</a:t>
                      </a:r>
                      <a:r>
                        <a:rPr lang="en-US" sz="1600" dirty="0" err="1" smtClean="0"/>
                        <a:t>amyrin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stigmasterol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squalene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</a:tr>
              <a:tr h="4979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Tetra-terpenes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β</a:t>
                      </a:r>
                      <a:r>
                        <a:rPr lang="en-US" sz="1600" dirty="0" smtClean="0"/>
                        <a:t>-carotene, retinol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</a:tr>
              <a:tr h="4979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r>
                        <a:rPr lang="en-US" sz="1600" baseline="0" dirty="0" smtClean="0"/>
                        <a:t> – 30,000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40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Poly-terpenes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rubber</a:t>
                      </a:r>
                      <a:endParaRPr lang="uk-UA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6507" y="3471988"/>
            <a:ext cx="1946034" cy="3243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71692" y="3087415"/>
            <a:ext cx="117230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Essential oils (aroma)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5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68" y="0"/>
            <a:ext cx="9205368" cy="6858000"/>
          </a:xfrm>
        </p:spPr>
      </p:pic>
    </p:spTree>
    <p:extLst>
      <p:ext uri="{BB962C8B-B14F-4D97-AF65-F5344CB8AC3E}">
        <p14:creationId xmlns:p14="http://schemas.microsoft.com/office/powerpoint/2010/main" val="7329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481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72956" y="497090"/>
            <a:ext cx="8625384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Essential oil (Olea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aetherea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-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is a concentrated 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hydrophobic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liquid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containing volatile aroma compounds from plants.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4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1071" y="483442"/>
            <a:ext cx="8816452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Essential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oils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colorless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yellowish transparent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liquids,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sometimes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stained, with specific fragrant smell.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They are generally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extracted by </a:t>
            </a:r>
            <a:r>
              <a:rPr lang="en-US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distillation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often by using steam. Other processes include </a:t>
            </a:r>
            <a:r>
              <a:rPr lang="en-US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expression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</a:t>
            </a:r>
            <a:r>
              <a:rPr lang="en-US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solvent extraction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</a:t>
            </a:r>
            <a:r>
              <a:rPr lang="en-US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absolute oil extraction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resin tapping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and </a:t>
            </a:r>
            <a:r>
              <a:rPr lang="en-US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cold pressing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They are used in 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perfumes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cosmetics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soaps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and other products,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 flavoring food and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drink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4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-92163"/>
            <a:ext cx="9262773" cy="69501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FRUCTUS CORIANDRI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194" y="1074270"/>
            <a:ext cx="8557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omic Sans MS" panose="030F0702030302020204" pitchFamily="66" charset="0"/>
              </a:rPr>
              <a:t>OLEUM CORIANDRI</a:t>
            </a:r>
            <a:endParaRPr lang="en-US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r>
              <a:rPr lang="en-US" sz="2000" i="1" dirty="0" err="1">
                <a:latin typeface="Bell MT" panose="02020503060305020303" pitchFamily="18" charset="0"/>
              </a:rPr>
              <a:t>Coriandrum</a:t>
            </a:r>
            <a:r>
              <a:rPr lang="en-US" sz="2000" i="1" dirty="0">
                <a:latin typeface="Bell MT" panose="02020503060305020303" pitchFamily="18" charset="0"/>
              </a:rPr>
              <a:t> </a:t>
            </a:r>
            <a:r>
              <a:rPr lang="en-US" sz="2000" i="1" dirty="0" err="1">
                <a:latin typeface="Bell MT" panose="02020503060305020303" pitchFamily="18" charset="0"/>
              </a:rPr>
              <a:t>sativum</a:t>
            </a:r>
            <a:endParaRPr lang="en-US" sz="2000" i="1" dirty="0">
              <a:latin typeface="Bell MT" panose="02020503060305020303" pitchFamily="18" charset="0"/>
            </a:endParaRPr>
          </a:p>
          <a:p>
            <a:pPr algn="r"/>
            <a:r>
              <a:rPr lang="en-US" sz="2000" i="1" dirty="0" err="1">
                <a:latin typeface="Bell MT" panose="02020503060305020303" pitchFamily="18" charset="0"/>
              </a:rPr>
              <a:t>Apiaceae</a:t>
            </a:r>
            <a:endParaRPr lang="ru-RU" sz="20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70" y="2243807"/>
            <a:ext cx="3430070" cy="417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7200" y="2107330"/>
            <a:ext cx="4606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omic Sans MS" panose="030F0702030302020204" pitchFamily="66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Essential Oil 1% (its main component is linalool, geraniol,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borneol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), 10-20% of fatty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oil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protein substances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raw material: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fruits.</a:t>
            </a: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coriander fruits, fees (</a:t>
            </a:r>
            <a:r>
              <a:rPr lang="uk-UA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сборы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teas, coriander oil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As stomach,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choleretic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uk-UA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желчегонный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anti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hemorrhoid means.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FOLIUM MENTHAE PIPERITAE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210748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Bell MT" panose="02020503060305020303" pitchFamily="18" charset="0"/>
              </a:rPr>
              <a:t>Mentha</a:t>
            </a:r>
            <a:r>
              <a:rPr lang="en-US" i="1" dirty="0">
                <a:latin typeface="Bell MT" panose="02020503060305020303" pitchFamily="18" charset="0"/>
              </a:rPr>
              <a:t> </a:t>
            </a:r>
            <a:r>
              <a:rPr lang="en-US" i="1" dirty="0" err="1">
                <a:latin typeface="Bell MT" panose="02020503060305020303" pitchFamily="18" charset="0"/>
              </a:rPr>
              <a:t>piperita</a:t>
            </a:r>
            <a:endParaRPr lang="en-US" i="1" dirty="0">
              <a:latin typeface="Bell MT" panose="02020503060305020303" pitchFamily="18" charset="0"/>
            </a:endParaRP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Lamiaceae</a:t>
            </a: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(</a:t>
            </a:r>
            <a:r>
              <a:rPr lang="en-US" i="1" dirty="0" err="1">
                <a:latin typeface="Bell MT" panose="02020503060305020303" pitchFamily="18" charset="0"/>
              </a:rPr>
              <a:t>Labiatae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376" y="1693306"/>
            <a:ext cx="53635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GF XI requires at least 1%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of essential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oil,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also it should contain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at least 50% of menthol in the free state and in the form of esters.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leaves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contain carotene,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well, as flavonoids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have a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choleretic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effect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material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leaves.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forms: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eppermint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leaves, infusions, fees, peppermint oil, mint flavored water, tincture, complex preparations, menthol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Water infusion,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alcohol tincture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to improve digestion, nausea, as a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choleretic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agent. Peppermint oil is a part of fragrant water, mint liqueur, toothpastes and powders for rinsing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Mentol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Картинки по запросу листья мяты переч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40" y="2061796"/>
            <a:ext cx="29337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</p:spPr>
      </p:pic>
      <p:sp>
        <p:nvSpPr>
          <p:cNvPr id="5" name="Прямоугольник 4"/>
          <p:cNvSpPr/>
          <p:nvPr/>
        </p:nvSpPr>
        <p:spPr>
          <a:xfrm>
            <a:off x="341194" y="360613"/>
            <a:ext cx="85571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FOLIUM SALVIAE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1220421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latin typeface="Bell MT" panose="02020503060305020303" pitchFamily="18" charset="0"/>
              </a:rPr>
              <a:t>S</a:t>
            </a:r>
            <a:r>
              <a:rPr lang="uk-UA" i="1" dirty="0"/>
              <a:t>а</a:t>
            </a:r>
            <a:r>
              <a:rPr lang="en-US" i="1" dirty="0" err="1" smtClean="0">
                <a:latin typeface="Bell MT" panose="02020503060305020303" pitchFamily="18" charset="0"/>
              </a:rPr>
              <a:t>lvi</a:t>
            </a:r>
            <a:r>
              <a:rPr lang="en-US" i="1" dirty="0" err="1"/>
              <a:t>a</a:t>
            </a:r>
            <a:r>
              <a:rPr lang="uk-UA" i="1" dirty="0" smtClean="0"/>
              <a:t> </a:t>
            </a:r>
            <a:r>
              <a:rPr lang="en-US" i="1" dirty="0">
                <a:latin typeface="Bell MT" panose="02020503060305020303" pitchFamily="18" charset="0"/>
              </a:rPr>
              <a:t>officinalis</a:t>
            </a:r>
          </a:p>
          <a:p>
            <a:pPr algn="r"/>
            <a:r>
              <a:rPr lang="en-US" i="1" dirty="0" err="1" smtClean="0">
                <a:latin typeface="Bell MT" panose="02020503060305020303" pitchFamily="18" charset="0"/>
              </a:rPr>
              <a:t>Lamiaceae</a:t>
            </a: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(</a:t>
            </a:r>
            <a:r>
              <a:rPr lang="en-US" i="1" dirty="0" err="1">
                <a:latin typeface="Bell MT" panose="02020503060305020303" pitchFamily="18" charset="0"/>
              </a:rPr>
              <a:t>Labiatae</a:t>
            </a:r>
            <a:r>
              <a:rPr lang="en-US" i="1" dirty="0">
                <a:latin typeface="Bell MT" panose="02020503060305020303" pitchFamily="18" charset="0"/>
              </a:rPr>
              <a:t>)</a:t>
            </a:r>
          </a:p>
        </p:txBody>
      </p:sp>
      <p:pic>
        <p:nvPicPr>
          <p:cNvPr id="3074" name="Picture 2" descr="Картинки по запросу листьев шалф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4" y="2171858"/>
            <a:ext cx="3070746" cy="44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194" y="1866752"/>
            <a:ext cx="5486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Chemical composition: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essential oil (cineol,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pinene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D-camphor), tannins, triterpene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acids.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According to FS and GF XI essential oil content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should be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less than 0.8 and 1% in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raw materials respectively. Components of essential oils are cineole (15%),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pinene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other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terpenoids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uk-UA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Medicinal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raw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material: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leaves.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Dosage forms: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age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leaves, infusions, fees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(emollient).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Application</a:t>
            </a:r>
            <a:r>
              <a:rPr lang="uk-UA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the form of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infusion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as an astringent and disinfectant for rinsing the mouth and throat.</a:t>
            </a: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575</TotalTime>
  <Words>249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Kate</cp:lastModifiedBy>
  <cp:revision>317</cp:revision>
  <dcterms:created xsi:type="dcterms:W3CDTF">2014-11-21T11:00:06Z</dcterms:created>
  <dcterms:modified xsi:type="dcterms:W3CDTF">2018-12-15T19:41:24Z</dcterms:modified>
</cp:coreProperties>
</file>