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59" r:id="rId4"/>
    <p:sldId id="271" r:id="rId5"/>
    <p:sldId id="260" r:id="rId6"/>
    <p:sldId id="261" r:id="rId7"/>
    <p:sldId id="262" r:id="rId8"/>
    <p:sldId id="263" r:id="rId9"/>
    <p:sldId id="270" r:id="rId10"/>
    <p:sldId id="264" r:id="rId11"/>
    <p:sldId id="265" r:id="rId12"/>
    <p:sldId id="266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92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pPr/>
              <a:t>3/20/2023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4ACB5785-D71B-A9ED-282B-906AC24C9D5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Виконала студентка 45-ф групи </a:t>
            </a:r>
            <a:r>
              <a:rPr lang="uk-UA" b="1" i="1" dirty="0"/>
              <a:t>Царенко Діана</a:t>
            </a:r>
          </a:p>
          <a:p>
            <a:r>
              <a:rPr lang="uk-UA" dirty="0"/>
              <a:t>Керівник проекту: </a:t>
            </a:r>
            <a:r>
              <a:rPr lang="uk-UA" b="1" i="1" dirty="0"/>
              <a:t>Сакалюк С.П.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D440C87-7922-54E1-3F5E-F73D17751A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9095"/>
            <a:ext cx="3562195" cy="32772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AC2DE36-8114-D0FB-8DFE-309C07A09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209" y="-185939"/>
            <a:ext cx="4436791" cy="34586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49CD529C-16A2-54A5-530B-F2546D3003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193" y="-29898"/>
            <a:ext cx="4436791" cy="24992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51513C-818F-CE73-6576-B667A27E353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Психосоматичні розлади при Виразковій хворобі</a:t>
            </a:r>
          </a:p>
        </p:txBody>
      </p:sp>
    </p:spTree>
    <p:extLst>
      <p:ext uri="{BB962C8B-B14F-4D97-AF65-F5344CB8AC3E}">
        <p14:creationId xmlns:p14="http://schemas.microsoft.com/office/powerpoint/2010/main" xmlns="" val="1336056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F2C50F-B3DD-CA31-F331-DD5930B78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 Діагностика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4F704C-E556-627C-37FF-EB6D7D15EE8E}"/>
              </a:ext>
            </a:extLst>
          </p:cNvPr>
          <p:cNvSpPr txBox="1"/>
          <p:nvPr/>
        </p:nvSpPr>
        <p:spPr>
          <a:xfrm>
            <a:off x="975111" y="2719430"/>
            <a:ext cx="580854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0" i="0" dirty="0">
                <a:effectLst/>
                <a:latin typeface="UICTFontTextStyleBody"/>
              </a:rPr>
              <a:t>1.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ЗАК</a:t>
            </a:r>
            <a:r>
              <a:rPr lang="uk-UA" b="0" i="0" dirty="0">
                <a:effectLst/>
                <a:latin typeface="UICTFontTextStyleBody"/>
              </a:rPr>
              <a:t> - лейкоцитоз, збільшена ШОЕ;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2.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ЗАС-</a:t>
            </a:r>
            <a:r>
              <a:rPr lang="uk-UA" b="0" i="0" dirty="0">
                <a:effectLst/>
                <a:latin typeface="UICTFontTextStyleBody"/>
              </a:rPr>
              <a:t> можлива поява лужної реакції сечі;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3. Аналізу калу на приховану кров(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бензидинова проба</a:t>
            </a:r>
            <a:r>
              <a:rPr lang="uk-UA" b="0" i="0" dirty="0">
                <a:solidFill>
                  <a:srgbClr val="7030A0"/>
                </a:solidFill>
                <a:effectLst/>
                <a:latin typeface="UICTFontTextStyleBody"/>
              </a:rPr>
              <a:t>);</a:t>
            </a:r>
            <a:endParaRPr lang="uk-UA" dirty="0">
              <a:solidFill>
                <a:srgbClr val="7030A0"/>
              </a:solidFill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4. Позитивне дослідження крові на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хелікобактеріоз</a:t>
            </a:r>
            <a:r>
              <a:rPr lang="uk-UA" b="0" i="0" dirty="0">
                <a:effectLst/>
                <a:latin typeface="UICTFontTextStyleBody"/>
              </a:rPr>
              <a:t>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 5. Визначення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кислотності</a:t>
            </a:r>
            <a:r>
              <a:rPr lang="uk-UA" b="0" i="0" dirty="0">
                <a:effectLst/>
                <a:latin typeface="UICTFontTextStyleBody"/>
              </a:rPr>
              <a:t> шлункового соку;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6.Інтрагастральна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рН- метрія</a:t>
            </a:r>
            <a:r>
              <a:rPr lang="uk-UA" b="1" i="0" dirty="0">
                <a:effectLst/>
                <a:latin typeface="UICTFontTextStyleBody"/>
              </a:rPr>
              <a:t>; </a:t>
            </a:r>
            <a:endParaRPr lang="uk-UA" b="1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 7.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ФЕГДС</a:t>
            </a:r>
            <a:r>
              <a:rPr lang="uk-UA" b="0" i="0" dirty="0">
                <a:effectLst/>
                <a:latin typeface="UICTFontTextStyleBody"/>
              </a:rPr>
              <a:t> - активна виразка шлунка чи дванадцятипалої кишки;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8. Дослідження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біоптату</a:t>
            </a:r>
            <a:r>
              <a:rPr lang="uk-UA" b="0" i="0" dirty="0">
                <a:effectLst/>
                <a:latin typeface="UICTFontTextStyleBody"/>
              </a:rPr>
              <a:t> на хелікобактеріоз.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9. </a:t>
            </a:r>
            <a:r>
              <a:rPr lang="uk-UA" b="1" i="0" dirty="0">
                <a:solidFill>
                  <a:srgbClr val="7030A0"/>
                </a:solidFill>
                <a:effectLst/>
                <a:latin typeface="UICTFontTextStyleBody"/>
              </a:rPr>
              <a:t>Рентгенологічне</a:t>
            </a:r>
            <a:r>
              <a:rPr lang="uk-UA" b="0" i="0" dirty="0">
                <a:effectLst/>
                <a:latin typeface="UICTFontTextStyleBody"/>
              </a:rPr>
              <a:t> дослідження шлунка та дванадцятипалої кишки.</a:t>
            </a:r>
            <a:endParaRPr lang="uk-UA" dirty="0">
              <a:effectLst/>
              <a:latin typeface=".AppleSystemUIFont"/>
            </a:endParaRPr>
          </a:p>
          <a:p>
            <a:pPr algn="l"/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506F37A-A870-8A35-01BB-8697FC174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259" y="2309382"/>
            <a:ext cx="2550525" cy="19851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191D840-79E5-A759-6881-290A8962C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013" y="2719430"/>
            <a:ext cx="3343986" cy="19851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EF894B6-CC7D-0E4A-56B2-8F97C28AC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5309" y="4461092"/>
            <a:ext cx="2407725" cy="19926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88D8C1A-0A9F-72A0-610B-A9B67CADB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770" y="4805458"/>
            <a:ext cx="1815751" cy="207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51044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8367D4-A017-FBED-E054-2476CC644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Ускладнення Вх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F275543-E4AF-99D2-C00D-FF6211A5828C}"/>
              </a:ext>
            </a:extLst>
          </p:cNvPr>
          <p:cNvSpPr txBox="1"/>
          <p:nvPr/>
        </p:nvSpPr>
        <p:spPr>
          <a:xfrm>
            <a:off x="1315843" y="2610683"/>
            <a:ext cx="52509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0" i="0" dirty="0">
                <a:effectLst/>
                <a:latin typeface="UICTFontTextStyleBody"/>
              </a:rPr>
              <a:t>- </a:t>
            </a:r>
            <a:r>
              <a:rPr lang="uk-UA" b="1" i="0" dirty="0">
                <a:solidFill>
                  <a:schemeClr val="accent1"/>
                </a:solidFill>
                <a:effectLst/>
                <a:latin typeface="UICTFontTextStyleBody"/>
              </a:rPr>
              <a:t>Стеноз</a:t>
            </a:r>
            <a:r>
              <a:rPr lang="uk-UA" b="1" i="0" dirty="0">
                <a:effectLst/>
                <a:latin typeface="UICTFontTextStyleBody"/>
              </a:rPr>
              <a:t> - </a:t>
            </a:r>
            <a:r>
              <a:rPr lang="uk-UA" dirty="0">
                <a:latin typeface="UICTFontTextStyleBody"/>
              </a:rPr>
              <a:t>д</a:t>
            </a:r>
            <a:r>
              <a:rPr lang="uk-UA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еформація та звуження просвіту воротаря</a:t>
            </a:r>
            <a:r>
              <a:rPr lang="uk-UA" sz="1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- </a:t>
            </a:r>
            <a:r>
              <a:rPr lang="uk-UA" b="1" i="0" dirty="0">
                <a:solidFill>
                  <a:schemeClr val="accent1"/>
                </a:solidFill>
                <a:effectLst/>
                <a:latin typeface="UICTFontTextStyleBody"/>
              </a:rPr>
              <a:t>пенетрація</a:t>
            </a:r>
            <a:r>
              <a:rPr lang="uk-UA" b="0" i="0" dirty="0">
                <a:effectLst/>
                <a:latin typeface="UICTFontTextStyleBody"/>
              </a:rPr>
              <a:t> - поширення виразки за межі стінки шлунка чи ДПК;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- </a:t>
            </a:r>
            <a:r>
              <a:rPr lang="uk-UA" b="1" i="0" dirty="0">
                <a:solidFill>
                  <a:schemeClr val="accent1"/>
                </a:solidFill>
                <a:effectLst/>
                <a:latin typeface="UICTFontTextStyleBody"/>
              </a:rPr>
              <a:t>перфорація</a:t>
            </a:r>
            <a:r>
              <a:rPr lang="uk-UA" b="0" i="0" dirty="0">
                <a:effectLst/>
                <a:latin typeface="UICTFontTextStyleBody"/>
              </a:rPr>
              <a:t> - це скрізний отвір в стінці шлунку з виходом вмісту в черевну порожнину.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u="sng" dirty="0">
                <a:effectLst/>
                <a:latin typeface="UICTFontTextStyleBody"/>
              </a:rPr>
              <a:t>Ознаки</a:t>
            </a:r>
            <a:r>
              <a:rPr lang="uk-UA" b="0" i="0" dirty="0">
                <a:effectLst/>
                <a:latin typeface="UICTFontTextStyleBody"/>
              </a:rPr>
              <a:t>: "</a:t>
            </a:r>
            <a:r>
              <a:rPr lang="uk-UA" b="0" i="1" dirty="0">
                <a:effectLst/>
                <a:latin typeface="UICTFontTextStyleBody"/>
              </a:rPr>
              <a:t>кинджальний</a:t>
            </a:r>
            <a:r>
              <a:rPr lang="uk-UA" b="0" i="0" dirty="0">
                <a:effectLst/>
                <a:latin typeface="UICTFontTextStyleBody"/>
              </a:rPr>
              <a:t>" біль в епігастрії,  колаптоїдний стан, АТ знижується, метеоризм .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- </a:t>
            </a:r>
            <a:r>
              <a:rPr lang="uk-UA" b="1" i="0" dirty="0">
                <a:solidFill>
                  <a:schemeClr val="accent1"/>
                </a:solidFill>
                <a:effectLst/>
                <a:latin typeface="UICTFontTextStyleBody"/>
              </a:rPr>
              <a:t>кровотеча</a:t>
            </a:r>
            <a:r>
              <a:rPr lang="uk-UA" b="0" i="0" dirty="0">
                <a:effectLst/>
                <a:latin typeface="UICTFontTextStyleBody"/>
              </a:rPr>
              <a:t>   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u="sng" dirty="0">
                <a:effectLst/>
                <a:latin typeface="UICTFontTextStyleBody"/>
              </a:rPr>
              <a:t>Ознаки</a:t>
            </a:r>
            <a:r>
              <a:rPr lang="uk-UA" b="0" i="0" dirty="0">
                <a:effectLst/>
                <a:latin typeface="UICTFontTextStyleBody"/>
              </a:rPr>
              <a:t>: мелена,  блювання"</a:t>
            </a:r>
            <a:r>
              <a:rPr lang="uk-UA" b="0" i="1" dirty="0">
                <a:effectLst/>
                <a:latin typeface="UICTFontTextStyleBody"/>
              </a:rPr>
              <a:t>кавовою гущею</a:t>
            </a:r>
            <a:r>
              <a:rPr lang="uk-UA" b="0" i="0" dirty="0">
                <a:effectLst/>
                <a:latin typeface="UICTFontTextStyleBody"/>
              </a:rPr>
              <a:t>", анемічний синдром.</a:t>
            </a:r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-  </a:t>
            </a:r>
            <a:r>
              <a:rPr lang="uk-UA" b="1" i="0" dirty="0">
                <a:solidFill>
                  <a:schemeClr val="accent1"/>
                </a:solidFill>
                <a:effectLst/>
                <a:latin typeface="UICTFontTextStyleBody"/>
              </a:rPr>
              <a:t>малігнізація</a:t>
            </a:r>
            <a:r>
              <a:rPr lang="uk-UA" b="0" i="0" dirty="0">
                <a:effectLst/>
                <a:latin typeface="UICTFontTextStyleBody"/>
              </a:rPr>
              <a:t> - злоякісне переродження виразки шлунка.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.AppleSystemUIFont"/>
              </a:rPr>
              <a:t/>
            </a:r>
            <a:br>
              <a:rPr lang="uk-UA" dirty="0">
                <a:effectLst/>
                <a:latin typeface=".AppleSystemUIFont"/>
              </a:rPr>
            </a:br>
            <a:endParaRPr lang="uk-UA" dirty="0">
              <a:effectLst/>
              <a:latin typeface=".AppleSystemUIFont"/>
            </a:endParaRPr>
          </a:p>
          <a:p>
            <a:pPr algn="l"/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F6D42C-4B2C-744B-ADC5-E3C1BCB80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5864" y="2399694"/>
            <a:ext cx="3175000" cy="21717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D94CF7A-6827-6E7C-96E8-082D51C9F1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0728" y="3071011"/>
            <a:ext cx="2450857" cy="251063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B50E8CA-E82C-AA7C-D455-5B1ACB2E5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829" y="4704589"/>
            <a:ext cx="2450857" cy="19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3020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C67A35-B40A-F0BB-F0B8-07D77136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Лікування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5E7F28BD-BB55-E0EA-6B4D-37152A7655B9}"/>
              </a:ext>
            </a:extLst>
          </p:cNvPr>
          <p:cNvSpPr/>
          <p:nvPr/>
        </p:nvSpPr>
        <p:spPr>
          <a:xfrm>
            <a:off x="381173" y="2358595"/>
            <a:ext cx="5220010" cy="4053356"/>
          </a:xfrm>
          <a:prstGeom prst="roundRect">
            <a:avLst>
              <a:gd name="adj" fmla="val 24278"/>
            </a:avLst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uk-UA" b="0" i="0" dirty="0">
              <a:effectLst/>
              <a:latin typeface="UICTFontTextStyleBody"/>
            </a:endParaRPr>
          </a:p>
          <a:p>
            <a:endParaRPr lang="uk-UA" dirty="0">
              <a:latin typeface="UICTFontTextStyleBody"/>
            </a:endParaRPr>
          </a:p>
          <a:p>
            <a:endParaRPr lang="uk-UA" b="0" i="0" dirty="0">
              <a:effectLst/>
              <a:latin typeface="UICTFontTextStyleBody"/>
            </a:endParaRPr>
          </a:p>
          <a:p>
            <a:endParaRPr lang="uk-UA" dirty="0">
              <a:latin typeface="UICTFontTextStyleBody"/>
            </a:endParaRPr>
          </a:p>
          <a:p>
            <a:r>
              <a:rPr lang="uk-UA" b="1" dirty="0">
                <a:latin typeface="UICTFontTextStyleBody"/>
              </a:rPr>
              <a:t>                    </a:t>
            </a:r>
            <a:r>
              <a:rPr lang="uk-UA" b="1" i="0" u="sng" dirty="0">
                <a:effectLst/>
                <a:latin typeface="UICTFontTextStyleBody"/>
              </a:rPr>
              <a:t>Медикаментозне: </a:t>
            </a:r>
            <a:endParaRPr lang="uk-UA" b="1" u="sng" dirty="0">
              <a:effectLst/>
              <a:latin typeface=".AppleSystemUIFont"/>
            </a:endParaRPr>
          </a:p>
          <a:p>
            <a:r>
              <a:rPr lang="en-GB" b="0" i="0" dirty="0">
                <a:effectLst/>
                <a:latin typeface="UICTFontTextStyleBody"/>
              </a:rPr>
              <a:t>I. </a:t>
            </a:r>
            <a:r>
              <a:rPr lang="uk-UA" b="0" i="0" dirty="0">
                <a:effectLst/>
                <a:latin typeface="UICTFontTextStyleBody"/>
              </a:rPr>
              <a:t>Засоби, які </a:t>
            </a:r>
            <a:r>
              <a:rPr lang="uk-UA" b="0" i="1" dirty="0">
                <a:effectLst/>
                <a:latin typeface="UICTFontTextStyleBody"/>
              </a:rPr>
              <a:t>пригнічують хелікобактерну інфекцію</a:t>
            </a:r>
            <a:r>
              <a:rPr lang="uk-UA" b="0" i="0" dirty="0">
                <a:effectLst/>
                <a:latin typeface="UICTFontTextStyleBody"/>
              </a:rPr>
              <a:t>: де-нол, омепразол, кларитроміцин;</a:t>
            </a:r>
            <a:endParaRPr lang="uk-UA" dirty="0">
              <a:effectLst/>
              <a:latin typeface=".AppleSystemUIFont"/>
            </a:endParaRPr>
          </a:p>
          <a:p>
            <a:r>
              <a:rPr lang="en-GB" b="0" i="0" dirty="0">
                <a:effectLst/>
                <a:latin typeface="UICTFontTextStyleBody"/>
              </a:rPr>
              <a:t>II. </a:t>
            </a:r>
            <a:r>
              <a:rPr lang="uk-UA" b="0" i="1" dirty="0">
                <a:effectLst/>
                <a:latin typeface="UICTFontTextStyleBody"/>
              </a:rPr>
              <a:t>Антисекреторні</a:t>
            </a:r>
            <a:r>
              <a:rPr lang="uk-UA" b="0" i="0" dirty="0">
                <a:effectLst/>
                <a:latin typeface="UICTFontTextStyleBody"/>
              </a:rPr>
              <a:t> засоби: атропін, ранітидин;</a:t>
            </a:r>
            <a:endParaRPr lang="uk-UA" dirty="0">
              <a:effectLst/>
              <a:latin typeface=".AppleSystemUIFont"/>
            </a:endParaRPr>
          </a:p>
          <a:p>
            <a:r>
              <a:rPr lang="en-GB" b="0" i="0" dirty="0">
                <a:effectLst/>
                <a:latin typeface="UICTFontTextStyleBody"/>
              </a:rPr>
              <a:t>III. </a:t>
            </a:r>
            <a:r>
              <a:rPr lang="uk-UA" b="0" i="1" dirty="0">
                <a:effectLst/>
                <a:latin typeface="UICTFontTextStyleBody"/>
              </a:rPr>
              <a:t>Гастроцитопротектори</a:t>
            </a:r>
            <a:r>
              <a:rPr lang="uk-UA" b="0" i="0" dirty="0">
                <a:effectLst/>
                <a:latin typeface="UICTFontTextStyleBody"/>
              </a:rPr>
              <a:t>(утворюють захисну плівку на слизовій оболонці): сукральфат,смекта;</a:t>
            </a:r>
            <a:endParaRPr lang="uk-UA" dirty="0">
              <a:effectLst/>
              <a:latin typeface=".AppleSystemUIFont"/>
            </a:endParaRPr>
          </a:p>
          <a:p>
            <a:r>
              <a:rPr lang="en-GB" b="0" i="0" dirty="0">
                <a:effectLst/>
                <a:latin typeface="UICTFontTextStyleBody"/>
              </a:rPr>
              <a:t>IV. </a:t>
            </a:r>
            <a:r>
              <a:rPr lang="uk-UA" b="0" i="0" dirty="0">
                <a:effectLst/>
                <a:latin typeface="UICTFontTextStyleBody"/>
              </a:rPr>
              <a:t>Засоби, які </a:t>
            </a:r>
            <a:r>
              <a:rPr lang="uk-UA" b="0" i="1" dirty="0">
                <a:effectLst/>
                <a:latin typeface="UICTFontTextStyleBody"/>
              </a:rPr>
              <a:t>нормалізують моторну функцію</a:t>
            </a:r>
            <a:r>
              <a:rPr lang="uk-UA" b="0" i="0" dirty="0">
                <a:effectLst/>
                <a:latin typeface="UICTFontTextStyleBody"/>
              </a:rPr>
              <a:t>:церукал,мотиліум; </a:t>
            </a:r>
            <a:endParaRPr lang="uk-UA" dirty="0">
              <a:effectLst/>
              <a:latin typeface=".AppleSystemUIFont"/>
            </a:endParaRPr>
          </a:p>
          <a:p>
            <a:r>
              <a:rPr lang="en-GB" b="0" i="0" dirty="0">
                <a:effectLst/>
                <a:latin typeface="UICTFontTextStyleBody"/>
              </a:rPr>
              <a:t>V. </a:t>
            </a:r>
            <a:r>
              <a:rPr lang="uk-UA" b="0" i="1" dirty="0">
                <a:effectLst/>
                <a:latin typeface="UICTFontTextStyleBody"/>
              </a:rPr>
              <a:t>Репаранти</a:t>
            </a:r>
            <a:r>
              <a:rPr lang="uk-UA" b="0" i="0" dirty="0">
                <a:effectLst/>
                <a:latin typeface="UICTFontTextStyleBody"/>
              </a:rPr>
              <a:t>(</a:t>
            </a:r>
            <a:r>
              <a:rPr lang="uk-UA" sz="1800" kern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прискорюють регенераторну функцію</a:t>
            </a:r>
            <a:r>
              <a:rPr lang="uk-UA" sz="1800" kern="0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b="0" i="0" dirty="0">
                <a:effectLst/>
                <a:latin typeface="UICTFontTextStyleBody"/>
              </a:rPr>
              <a:t>:солкосерил, ретаболіл;</a:t>
            </a:r>
            <a:endParaRPr lang="uk-UA" dirty="0">
              <a:effectLst/>
              <a:latin typeface=".AppleSystemUIFont"/>
            </a:endParaRPr>
          </a:p>
          <a:p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.AppleSystemUIFont"/>
              </a:rPr>
              <a:t/>
            </a:r>
            <a:br>
              <a:rPr lang="uk-UA" dirty="0">
                <a:effectLst/>
                <a:latin typeface=".AppleSystemUIFont"/>
              </a:rPr>
            </a:br>
            <a:endParaRPr lang="uk-UA" dirty="0">
              <a:effectLst/>
              <a:latin typeface=".AppleSystemUIFont"/>
            </a:endParaRPr>
          </a:p>
          <a:p>
            <a:pPr algn="ctr"/>
            <a:endParaRPr lang="uk-UA" dirty="0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C09E039E-1241-A44B-DE0B-67EBFE569494}"/>
              </a:ext>
            </a:extLst>
          </p:cNvPr>
          <p:cNvSpPr/>
          <p:nvPr/>
        </p:nvSpPr>
        <p:spPr>
          <a:xfrm>
            <a:off x="6013332" y="4704589"/>
            <a:ext cx="6178668" cy="2081279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u="sng" dirty="0">
                <a:solidFill>
                  <a:schemeClr val="bg1"/>
                </a:solidFill>
                <a:effectLst/>
                <a:latin typeface="UICTFontTextStyleBody"/>
              </a:rPr>
              <a:t>Дієта</a:t>
            </a:r>
            <a:r>
              <a:rPr lang="uk-UA" b="0" i="0" dirty="0">
                <a:solidFill>
                  <a:schemeClr val="bg1"/>
                </a:solidFill>
                <a:effectLst/>
                <a:latin typeface="UICTFontTextStyleBody"/>
              </a:rPr>
              <a:t> № 1</a:t>
            </a:r>
          </a:p>
          <a:p>
            <a:r>
              <a:rPr lang="uk-UA" sz="1800" i="1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F0502020204030204" pitchFamily="34" charset="0"/>
              </a:rPr>
              <a:t>Виключаються</a:t>
            </a:r>
            <a:r>
              <a:rPr lang="uk-UA" sz="1800" kern="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F0502020204030204" pitchFamily="34" charset="0"/>
              </a:rPr>
              <a:t> страви, що довго затримуються в шлунку і подразнюють слизову оболонку(тваринні жири, рослинна клітковина), стимулятори шлункової секреції, гострі страви, гриби, кава, шоколад та інші.</a:t>
            </a:r>
            <a:endParaRPr lang="uk-UA" sz="1800" kern="1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i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F0502020204030204" pitchFamily="34" charset="0"/>
              </a:rPr>
              <a:t>Рекомендовані</a:t>
            </a:r>
            <a:r>
              <a:rPr lang="uk-U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Segoe UI" panose="020F0502020204030204" pitchFamily="34" charset="0"/>
              </a:rPr>
              <a:t> слизисті супи, молоко, парові котлети, киселі та інші.</a:t>
            </a:r>
            <a:r>
              <a:rPr lang="uk-UA" dirty="0">
                <a:solidFill>
                  <a:schemeClr val="bg1"/>
                </a:solidFill>
                <a:effectLst/>
              </a:rPr>
              <a:t> </a:t>
            </a:r>
            <a:endParaRPr lang="uk-UA" dirty="0">
              <a:solidFill>
                <a:schemeClr val="bg1"/>
              </a:solidFill>
              <a:effectLst/>
              <a:latin typeface=".AppleSystemUIFont"/>
            </a:endParaRPr>
          </a:p>
          <a:p>
            <a:pPr algn="ctr"/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xmlns="" id="{6CC3A702-8AA2-973C-BEE2-27136D0B4DE1}"/>
              </a:ext>
            </a:extLst>
          </p:cNvPr>
          <p:cNvSpPr/>
          <p:nvPr/>
        </p:nvSpPr>
        <p:spPr>
          <a:xfrm>
            <a:off x="9996794" y="2287350"/>
            <a:ext cx="2195206" cy="2240215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u="sng" dirty="0">
                <a:effectLst/>
                <a:latin typeface="UICTFontTextStyleBody"/>
              </a:rPr>
              <a:t>Фізіотерапевтичне лікування</a:t>
            </a:r>
            <a:endParaRPr lang="uk-UA" b="1" u="sng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парафінові, озокеритові аплікації,  діатермія, індуктотермія</a:t>
            </a:r>
            <a:endParaRPr lang="uk-UA" dirty="0">
              <a:effectLst/>
              <a:latin typeface=".AppleSystemUIFont"/>
            </a:endParaRPr>
          </a:p>
          <a:p>
            <a:pPr algn="ctr"/>
            <a:endParaRPr lang="uk-UA" dirty="0"/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xmlns="" id="{A263C59F-62E4-7259-D21A-E092D08E3B1B}"/>
              </a:ext>
            </a:extLst>
          </p:cNvPr>
          <p:cNvSpPr/>
          <p:nvPr/>
        </p:nvSpPr>
        <p:spPr>
          <a:xfrm>
            <a:off x="6127255" y="2330436"/>
            <a:ext cx="3383326" cy="2197129"/>
          </a:xfrm>
          <a:prstGeom prst="round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u="sng" dirty="0">
                <a:effectLst/>
                <a:latin typeface="UICTFontTextStyleBody"/>
              </a:rPr>
              <a:t>Управління стресом </a:t>
            </a:r>
            <a:r>
              <a:rPr lang="uk-UA" b="0" i="0" dirty="0">
                <a:effectLst/>
                <a:latin typeface="UICTFontTextStyleBody"/>
              </a:rPr>
              <a:t>може бути корисним при лікуванні виразки(</a:t>
            </a:r>
            <a:r>
              <a:rPr lang="uk-UA" i="1" dirty="0">
                <a:latin typeface="UICTFontTextStyleBody"/>
              </a:rPr>
              <a:t>звернення до пс</a:t>
            </a:r>
            <a:r>
              <a:rPr lang="uk-UA" b="0" i="1" dirty="0">
                <a:effectLst/>
                <a:latin typeface="UICTFontTextStyleBody"/>
              </a:rPr>
              <a:t>ихолог</a:t>
            </a:r>
            <a:r>
              <a:rPr lang="uk-UA" dirty="0">
                <a:latin typeface="UICTFontTextStyleBody"/>
              </a:rPr>
              <a:t>а,</a:t>
            </a:r>
            <a:r>
              <a:rPr lang="uk-UA" b="0" i="0" dirty="0">
                <a:effectLst/>
                <a:latin typeface="UICTFontTextStyleBody"/>
              </a:rPr>
              <a:t> медикаментозне лікування)</a:t>
            </a:r>
            <a:endParaRPr lang="uk-UA" dirty="0">
              <a:effectLst/>
              <a:latin typeface=".AppleSystemUIFon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6848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C8710ED-1896-B8DB-6909-5110DC4B37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3533057" y="2484617"/>
            <a:ext cx="5198250" cy="370220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E2DE9C-9C3D-C239-E8FE-EF0F890A7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Профілактика</a:t>
            </a:r>
          </a:p>
        </p:txBody>
      </p:sp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xmlns="" id="{A52DE12C-938B-C086-02FB-6DC1FC52EB4A}"/>
              </a:ext>
            </a:extLst>
          </p:cNvPr>
          <p:cNvSpPr/>
          <p:nvPr/>
        </p:nvSpPr>
        <p:spPr>
          <a:xfrm>
            <a:off x="380033" y="2484617"/>
            <a:ext cx="3702205" cy="370220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effectLst/>
                <a:latin typeface="UICTFontTextStyleEmphasizedItalicBody"/>
              </a:rPr>
              <a:t>Первинна профілактика</a:t>
            </a:r>
            <a:r>
              <a:rPr lang="uk-UA" b="0" i="0" dirty="0">
                <a:effectLst/>
                <a:latin typeface="UICTFontTextStyleBody"/>
              </a:rPr>
              <a:t> передбачає раціональне харчування, здоровий спосіб життя, ліквідацію шкідливих звичок та стресових ситуацій, попередження виникнення виразкової хвороби.</a:t>
            </a:r>
            <a:endParaRPr lang="uk-UA" dirty="0">
              <a:effectLst/>
              <a:latin typeface=".AppleSystemUIFont"/>
            </a:endParaRPr>
          </a:p>
          <a:p>
            <a:pPr algn="ctr"/>
            <a:endParaRPr lang="uk-UA" dirty="0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xmlns="" id="{0435297A-A4E8-62E7-3AB4-41FC7055853D}"/>
              </a:ext>
            </a:extLst>
          </p:cNvPr>
          <p:cNvSpPr/>
          <p:nvPr/>
        </p:nvSpPr>
        <p:spPr>
          <a:xfrm>
            <a:off x="8034530" y="2484617"/>
            <a:ext cx="3702205" cy="3702205"/>
          </a:xfrm>
          <a:prstGeom prst="round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i="1" dirty="0">
                <a:effectLst/>
                <a:latin typeface="UICTFontTextStyleEmphasizedItalicBody"/>
              </a:rPr>
              <a:t>Вторинна профілактика</a:t>
            </a:r>
            <a:r>
              <a:rPr lang="uk-UA" b="0" i="0" dirty="0">
                <a:effectLst/>
                <a:latin typeface="UICTFontTextStyleBody"/>
              </a:rPr>
              <a:t> спрямована на досягнення тривалої ремісії захворювання, попередження ускладнень. Полягає в призначенні ефективної схеми антихелікобактерного лікування. </a:t>
            </a:r>
            <a:endParaRPr lang="uk-UA" dirty="0">
              <a:effectLst/>
              <a:latin typeface=".AppleSystemUIFont"/>
            </a:endParaRP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914217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19FA56-5F4D-335B-A884-731F6664FEF8}"/>
              </a:ext>
            </a:extLst>
          </p:cNvPr>
          <p:cNvSpPr txBox="1"/>
          <p:nvPr/>
        </p:nvSpPr>
        <p:spPr>
          <a:xfrm>
            <a:off x="5662856" y="1710374"/>
            <a:ext cx="6102194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2300" b="0" i="1" u="none" strike="noStrike" dirty="0">
                <a:solidFill>
                  <a:srgbClr val="303030"/>
                </a:solidFill>
                <a:effectLst/>
                <a:latin typeface="GilroyRegular"/>
              </a:rPr>
              <a:t>Як уникнути виразки шлунка? В першу чергу, треба навчитися абстрагуватися від стресу, негативних думок, підвищеної тривожності. Але якщо стресу уникнути не вдалося, компенсуйте свій емоційний стан повноцінним відпочинком.</a:t>
            </a:r>
            <a:r>
              <a:rPr lang="uk-UA" sz="2300" i="1" dirty="0"/>
              <a:t/>
            </a:r>
            <a:br>
              <a:rPr lang="uk-UA" sz="2300" i="1" dirty="0"/>
            </a:br>
            <a:endParaRPr lang="uk-UA" sz="2300" i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9072217-35B1-39E4-E990-8E74AD64D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319" y="833764"/>
            <a:ext cx="4781605" cy="51904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B87F45-6E87-0B7D-289B-75F9AD5824CC}"/>
              </a:ext>
            </a:extLst>
          </p:cNvPr>
          <p:cNvSpPr txBox="1"/>
          <p:nvPr/>
        </p:nvSpPr>
        <p:spPr>
          <a:xfrm>
            <a:off x="7051078" y="5393293"/>
            <a:ext cx="3325751" cy="6309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l"/>
            <a:r>
              <a:rPr lang="uk-UA" sz="3500" b="1" dirty="0"/>
              <a:t>Бережіть себе!</a:t>
            </a:r>
          </a:p>
        </p:txBody>
      </p:sp>
    </p:spTree>
    <p:extLst>
      <p:ext uri="{BB962C8B-B14F-4D97-AF65-F5344CB8AC3E}">
        <p14:creationId xmlns:p14="http://schemas.microsoft.com/office/powerpoint/2010/main" xmlns="" val="5725318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xmlns="" id="{387FE475-E2AB-7D1C-9657-F3345B876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0" i="0" dirty="0">
                <a:effectLst/>
                <a:latin typeface="UICTFontTextStyleBody"/>
              </a:rPr>
              <a:t>За даними статистики, ВХ протягом життя страждають від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10 до 15 % </a:t>
            </a:r>
            <a:r>
              <a:rPr lang="uk-UA" b="0" i="0" dirty="0">
                <a:effectLst/>
                <a:latin typeface="UICTFontTextStyleBody"/>
              </a:rPr>
              <a:t>населення світу. </a:t>
            </a: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Жінки</a:t>
            </a:r>
            <a:r>
              <a:rPr lang="uk-UA" b="0" i="0" dirty="0">
                <a:effectLst/>
                <a:latin typeface="UICTFontTextStyleBody"/>
              </a:rPr>
              <a:t> </a:t>
            </a: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хворіють рідше, ніж чоловіки </a:t>
            </a:r>
            <a:r>
              <a:rPr lang="uk-UA" b="0" i="0" dirty="0">
                <a:effectLst/>
                <a:latin typeface="UICTFontTextStyleBody"/>
              </a:rPr>
              <a:t>(співвідношення складає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4:1</a:t>
            </a:r>
            <a:r>
              <a:rPr lang="uk-UA" b="0" i="0" dirty="0">
                <a:effectLst/>
                <a:latin typeface="UICTFontTextStyleBody"/>
              </a:rPr>
              <a:t>). Науково визнаними причинами ВХ є </a:t>
            </a:r>
            <a:r>
              <a:rPr lang="uk-UA" b="1" i="0" dirty="0">
                <a:solidFill>
                  <a:srgbClr val="00B050"/>
                </a:solidFill>
                <a:effectLst/>
                <a:latin typeface="UICTFontTextStyleBody"/>
              </a:rPr>
              <a:t>стресові фактори.</a:t>
            </a:r>
            <a:r>
              <a:rPr lang="uk-UA" b="0" i="0" dirty="0">
                <a:effectLst/>
                <a:latin typeface="UICTFontTextStyleBody"/>
              </a:rPr>
              <a:t> Під час стресу в організмі запускаються процеси, що сприяють розвитку запалення.</a:t>
            </a:r>
            <a:endParaRPr lang="uk-UA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uk-UA" b="0" i="0" dirty="0">
                <a:effectLst/>
                <a:latin typeface="UICTFontTextStyleBody"/>
              </a:rPr>
              <a:t>В ході спостережень фахівці виявили, що спокійні та врівноважені люди набагато рідше страждають від виразки шлунка. А ось ті, на кого впливають нервові напруги, піддаються розвитку виразки.</a:t>
            </a:r>
            <a:endParaRPr lang="uk-UA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uk-UA" b="0" i="0" dirty="0">
                <a:effectLst/>
                <a:latin typeface="UICTFontTextStyleBody"/>
              </a:rPr>
              <a:t>Нервово-психічні навантаження є </a:t>
            </a: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головною причиною </a:t>
            </a:r>
            <a:r>
              <a:rPr lang="uk-UA" b="0" i="0" dirty="0">
                <a:effectLst/>
                <a:latin typeface="UICTFontTextStyleBody"/>
              </a:rPr>
              <a:t>розвитку запалення з наступним  виразкуванням слизової оболонки шлунка та 12-палої кишки.</a:t>
            </a:r>
            <a:endParaRPr lang="uk-UA" dirty="0">
              <a:effectLst/>
              <a:latin typeface=".AppleSystemUIFont"/>
            </a:endParaRPr>
          </a:p>
          <a:p>
            <a:pPr marL="0" indent="0">
              <a:buNone/>
            </a:pPr>
            <a:r>
              <a:rPr lang="uk-UA" b="0" i="0" dirty="0">
                <a:effectLst/>
                <a:latin typeface="UICTFontTextStyleBody"/>
              </a:rPr>
              <a:t>Чому і як це працює?</a:t>
            </a:r>
            <a:endParaRPr lang="uk-UA" dirty="0">
              <a:effectLst/>
              <a:latin typeface=".AppleSystemUIFon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C2B9C4F-1036-E744-33A3-1273C95D8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96" y="358233"/>
            <a:ext cx="4388315" cy="27720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638F259-D940-80DE-83A5-EB10AAA4A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924" y="3054770"/>
            <a:ext cx="3444997" cy="344499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0A8353B9-50AD-D4E6-2A8E-1883EA37D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0646" y="5552898"/>
            <a:ext cx="1000859" cy="1000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3400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F70761-214B-54DF-E07B-A37725939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u="none" strike="noStrike" dirty="0">
                <a:solidFill>
                  <a:srgbClr val="000000"/>
                </a:solidFill>
                <a:effectLst/>
                <a:latin typeface="-webkit-standard"/>
              </a:rPr>
              <a:t>Пептична виразка (виразкова хвороба) - це</a:t>
            </a:r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FA1097C-7369-518A-2AF0-0E11FF4A6237}"/>
              </a:ext>
            </a:extLst>
          </p:cNvPr>
          <p:cNvSpPr txBox="1"/>
          <p:nvPr/>
        </p:nvSpPr>
        <p:spPr>
          <a:xfrm>
            <a:off x="1611626" y="2543270"/>
            <a:ext cx="9415692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/>
                <a:latin typeface="UICTFontTextStyleItalicBody"/>
              </a:rPr>
              <a:t>Хронічно-рецидивуюче</a:t>
            </a:r>
            <a:r>
              <a:rPr lang="uk-UA" sz="2400" b="0" dirty="0">
                <a:effectLst/>
                <a:latin typeface="UICTFontTextStyleItalicBody"/>
              </a:rPr>
              <a:t> захворювання слизової оболонки гастродуоденальної зони з формуванням локального </a:t>
            </a:r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effectLst/>
                <a:latin typeface="UICTFontTextStyleItalicBody"/>
              </a:rPr>
              <a:t>ерозивного</a:t>
            </a:r>
            <a:r>
              <a:rPr lang="uk-UA" sz="2400" b="0" dirty="0">
                <a:effectLst/>
                <a:latin typeface="UICTFontTextStyleItalicBody"/>
              </a:rPr>
              <a:t> ушкодження</a:t>
            </a:r>
            <a:endParaRPr lang="uk-UA" sz="2400" dirty="0">
              <a:effectLst/>
              <a:latin typeface=".AppleSystemUIFont"/>
            </a:endParaRPr>
          </a:p>
          <a:p>
            <a:pPr algn="ctr"/>
            <a:endParaRPr lang="uk-UA" sz="24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77AEE6B-DFFB-B296-C01F-69355C165A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113" y="4502789"/>
            <a:ext cx="7239774" cy="192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0022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122AEE8-16CD-3DCC-E495-303446183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Психосоматичні розлади (ПСР) - це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9E465F8-F19A-45E3-8F0E-D01C1F27FBF4}"/>
              </a:ext>
            </a:extLst>
          </p:cNvPr>
          <p:cNvSpPr txBox="1"/>
          <p:nvPr/>
        </p:nvSpPr>
        <p:spPr>
          <a:xfrm>
            <a:off x="2231136" y="2645891"/>
            <a:ext cx="743290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900" b="0" i="0" dirty="0">
                <a:effectLst/>
                <a:latin typeface=".SFUI-Regular"/>
              </a:rPr>
              <a:t>захворювання внутрішніх органів і систем організму, які виникають внаслідок впливу </a:t>
            </a:r>
            <a:r>
              <a:rPr lang="uk-UA" sz="1900" b="1" i="0" dirty="0">
                <a:solidFill>
                  <a:schemeClr val="accent3"/>
                </a:solidFill>
                <a:effectLst/>
                <a:latin typeface=".SFUI-Regular"/>
              </a:rPr>
              <a:t>психічних</a:t>
            </a:r>
            <a:r>
              <a:rPr lang="uk-UA" sz="1900" b="0" i="0" dirty="0">
                <a:effectLst/>
                <a:latin typeface=".SFUI-Regular"/>
              </a:rPr>
              <a:t> та </a:t>
            </a:r>
            <a:r>
              <a:rPr lang="uk-UA" sz="1900" b="1" i="0" dirty="0">
                <a:solidFill>
                  <a:schemeClr val="accent3"/>
                </a:solidFill>
                <a:effectLst/>
                <a:latin typeface=".SFUI-Regular"/>
              </a:rPr>
              <a:t>емоційних</a:t>
            </a:r>
            <a:r>
              <a:rPr lang="uk-UA" sz="1900" b="0" i="0" dirty="0">
                <a:effectLst/>
                <a:latin typeface=".SFUI-Regular"/>
              </a:rPr>
              <a:t> факторів.</a:t>
            </a:r>
            <a:endParaRPr lang="uk-UA" sz="1900" dirty="0">
              <a:effectLst/>
              <a:latin typeface="System Font"/>
            </a:endParaRPr>
          </a:p>
          <a:p>
            <a:pPr algn="ctr"/>
            <a:endParaRPr lang="uk-UA" sz="19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EF55A27-F2A7-662D-B4A9-57FD9ECBFC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569" b="19988"/>
          <a:stretch/>
        </p:blipFill>
        <p:spPr>
          <a:xfrm>
            <a:off x="3143405" y="3615387"/>
            <a:ext cx="5905190" cy="273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2591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D3EDB0-94CA-77BE-8AF4-CDC3630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Причини виникнення ВХ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F74BA7B-558C-B264-209A-59B2DF4BBA17}"/>
              </a:ext>
            </a:extLst>
          </p:cNvPr>
          <p:cNvSpPr txBox="1"/>
          <p:nvPr/>
        </p:nvSpPr>
        <p:spPr>
          <a:xfrm>
            <a:off x="1322931" y="2753987"/>
            <a:ext cx="685463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effectLst/>
                <a:latin typeface="UICTFontTextStyleBody"/>
              </a:rPr>
              <a:t>У розвитку пептичної виразки мають </a:t>
            </a:r>
            <a:r>
              <a:rPr lang="uk-UA" dirty="0">
                <a:effectLst/>
                <a:latin typeface="UICTFontTextStyleEmphasizedItalicBody"/>
              </a:rPr>
              <a:t>значення наступні причини</a:t>
            </a:r>
            <a:r>
              <a:rPr lang="uk-UA" dirty="0">
                <a:effectLst/>
                <a:latin typeface="UICTFontTextStyleBody"/>
              </a:rPr>
              <a:t>: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1. Хелікобактерне враження;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2. </a:t>
            </a:r>
            <a:r>
              <a:rPr lang="uk-UA" b="1" dirty="0">
                <a:solidFill>
                  <a:srgbClr val="FF0000"/>
                </a:solidFill>
                <a:effectLst/>
                <a:latin typeface="UICTFontTextStyleBody"/>
              </a:rPr>
              <a:t>Стресові чинники;</a:t>
            </a:r>
            <a:endParaRPr lang="uk-UA" b="1" dirty="0">
              <a:solidFill>
                <a:srgbClr val="FF0000"/>
              </a:solidFill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3. Наслідки патологічної гіперсекреції в результаті спадкового фактору;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4. Особливості шлункового кислотоутворення;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5. Лікарські засоби;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6. Дисбаланс гормонів;</a:t>
            </a:r>
            <a:endParaRPr lang="uk-UA" dirty="0">
              <a:effectLst/>
              <a:latin typeface=".AppleSystemUIFont"/>
            </a:endParaRPr>
          </a:p>
          <a:p>
            <a:r>
              <a:rPr lang="uk-UA" dirty="0">
                <a:effectLst/>
                <a:latin typeface="UICTFontTextStyleBody"/>
              </a:rPr>
              <a:t>7. Тютюнокуріння</a:t>
            </a:r>
            <a:r>
              <a:rPr lang="uk-UA" dirty="0">
                <a:latin typeface="UICTFontTextStyleBody"/>
              </a:rPr>
              <a:t>;</a:t>
            </a:r>
            <a:endParaRPr lang="uk-UA" dirty="0">
              <a:effectLst/>
              <a:latin typeface="UICTFontTextStyleBody"/>
            </a:endParaRPr>
          </a:p>
          <a:p>
            <a:r>
              <a:rPr lang="uk-UA" dirty="0">
                <a:latin typeface="UICTFontTextStyleBody"/>
              </a:rPr>
              <a:t>8. Інші чинники.</a:t>
            </a:r>
            <a:endParaRPr lang="uk-UA" dirty="0">
              <a:effectLst/>
              <a:latin typeface=".AppleSystemUIFont"/>
            </a:endParaRPr>
          </a:p>
          <a:p>
            <a:pPr algn="l"/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011C260-623B-F861-4070-721C45AF6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4764779"/>
            <a:ext cx="3406118" cy="170305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51D3311-9506-BEA1-F83E-E3A26F587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999" y="2507727"/>
            <a:ext cx="2930293" cy="1902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2225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0A16621-9781-B50C-ED2D-5BA5212C0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Механізм виникнення ВХ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75581FA-AF04-F4C3-44C2-2F774CEB3C10}"/>
              </a:ext>
            </a:extLst>
          </p:cNvPr>
          <p:cNvSpPr txBox="1"/>
          <p:nvPr/>
        </p:nvSpPr>
        <p:spPr>
          <a:xfrm>
            <a:off x="913160" y="2580930"/>
            <a:ext cx="62112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0" i="0" dirty="0">
                <a:effectLst/>
                <a:latin typeface="UICTFontTextStyleBody"/>
              </a:rPr>
              <a:t>Дефект слизової оболонки шлунка утворюється в результаті </a:t>
            </a: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дії певних факторів</a:t>
            </a:r>
            <a:r>
              <a:rPr lang="uk-UA" b="0" i="0" dirty="0">
                <a:effectLst/>
                <a:latin typeface="UICTFontTextStyleBody"/>
              </a:rPr>
              <a:t>, які призводять до дисбалансу між захисними та агресивними факторами.</a:t>
            </a:r>
            <a:endParaRPr lang="uk-UA" dirty="0">
              <a:effectLst/>
              <a:latin typeface=".AppleSystemUIFont"/>
            </a:endParaRPr>
          </a:p>
          <a:p>
            <a:endParaRPr lang="uk-UA" dirty="0">
              <a:effectLst/>
              <a:latin typeface=".AppleSystemUIFont"/>
            </a:endParaRPr>
          </a:p>
          <a:p>
            <a:r>
              <a:rPr lang="uk-UA" b="0" i="0" dirty="0">
                <a:effectLst/>
                <a:latin typeface="UICTFontTextStyleBody"/>
              </a:rPr>
              <a:t>При цьому починають утворюватися незахищені ділянки, і слизова </a:t>
            </a:r>
            <a:r>
              <a:rPr lang="uk-UA" b="1" i="0" dirty="0">
                <a:solidFill>
                  <a:srgbClr val="92D050"/>
                </a:solidFill>
                <a:effectLst/>
                <a:latin typeface="UICTFontTextStyleBody"/>
              </a:rPr>
              <a:t>обпалюється кислотою.</a:t>
            </a:r>
            <a:r>
              <a:rPr lang="uk-UA" b="0" i="0" dirty="0">
                <a:effectLst/>
                <a:latin typeface="UICTFontTextStyleBody"/>
              </a:rPr>
              <a:t> На тлі цього посилюються фактори агресії. Механізм виникнення виразки включає великий викид в кров </a:t>
            </a:r>
            <a:r>
              <a:rPr lang="uk-UA" b="1" i="0" dirty="0">
                <a:solidFill>
                  <a:srgbClr val="C00000"/>
                </a:solidFill>
                <a:effectLst/>
                <a:latin typeface="UICTFontTextStyleBody"/>
              </a:rPr>
              <a:t>стресових гормонів</a:t>
            </a:r>
            <a:r>
              <a:rPr lang="uk-UA" b="0" i="0" dirty="0">
                <a:effectLst/>
                <a:latin typeface="UICTFontTextStyleBody"/>
              </a:rPr>
              <a:t> (</a:t>
            </a:r>
            <a:r>
              <a:rPr lang="uk-UA" b="0" i="1" u="sng" dirty="0">
                <a:effectLst/>
                <a:latin typeface="UICTFontTextStyleBody"/>
              </a:rPr>
              <a:t>катехоламінів, глюкокортикостероїдів</a:t>
            </a:r>
            <a:r>
              <a:rPr lang="uk-UA" b="0" i="0" dirty="0">
                <a:effectLst/>
                <a:latin typeface="UICTFontTextStyleBody"/>
              </a:rPr>
              <a:t>) які:</a:t>
            </a:r>
            <a:endParaRPr lang="uk-UA" dirty="0">
              <a:effectLst/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0" i="1" dirty="0">
                <a:effectLst/>
                <a:latin typeface="UICTFontTextStyleBody"/>
              </a:rPr>
              <a:t>знижують</a:t>
            </a:r>
            <a:r>
              <a:rPr lang="uk-UA" b="0" i="0" dirty="0">
                <a:effectLst/>
                <a:latin typeface="UICTFontTextStyleBody"/>
              </a:rPr>
              <a:t> виділення шлункового слизу;</a:t>
            </a:r>
            <a:endParaRPr lang="uk-UA" dirty="0">
              <a:effectLst/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0" i="1" dirty="0">
                <a:effectLst/>
                <a:latin typeface="UICTFontTextStyleBody"/>
              </a:rPr>
              <a:t>сприяють</a:t>
            </a:r>
            <a:r>
              <a:rPr lang="uk-UA" b="0" i="0" dirty="0">
                <a:effectLst/>
                <a:latin typeface="UICTFontTextStyleBody"/>
              </a:rPr>
              <a:t> порушенню мікроциркуляції крові в стінках дванадцятипалої кишки та шлунка;</a:t>
            </a:r>
            <a:endParaRPr lang="uk-UA" dirty="0">
              <a:effectLst/>
              <a:latin typeface=".AppleSystemUIFon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b="0" i="1" dirty="0">
                <a:effectLst/>
                <a:latin typeface="UICTFontTextStyleBody"/>
              </a:rPr>
              <a:t>стимулюють</a:t>
            </a:r>
            <a:r>
              <a:rPr lang="uk-UA" b="0" i="0" dirty="0">
                <a:effectLst/>
                <a:latin typeface="UICTFontTextStyleBody"/>
              </a:rPr>
              <a:t> викид великої кількості соляної кислоти (</a:t>
            </a:r>
            <a:r>
              <a:rPr lang="en-GB" b="0" i="0" dirty="0" err="1">
                <a:effectLst/>
                <a:latin typeface="UICTFontTextStyleBody"/>
              </a:rPr>
              <a:t>HCl</a:t>
            </a:r>
            <a:r>
              <a:rPr lang="en-GB" b="0" i="0" dirty="0">
                <a:effectLst/>
                <a:latin typeface="UICTFontTextStyleBody"/>
              </a:rPr>
              <a:t>)</a:t>
            </a:r>
            <a:endParaRPr lang="en-GB" dirty="0">
              <a:effectLst/>
              <a:latin typeface=".AppleSystemUIFont"/>
            </a:endParaRPr>
          </a:p>
          <a:p>
            <a:pPr algn="l"/>
            <a:endParaRPr lang="uk-UA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8C42038-62CB-AA13-F376-72D642466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044" y="4395859"/>
            <a:ext cx="3112059" cy="21553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77AB248-88BA-C77B-5581-9DA885D85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8969" y="2462141"/>
            <a:ext cx="3089134" cy="175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8023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288A9A-1EE5-E003-F147-5CA883DB8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Клініка ВХ шлунка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A068523-2AA6-15CA-DA15-149BB8E1A6BD}"/>
              </a:ext>
            </a:extLst>
          </p:cNvPr>
          <p:cNvSpPr txBox="1"/>
          <p:nvPr/>
        </p:nvSpPr>
        <p:spPr>
          <a:xfrm>
            <a:off x="1154770" y="2610683"/>
            <a:ext cx="49412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Провідним симптомом є </a:t>
            </a:r>
            <a:r>
              <a:rPr lang="uk-UA" b="1" dirty="0">
                <a:solidFill>
                  <a:srgbClr val="002060"/>
                </a:solidFill>
                <a:effectLst/>
                <a:latin typeface="UICTFontTextStyleBody"/>
              </a:rPr>
              <a:t>біль</a:t>
            </a:r>
            <a:r>
              <a:rPr lang="uk-UA" b="1" dirty="0">
                <a:solidFill>
                  <a:srgbClr val="002060"/>
                </a:solidFill>
                <a:latin typeface="UICTFontTextStyleBody"/>
              </a:rPr>
              <a:t>, </a:t>
            </a:r>
            <a:r>
              <a:rPr lang="uk-UA" dirty="0">
                <a:latin typeface="UICTFontTextStyleBody"/>
              </a:rPr>
              <a:t>який виникає через </a:t>
            </a:r>
            <a:r>
              <a:rPr lang="uk-UA" i="1" dirty="0">
                <a:latin typeface="UICTFontTextStyleBody"/>
              </a:rPr>
              <a:t>20-30 хв </a:t>
            </a:r>
            <a:r>
              <a:rPr lang="uk-UA" dirty="0">
                <a:latin typeface="UICTFontTextStyleBody"/>
              </a:rPr>
              <a:t>після приймання їжі;</a:t>
            </a:r>
            <a:endParaRPr lang="uk-UA" dirty="0"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Блювання</a:t>
            </a:r>
            <a:r>
              <a:rPr lang="uk-UA" b="0" i="0" dirty="0">
                <a:effectLst/>
                <a:latin typeface="UICTFontTextStyleBody"/>
              </a:rPr>
              <a:t> посідає друге місце між іншими симптомами виразки шлунка. Зазвичай виникає на висоті болю і приносить полегшення хворому</a:t>
            </a:r>
            <a:r>
              <a:rPr lang="uk-UA" dirty="0">
                <a:latin typeface="UICTFontTextStyleBody"/>
              </a:rPr>
              <a:t>;</a:t>
            </a:r>
            <a:endParaRPr lang="uk-UA" dirty="0"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Печія</a:t>
            </a:r>
            <a:r>
              <a:rPr lang="uk-UA" b="0" i="0" dirty="0">
                <a:effectLst/>
                <a:latin typeface="UICTFontTextStyleBody"/>
              </a:rPr>
              <a:t> виникає після приймання їжі, хворі часто приймають питну соду, після чого вона зменшується</a:t>
            </a:r>
            <a:r>
              <a:rPr lang="uk-UA" dirty="0">
                <a:latin typeface="UICTFontTextStyleBody"/>
              </a:rPr>
              <a:t>;</a:t>
            </a:r>
            <a:endParaRPr lang="uk-UA" dirty="0"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Частим симптомом є </a:t>
            </a: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спастичний закреп;</a:t>
            </a:r>
            <a:endParaRPr lang="uk-UA" b="1" dirty="0">
              <a:solidFill>
                <a:srgbClr val="002060"/>
              </a:solidFill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Загальні скарги зумовлені </a:t>
            </a:r>
            <a:r>
              <a:rPr lang="uk-UA" b="1" i="0" dirty="0">
                <a:solidFill>
                  <a:srgbClr val="002060"/>
                </a:solidFill>
                <a:effectLst/>
                <a:latin typeface="UICTFontTextStyleBody"/>
              </a:rPr>
              <a:t>невротичним станом</a:t>
            </a:r>
            <a:r>
              <a:rPr lang="uk-UA" b="1" i="0" dirty="0">
                <a:effectLst/>
                <a:latin typeface="UICTFontTextStyleBody"/>
              </a:rPr>
              <a:t>: </a:t>
            </a:r>
            <a:r>
              <a:rPr lang="uk-UA" b="0" i="0" dirty="0">
                <a:effectLst/>
                <a:latin typeface="UICTFontTextStyleBody"/>
              </a:rPr>
              <a:t>поганий сон, нестійкість настрою, схильність до серцебиття, запаморочення, похолодання кінцівок.</a:t>
            </a:r>
            <a:r>
              <a:rPr lang="uk-UA" dirty="0">
                <a:effectLst/>
                <a:latin typeface=".AppleSystemUIFont"/>
              </a:rPr>
              <a:t/>
            </a:r>
            <a:br>
              <a:rPr lang="uk-UA" dirty="0">
                <a:effectLst/>
                <a:latin typeface=".AppleSystemUIFont"/>
              </a:rPr>
            </a:br>
            <a:endParaRPr lang="uk-UA" dirty="0">
              <a:effectLst/>
              <a:latin typeface=".AppleSystemUIFont"/>
            </a:endParaRPr>
          </a:p>
          <a:p>
            <a:pPr algn="l"/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86CA62-FB8C-6431-D2E2-930A4B106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2521349"/>
            <a:ext cx="3439100" cy="172231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195C142-9C8A-B135-BF66-BAC69E4461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9963" y="3753358"/>
            <a:ext cx="2857500" cy="213995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D275833-FB14-DA48-1503-6435B41912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8768" y="4645591"/>
            <a:ext cx="2078426" cy="181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8777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0BAAFE-02DF-DFE4-500F-85B55753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Клініка ВХ 12-палої кишки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39D8D2-2735-4B82-3515-B8A41E252B92}"/>
              </a:ext>
            </a:extLst>
          </p:cNvPr>
          <p:cNvSpPr txBox="1"/>
          <p:nvPr/>
        </p:nvSpPr>
        <p:spPr>
          <a:xfrm>
            <a:off x="1301867" y="2753987"/>
            <a:ext cx="479413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Періодичні нічні чи "</a:t>
            </a:r>
            <a:r>
              <a:rPr lang="uk-UA" b="0" i="1" dirty="0">
                <a:effectLst/>
                <a:latin typeface="UICTFontTextStyleBody"/>
              </a:rPr>
              <a:t>голодні</a:t>
            </a:r>
            <a:r>
              <a:rPr lang="uk-UA" b="0" i="0" dirty="0">
                <a:effectLst/>
                <a:latin typeface="UICTFontTextStyleBody"/>
              </a:rPr>
              <a:t>"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болі</a:t>
            </a:r>
            <a:r>
              <a:rPr lang="uk-UA" b="0" i="0" dirty="0">
                <a:effectLst/>
                <a:latin typeface="UICTFontTextStyleBody"/>
              </a:rPr>
              <a:t> (через 5-8 год), які виникають навколо пупка, в надчеревній ділянці, справа від середньої лінії живота.</a:t>
            </a:r>
            <a:endParaRPr lang="uk-UA" dirty="0"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На висоті болю часто виникає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блювання</a:t>
            </a:r>
            <a:r>
              <a:rPr lang="uk-UA" b="0" i="0" dirty="0">
                <a:solidFill>
                  <a:srgbClr val="FF0000"/>
                </a:solidFill>
                <a:effectLst/>
                <a:latin typeface="UICTFontTextStyleBody"/>
              </a:rPr>
              <a:t>, </a:t>
            </a:r>
            <a:r>
              <a:rPr lang="uk-UA" b="0" i="0" dirty="0">
                <a:effectLst/>
                <a:latin typeface="UICTFontTextStyleBody"/>
              </a:rPr>
              <a:t>яке, як правило, приносить полегшення. </a:t>
            </a:r>
            <a:endParaRPr lang="uk-UA" dirty="0"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Одним із ранніх симптомів є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печія</a:t>
            </a:r>
            <a:r>
              <a:rPr lang="uk-UA" b="0" i="0" dirty="0">
                <a:effectLst/>
                <a:latin typeface="UICTFontTextStyleBody"/>
              </a:rPr>
              <a:t>. </a:t>
            </a:r>
            <a:endParaRPr lang="uk-UA" dirty="0"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Після вживання їжі виникає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відрижка кислим. </a:t>
            </a:r>
            <a:endParaRPr lang="uk-UA" b="1" dirty="0">
              <a:solidFill>
                <a:srgbClr val="FF0000"/>
              </a:solidFill>
              <a:effectLst/>
              <a:latin typeface=".AppleSystemUIFont"/>
            </a:endParaRPr>
          </a:p>
          <a:p>
            <a:pPr marL="342900" indent="-342900">
              <a:buFont typeface="+mj-lt"/>
              <a:buAutoNum type="arabicPeriod"/>
            </a:pPr>
            <a:r>
              <a:rPr lang="uk-UA" b="0" i="0" dirty="0">
                <a:effectLst/>
                <a:latin typeface="UICTFontTextStyleBody"/>
              </a:rPr>
              <a:t>Характерні </a:t>
            </a:r>
            <a:r>
              <a:rPr lang="uk-UA" b="1" i="0" dirty="0">
                <a:solidFill>
                  <a:srgbClr val="FF0000"/>
                </a:solidFill>
                <a:effectLst/>
                <a:latin typeface="UICTFontTextStyleBody"/>
              </a:rPr>
              <a:t>закрепи.</a:t>
            </a:r>
            <a:endParaRPr lang="uk-UA" dirty="0">
              <a:effectLst/>
              <a:latin typeface=".AppleSystemUIFont"/>
            </a:endParaRPr>
          </a:p>
          <a:p>
            <a:pPr marL="342900" indent="-342900" algn="l">
              <a:buFont typeface="+mj-lt"/>
              <a:buAutoNum type="arabicPeriod"/>
            </a:pP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CE077B1-A80E-40C9-60D6-5D48AD89A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250" y="2753987"/>
            <a:ext cx="4794133" cy="17383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59E76A1-5076-3F92-950A-AC4DF98AD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704589"/>
            <a:ext cx="2960491" cy="184413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5AA1675-1110-CDD5-1108-6742C0AA38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3156" y="4680665"/>
            <a:ext cx="2760684" cy="18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0215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A680920-B20E-D50D-00CA-55A8E08E31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25518"/>
          <a:stretch/>
        </p:blipFill>
        <p:spPr>
          <a:xfrm>
            <a:off x="9685299" y="-75881"/>
            <a:ext cx="2506701" cy="18923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02983C6-82A2-2FB7-F4CC-5D838EBCB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1679"/>
            <a:ext cx="2808809" cy="18688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F4FF7C-70D6-CC1A-03E2-1C479F41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87007"/>
            <a:ext cx="7729728" cy="1188720"/>
          </a:xfrm>
        </p:spPr>
        <p:txBody>
          <a:bodyPr/>
          <a:lstStyle/>
          <a:p>
            <a:r>
              <a:rPr lang="uk-UA" dirty="0"/>
              <a:t>Психосоматичні розлади при ВХ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B6CED67-00B2-D244-EA7F-4FC21C69CDF0}"/>
              </a:ext>
            </a:extLst>
          </p:cNvPr>
          <p:cNvSpPr txBox="1"/>
          <p:nvPr/>
        </p:nvSpPr>
        <p:spPr>
          <a:xfrm>
            <a:off x="1322931" y="2430965"/>
            <a:ext cx="477306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0" i="0" dirty="0">
                <a:effectLst/>
                <a:latin typeface=".SFUI-Regular"/>
              </a:rPr>
              <a:t>1.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Абдомінальні алгії</a:t>
            </a:r>
            <a:r>
              <a:rPr lang="uk-UA" b="0" i="0" dirty="0">
                <a:solidFill>
                  <a:srgbClr val="92D050"/>
                </a:solidFill>
                <a:effectLst/>
                <a:latin typeface=".SFUI-Regular"/>
              </a:rPr>
              <a:t>: </a:t>
            </a:r>
            <a:r>
              <a:rPr lang="uk-UA" b="0" i="0" dirty="0">
                <a:effectLst/>
                <a:latin typeface=".SFUI-Regular"/>
              </a:rPr>
              <a:t>хворі скаржаться на важкість, тиск, «</a:t>
            </a:r>
            <a:r>
              <a:rPr lang="uk-UA" b="0" i="1" dirty="0">
                <a:effectLst/>
                <a:latin typeface=".SFUI-Regular"/>
              </a:rPr>
              <a:t>розпирання</a:t>
            </a:r>
            <a:r>
              <a:rPr lang="uk-UA" b="0" i="0" dirty="0">
                <a:effectLst/>
                <a:latin typeface=".SFUI-Regular"/>
              </a:rPr>
              <a:t>», «переповнення», «пульсація»), біль може носити ниючий, ріжучий характер;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2.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Халітоз</a:t>
            </a:r>
            <a:r>
              <a:rPr lang="uk-UA" b="0" i="0" dirty="0">
                <a:effectLst/>
                <a:latin typeface=".SFUI-Regular"/>
              </a:rPr>
              <a:t> – це </a:t>
            </a:r>
            <a:r>
              <a:rPr lang="uk-UA" b="0" i="1" dirty="0">
                <a:effectLst/>
                <a:latin typeface=".SFUI-Regular"/>
              </a:rPr>
              <a:t>помилкове</a:t>
            </a:r>
            <a:r>
              <a:rPr lang="uk-UA" b="0" i="0" dirty="0">
                <a:effectLst/>
                <a:latin typeface=".SFUI-Regular"/>
              </a:rPr>
              <a:t> відчуття пацієнтом </a:t>
            </a:r>
            <a:r>
              <a:rPr lang="uk-UA" b="0" i="1" dirty="0">
                <a:effectLst/>
                <a:latin typeface=".SFUI-Regular"/>
              </a:rPr>
              <a:t>неприємного запаху</a:t>
            </a:r>
            <a:r>
              <a:rPr lang="uk-UA" b="0" i="0" dirty="0">
                <a:effectLst/>
                <a:latin typeface=".SFUI-Regular"/>
              </a:rPr>
              <a:t> </a:t>
            </a:r>
            <a:r>
              <a:rPr lang="uk-UA" dirty="0">
                <a:latin typeface=".SFUI-Regular"/>
              </a:rPr>
              <a:t>з</a:t>
            </a:r>
            <a:r>
              <a:rPr lang="uk-UA" b="0" i="0" dirty="0">
                <a:effectLst/>
                <a:latin typeface=".SFUI-Regular"/>
              </a:rPr>
              <a:t> повітря, яке він видихає;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3.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Дисгевзія</a:t>
            </a:r>
            <a:r>
              <a:rPr lang="uk-UA" b="0" i="0" dirty="0">
                <a:effectLst/>
                <a:latin typeface=".SFUI-Regular"/>
              </a:rPr>
              <a:t> – неврогенний розлад смаку, відчуття </a:t>
            </a:r>
            <a:r>
              <a:rPr lang="uk-UA" b="0" i="1" dirty="0">
                <a:effectLst/>
                <a:latin typeface=".SFUI-Regular"/>
              </a:rPr>
              <a:t>гіркоти</a:t>
            </a:r>
            <a:r>
              <a:rPr lang="uk-UA" b="0" i="0" dirty="0">
                <a:effectLst/>
                <a:latin typeface=".SFUI-Regular"/>
              </a:rPr>
              <a:t> в роті;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4.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Психогенна нудота</a:t>
            </a:r>
            <a:r>
              <a:rPr lang="uk-UA" b="0" i="0" dirty="0">
                <a:effectLst/>
                <a:latin typeface=".SFUI-Regular"/>
              </a:rPr>
              <a:t>, виникає на тлі депресії </a:t>
            </a:r>
            <a:r>
              <a:rPr lang="uk-UA" dirty="0">
                <a:latin typeface=".SFUI-Regular"/>
              </a:rPr>
              <a:t>та </a:t>
            </a:r>
            <a:r>
              <a:rPr lang="uk-UA" b="0" i="0" dirty="0">
                <a:effectLst/>
                <a:latin typeface=".SFUI-Regular"/>
              </a:rPr>
              <a:t>фобії; 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5. Порушення чутливості язика (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глосодинія</a:t>
            </a:r>
            <a:r>
              <a:rPr lang="uk-UA" b="0" i="0" dirty="0">
                <a:effectLst/>
                <a:latin typeface=".SFUI-Regular"/>
              </a:rPr>
              <a:t>);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6.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Езофагоспазм</a:t>
            </a:r>
            <a:r>
              <a:rPr lang="uk-UA" b="0" i="0" dirty="0">
                <a:effectLst/>
                <a:latin typeface=".SFUI-Regular"/>
              </a:rPr>
              <a:t>, що проявляється завзятою </a:t>
            </a:r>
            <a:r>
              <a:rPr lang="uk-UA" b="0" i="1" dirty="0">
                <a:effectLst/>
                <a:latin typeface=".SFUI-Regular"/>
              </a:rPr>
              <a:t>дисфагією</a:t>
            </a:r>
            <a:r>
              <a:rPr lang="uk-UA" b="0" i="0" dirty="0">
                <a:effectLst/>
                <a:latin typeface=".SFUI-Regular"/>
              </a:rPr>
              <a:t>;</a:t>
            </a:r>
            <a:endParaRPr lang="uk-UA" dirty="0">
              <a:effectLst/>
              <a:latin typeface="System Font"/>
            </a:endParaRPr>
          </a:p>
          <a:p>
            <a:pPr algn="l"/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30E3ABF-D5D6-D26E-86F7-B3C057DA9490}"/>
              </a:ext>
            </a:extLst>
          </p:cNvPr>
          <p:cNvSpPr txBox="1"/>
          <p:nvPr/>
        </p:nvSpPr>
        <p:spPr>
          <a:xfrm>
            <a:off x="6674625" y="2292465"/>
            <a:ext cx="47730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0" i="0" dirty="0">
                <a:effectLst/>
                <a:latin typeface=".SFUI-Regular"/>
              </a:rPr>
              <a:t>7.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Астеноіпохондричний синдром</a:t>
            </a:r>
            <a:r>
              <a:rPr lang="uk-UA" b="0" i="0" dirty="0">
                <a:effectLst/>
                <a:latin typeface=".SFUI-Regular"/>
              </a:rPr>
              <a:t> і канцерофобія(</a:t>
            </a:r>
            <a:r>
              <a:rPr lang="uk-UA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відчувається </a:t>
            </a:r>
            <a:r>
              <a:rPr lang="uk-UA" sz="18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стороннє тіло </a:t>
            </a:r>
            <a:r>
              <a:rPr lang="uk-UA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(грудка), </a:t>
            </a:r>
            <a:r>
              <a:rPr lang="uk-UA" sz="18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uk-UA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відчуття </a:t>
            </a:r>
            <a:r>
              <a:rPr lang="uk-UA" sz="1800" i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печії</a:t>
            </a:r>
            <a:r>
              <a:rPr lang="uk-UA" sz="1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області шиї);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8.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Неврогенні кишкові болі</a:t>
            </a:r>
            <a:r>
              <a:rPr lang="uk-UA" b="1" i="0" dirty="0">
                <a:effectLst/>
                <a:latin typeface=".SFUI-Regular"/>
              </a:rPr>
              <a:t>,</a:t>
            </a:r>
            <a:r>
              <a:rPr lang="uk-UA" b="0" i="0" dirty="0">
                <a:effectLst/>
                <a:latin typeface=".SFUI-Regular"/>
              </a:rPr>
              <a:t> </a:t>
            </a:r>
            <a:r>
              <a:rPr lang="uk-UA" dirty="0">
                <a:latin typeface=".SFUI-Regular"/>
              </a:rPr>
              <a:t>які зазвичай</a:t>
            </a:r>
            <a:r>
              <a:rPr lang="uk-UA" b="0" i="0" dirty="0">
                <a:effectLst/>
                <a:latin typeface=".SFUI-Regular"/>
              </a:rPr>
              <a:t> підсилюються на тлі емоційної напруги і стресових ситуацій;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9.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Хронічні закрепи</a:t>
            </a:r>
            <a:r>
              <a:rPr lang="uk-UA" dirty="0">
                <a:solidFill>
                  <a:srgbClr val="92D050"/>
                </a:solidFill>
                <a:latin typeface=".SFUI-Regular"/>
              </a:rPr>
              <a:t>.</a:t>
            </a:r>
            <a:endParaRPr lang="uk-UA" dirty="0">
              <a:solidFill>
                <a:srgbClr val="92D050"/>
              </a:solidFill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Добре відомі і психогенні проноси («</a:t>
            </a:r>
            <a:r>
              <a:rPr lang="uk-UA" b="0" i="1" dirty="0">
                <a:effectLst/>
                <a:latin typeface=".SFUI-Regular"/>
              </a:rPr>
              <a:t>ведмежа хвороба»</a:t>
            </a:r>
            <a:r>
              <a:rPr lang="uk-UA" b="0" i="0" dirty="0">
                <a:effectLst/>
                <a:latin typeface=".SFUI-Regular"/>
              </a:rPr>
              <a:t>). У таких пацієнтів імперативні позиви на дефекацію нерідко виникають у невідповідній ситуації, що негативно позначається на психологічному стані;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10.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Аерофагія</a:t>
            </a:r>
            <a:r>
              <a:rPr lang="uk-UA" b="0" i="0" dirty="0">
                <a:effectLst/>
                <a:latin typeface=".SFUI-Regular"/>
              </a:rPr>
              <a:t>, що часто виникає при </a:t>
            </a:r>
            <a:r>
              <a:rPr lang="uk-UA" b="0" i="1" dirty="0">
                <a:effectLst/>
                <a:latin typeface=".SFUI-Regular"/>
              </a:rPr>
              <a:t>істеричному невроз</a:t>
            </a:r>
            <a:r>
              <a:rPr lang="uk-UA" b="0" i="0" dirty="0">
                <a:effectLst/>
                <a:latin typeface=".SFUI-Regular"/>
              </a:rPr>
              <a:t>і;</a:t>
            </a:r>
            <a:endParaRPr lang="uk-UA" dirty="0">
              <a:effectLst/>
              <a:latin typeface="System Font"/>
            </a:endParaRPr>
          </a:p>
          <a:p>
            <a:r>
              <a:rPr lang="uk-UA" b="0" i="0" dirty="0">
                <a:effectLst/>
                <a:latin typeface=".SFUI-Regular"/>
              </a:rPr>
              <a:t>11. Наростаючий і стійкий </a:t>
            </a:r>
            <a:r>
              <a:rPr lang="uk-UA" b="1" i="0" dirty="0">
                <a:solidFill>
                  <a:srgbClr val="92D050"/>
                </a:solidFill>
                <a:effectLst/>
                <a:latin typeface=".SFUI-Regular"/>
              </a:rPr>
              <a:t>метеоризм</a:t>
            </a:r>
            <a:endParaRPr lang="uk-UA" b="1" dirty="0">
              <a:solidFill>
                <a:srgbClr val="92D050"/>
              </a:solidFill>
              <a:effectLst/>
              <a:latin typeface="System Font"/>
            </a:endParaRPr>
          </a:p>
          <a:p>
            <a:pPr algn="l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9419009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Посилка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835</Words>
  <Application>Microsoft Office PowerPoint</Application>
  <PresentationFormat>Произвольный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Посилка</vt:lpstr>
      <vt:lpstr>Психосоматичні розлади при Виразковій хворобі</vt:lpstr>
      <vt:lpstr>Слайд 2</vt:lpstr>
      <vt:lpstr>Пептична виразка (виразкова хвороба) - це</vt:lpstr>
      <vt:lpstr>Психосоматичні розлади (ПСР) - це</vt:lpstr>
      <vt:lpstr>Причини виникнення ВХ</vt:lpstr>
      <vt:lpstr>Механізм виникнення ВХ</vt:lpstr>
      <vt:lpstr>Клініка ВХ шлунка</vt:lpstr>
      <vt:lpstr>Клініка ВХ 12-палої кишки</vt:lpstr>
      <vt:lpstr>Психосоматичні розлади при ВХ</vt:lpstr>
      <vt:lpstr> Діагностика</vt:lpstr>
      <vt:lpstr>Ускладнення Вх</vt:lpstr>
      <vt:lpstr>Лікування</vt:lpstr>
      <vt:lpstr>Профілактика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Психосоматичні розлади. Виразкова хвороба</dc:title>
  <dc:creator>380956605316</dc:creator>
  <cp:lastModifiedBy>User</cp:lastModifiedBy>
  <cp:revision>5</cp:revision>
  <dcterms:created xsi:type="dcterms:W3CDTF">2023-03-11T07:01:59Z</dcterms:created>
  <dcterms:modified xsi:type="dcterms:W3CDTF">2023-03-20T17:20:05Z</dcterms:modified>
</cp:coreProperties>
</file>