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1" r:id="rId4"/>
    <p:sldId id="263" r:id="rId5"/>
    <p:sldId id="258" r:id="rId6"/>
    <p:sldId id="269" r:id="rId7"/>
    <p:sldId id="298" r:id="rId8"/>
    <p:sldId id="274" r:id="rId9"/>
    <p:sldId id="293" r:id="rId10"/>
    <p:sldId id="302" r:id="rId11"/>
    <p:sldId id="288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97" autoAdjust="0"/>
  </p:normalViewPr>
  <p:slideViewPr>
    <p:cSldViewPr snapToGrid="0">
      <p:cViewPr>
        <p:scale>
          <a:sx n="125" d="100"/>
          <a:sy n="125" d="100"/>
        </p:scale>
        <p:origin x="300" y="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70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3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70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81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20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4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52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06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86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12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4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0D1A-E5C5-45BA-9597-659E8504B1F1}" type="datetimeFigureOut">
              <a:rPr lang="uk-UA" smtClean="0"/>
              <a:t>30.04.2025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9FC5-B55A-4B7D-8F9F-7E8C05F246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25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78210" y="997361"/>
            <a:ext cx="11489635" cy="215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РЕПОРТАЖНА ФОТОГРАФІЯ ЯК СВІДЧЕННЯ (РЕПРЕЗЕНТАЦІЯ  РОСІЙСЬКО-УКРАЇНСЬКОЇ ВІЙНИ У СОЦІАЛЬНИХ МЕДІА) 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uk-UA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8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276876" y="3148719"/>
            <a:ext cx="11540751" cy="29212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7663543" y="4224832"/>
            <a:ext cx="39798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////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доктор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////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092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 сполучна лінія 11"/>
          <p:cNvCxnSpPr/>
          <p:nvPr/>
        </p:nvCxnSpPr>
        <p:spPr>
          <a:xfrm>
            <a:off x="725557" y="1296995"/>
            <a:ext cx="10764078" cy="1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/>
          <p:cNvSpPr/>
          <p:nvPr/>
        </p:nvSpPr>
        <p:spPr>
          <a:xfrm>
            <a:off x="1028699" y="1689285"/>
            <a:ext cx="10460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988820" y="1462088"/>
            <a:ext cx="90297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ракурс,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момент і сюжет.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кадру: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формат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45282"/>
            <a:ext cx="7065962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29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010" y="2978273"/>
            <a:ext cx="579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ДЯКУЮ ЗА УВАГУ!</a:t>
            </a:r>
            <a:endParaRPr lang="uk-UA" sz="4400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60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9925" y="274035"/>
            <a:ext cx="714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Актуальність роботи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endParaRPr lang="uk-UA" sz="4800" b="1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 flipV="1">
            <a:off x="4599925" y="1192696"/>
            <a:ext cx="7256511" cy="39756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альтернативний процес 1"/>
          <p:cNvSpPr/>
          <p:nvPr/>
        </p:nvSpPr>
        <p:spPr>
          <a:xfrm>
            <a:off x="1219200" y="1828800"/>
            <a:ext cx="10232571" cy="452845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Актуальність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обраної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теми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визначається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потребою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дослідження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ролі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репортажної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фотографії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в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контексті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російсько-української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війни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та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її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впливу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на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сприйняття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військових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подій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через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соціальні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медіа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Медіа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стали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основним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каналом для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отримання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інформації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про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збройний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конфлікт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а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фотографії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що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фіксують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жахи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війни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емоції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учасників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та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цивільного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часто є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основними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елементами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цих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повідомлень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.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Зважаючи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на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глобальний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вплив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соціальних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медіа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питання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про те, як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репортажна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фотографія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сприяє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формуванню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образу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війни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є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надзвичайно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важливим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як для теоретичного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осмислення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медіавпливу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так і для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практичних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аспектів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роботи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журналістів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,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військових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кореспондентів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та </a:t>
            </a:r>
            <a:r>
              <a:rPr lang="ru-RU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медіаплатформ</a:t>
            </a:r>
            <a:r>
              <a:rPr lang="ru-RU" sz="2400" dirty="0">
                <a:solidFill>
                  <a:schemeClr val="accent5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468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629;p57"/>
          <p:cNvSpPr/>
          <p:nvPr/>
        </p:nvSpPr>
        <p:spPr>
          <a:xfrm>
            <a:off x="8014161" y="509846"/>
            <a:ext cx="3818870" cy="2031369"/>
          </a:xfrm>
          <a:custGeom>
            <a:avLst/>
            <a:gdLst/>
            <a:ahLst/>
            <a:cxnLst/>
            <a:rect l="l" t="t" r="r" b="b"/>
            <a:pathLst>
              <a:path w="37119" h="21444" extrusionOk="0">
                <a:moveTo>
                  <a:pt x="4947" y="1"/>
                </a:moveTo>
                <a:cubicBezTo>
                  <a:pt x="2215" y="1"/>
                  <a:pt x="1" y="2678"/>
                  <a:pt x="1" y="5983"/>
                </a:cubicBezTo>
                <a:lnTo>
                  <a:pt x="1" y="15461"/>
                </a:lnTo>
                <a:cubicBezTo>
                  <a:pt x="1" y="18766"/>
                  <a:pt x="2215" y="21443"/>
                  <a:pt x="4947" y="21443"/>
                </a:cubicBezTo>
                <a:lnTo>
                  <a:pt x="32168" y="21443"/>
                </a:lnTo>
                <a:cubicBezTo>
                  <a:pt x="34901" y="21443"/>
                  <a:pt x="37118" y="18766"/>
                  <a:pt x="37118" y="15461"/>
                </a:cubicBezTo>
                <a:lnTo>
                  <a:pt x="37118" y="5983"/>
                </a:lnTo>
                <a:cubicBezTo>
                  <a:pt x="37118" y="2678"/>
                  <a:pt x="34901" y="1"/>
                  <a:pt x="32168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вивчення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особливостей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репортажної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фотографії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журналістами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в зонах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конфлікту</a:t>
            </a:r>
            <a:endParaRPr lang="ru-RU" sz="2000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Google Shape;7630;p57"/>
          <p:cNvSpPr/>
          <p:nvPr/>
        </p:nvSpPr>
        <p:spPr>
          <a:xfrm>
            <a:off x="4321184" y="5339250"/>
            <a:ext cx="3855146" cy="1404450"/>
          </a:xfrm>
          <a:custGeom>
            <a:avLst/>
            <a:gdLst/>
            <a:ahLst/>
            <a:cxnLst/>
            <a:rect l="l" t="t" r="r" b="b"/>
            <a:pathLst>
              <a:path w="37118" h="21447" extrusionOk="0">
                <a:moveTo>
                  <a:pt x="4951" y="0"/>
                </a:moveTo>
                <a:cubicBezTo>
                  <a:pt x="2218" y="0"/>
                  <a:pt x="0" y="2678"/>
                  <a:pt x="0" y="5983"/>
                </a:cubicBezTo>
                <a:lnTo>
                  <a:pt x="0" y="15460"/>
                </a:lnTo>
                <a:cubicBezTo>
                  <a:pt x="0" y="18765"/>
                  <a:pt x="2215" y="21446"/>
                  <a:pt x="4951" y="21446"/>
                </a:cubicBezTo>
                <a:lnTo>
                  <a:pt x="32168" y="21446"/>
                </a:lnTo>
                <a:cubicBezTo>
                  <a:pt x="34900" y="21446"/>
                  <a:pt x="37118" y="18765"/>
                  <a:pt x="37118" y="15460"/>
                </a:cubicBezTo>
                <a:lnTo>
                  <a:pt x="37118" y="5983"/>
                </a:lnTo>
                <a:cubicBezTo>
                  <a:pt x="37118" y="2678"/>
                  <a:pt x="34900" y="0"/>
                  <a:pt x="3216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ефективності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форми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репрезентації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у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соціальних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мережах</a:t>
            </a:r>
          </a:p>
        </p:txBody>
      </p:sp>
      <p:sp>
        <p:nvSpPr>
          <p:cNvPr id="21" name="Google Shape;7640;p57"/>
          <p:cNvSpPr/>
          <p:nvPr/>
        </p:nvSpPr>
        <p:spPr>
          <a:xfrm>
            <a:off x="0" y="1874557"/>
            <a:ext cx="4028493" cy="1855308"/>
          </a:xfrm>
          <a:custGeom>
            <a:avLst/>
            <a:gdLst/>
            <a:ahLst/>
            <a:cxnLst/>
            <a:rect l="l" t="t" r="r" b="b"/>
            <a:pathLst>
              <a:path w="37119" h="21448" extrusionOk="0">
                <a:moveTo>
                  <a:pt x="4951" y="1"/>
                </a:moveTo>
                <a:cubicBezTo>
                  <a:pt x="2219" y="1"/>
                  <a:pt x="1" y="2682"/>
                  <a:pt x="1" y="5987"/>
                </a:cubicBezTo>
                <a:lnTo>
                  <a:pt x="1" y="15464"/>
                </a:lnTo>
                <a:cubicBezTo>
                  <a:pt x="1" y="18769"/>
                  <a:pt x="2219" y="21447"/>
                  <a:pt x="4951" y="21447"/>
                </a:cubicBezTo>
                <a:lnTo>
                  <a:pt x="32172" y="21447"/>
                </a:lnTo>
                <a:cubicBezTo>
                  <a:pt x="34904" y="21447"/>
                  <a:pt x="37119" y="18769"/>
                  <a:pt x="37119" y="15464"/>
                </a:cubicBezTo>
                <a:lnTo>
                  <a:pt x="37119" y="5987"/>
                </a:lnTo>
                <a:cubicBezTo>
                  <a:pt x="37119" y="2682"/>
                  <a:pt x="34904" y="1"/>
                  <a:pt x="3217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розгляд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основних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теоретичних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підходів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до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аналізу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репортажної</a:t>
            </a:r>
            <a:r>
              <a:rPr lang="ru-RU" sz="20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Georgia" panose="02040502050405020303" pitchFamily="18" charset="0"/>
              </a:rPr>
              <a:t>фотографії</a:t>
            </a:r>
            <a:endParaRPr lang="ru-RU" sz="2000" dirty="0">
              <a:solidFill>
                <a:schemeClr val="accent5"/>
              </a:solidFill>
              <a:latin typeface="Georgia" panose="02040502050405020303" pitchFamily="18" charset="0"/>
            </a:endParaRPr>
          </a:p>
          <a:p>
            <a:pPr algn="ctr"/>
            <a:endParaRPr sz="2000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  <p:sp>
        <p:nvSpPr>
          <p:cNvPr id="81" name="Заголовок 80"/>
          <p:cNvSpPr>
            <a:spLocks noGrp="1"/>
          </p:cNvSpPr>
          <p:nvPr>
            <p:ph type="title"/>
          </p:nvPr>
        </p:nvSpPr>
        <p:spPr>
          <a:xfrm>
            <a:off x="4055376" y="27531"/>
            <a:ext cx="4233860" cy="619765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Мета і завдання</a:t>
            </a:r>
            <a:endParaRPr lang="es-ES" sz="3600" b="1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1" name="Google Shape;7638;p57"/>
          <p:cNvSpPr/>
          <p:nvPr/>
        </p:nvSpPr>
        <p:spPr>
          <a:xfrm flipH="1">
            <a:off x="7240833" y="1185539"/>
            <a:ext cx="773328" cy="1017639"/>
          </a:xfrm>
          <a:custGeom>
            <a:avLst/>
            <a:gdLst/>
            <a:ahLst/>
            <a:cxnLst/>
            <a:rect l="l" t="t" r="r" b="b"/>
            <a:pathLst>
              <a:path w="30556" h="38848" fill="none" extrusionOk="0">
                <a:moveTo>
                  <a:pt x="1" y="1"/>
                </a:moveTo>
                <a:lnTo>
                  <a:pt x="12633" y="1"/>
                </a:lnTo>
                <a:cubicBezTo>
                  <a:pt x="15723" y="1"/>
                  <a:pt x="16343" y="3466"/>
                  <a:pt x="16343" y="3466"/>
                </a:cubicBezTo>
                <a:lnTo>
                  <a:pt x="16343" y="26448"/>
                </a:lnTo>
                <a:lnTo>
                  <a:pt x="30556" y="26448"/>
                </a:lnTo>
                <a:lnTo>
                  <a:pt x="30556" y="38848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122" name="Соединительная линия уступом 121"/>
          <p:cNvCxnSpPr/>
          <p:nvPr/>
        </p:nvCxnSpPr>
        <p:spPr>
          <a:xfrm>
            <a:off x="4055376" y="2802211"/>
            <a:ext cx="440938" cy="360088"/>
          </a:xfrm>
          <a:prstGeom prst="bentConnector3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24" name="Соединительная линия уступом 123"/>
          <p:cNvCxnSpPr/>
          <p:nvPr/>
        </p:nvCxnSpPr>
        <p:spPr>
          <a:xfrm rot="16200000" flipV="1">
            <a:off x="6163697" y="5072295"/>
            <a:ext cx="15747" cy="3"/>
          </a:xfrm>
          <a:prstGeom prst="bentConnector3">
            <a:avLst>
              <a:gd name="adj1" fmla="val -1450092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32" name="Google Shape;7637;p57"/>
          <p:cNvSpPr/>
          <p:nvPr/>
        </p:nvSpPr>
        <p:spPr>
          <a:xfrm>
            <a:off x="4462316" y="1914219"/>
            <a:ext cx="3236881" cy="3165951"/>
          </a:xfrm>
          <a:custGeom>
            <a:avLst/>
            <a:gdLst/>
            <a:ahLst/>
            <a:cxnLst/>
            <a:rect l="l" t="t" r="r" b="b"/>
            <a:pathLst>
              <a:path w="63165" h="63161" fill="none" extrusionOk="0">
                <a:moveTo>
                  <a:pt x="63165" y="31580"/>
                </a:moveTo>
                <a:cubicBezTo>
                  <a:pt x="63165" y="49021"/>
                  <a:pt x="49025" y="63161"/>
                  <a:pt x="31585" y="63161"/>
                </a:cubicBezTo>
                <a:cubicBezTo>
                  <a:pt x="14140" y="63161"/>
                  <a:pt x="1" y="49021"/>
                  <a:pt x="1" y="31580"/>
                </a:cubicBezTo>
                <a:cubicBezTo>
                  <a:pt x="1" y="14140"/>
                  <a:pt x="14140" y="0"/>
                  <a:pt x="31585" y="0"/>
                </a:cubicBezTo>
                <a:cubicBezTo>
                  <a:pt x="49025" y="0"/>
                  <a:pt x="63165" y="14140"/>
                  <a:pt x="63165" y="31580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4812086" y="2295300"/>
            <a:ext cx="2561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аналіз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репортажної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фотографії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як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засобу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репрезентації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російсько-української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війни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та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дослідження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механізмів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її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впливу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на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сприйняття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військових</a:t>
            </a:r>
            <a:r>
              <a:rPr lang="ru-RU" sz="1600" b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chemeClr val="accent4"/>
                </a:solidFill>
                <a:latin typeface="Georgia" panose="02040502050405020303" pitchFamily="18" charset="0"/>
              </a:rPr>
              <a:t>подій</a:t>
            </a:r>
            <a:endParaRPr lang="ru-RU" sz="16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sp>
        <p:nvSpPr>
          <p:cNvPr id="123" name="Google Shape;7670;p57"/>
          <p:cNvSpPr/>
          <p:nvPr/>
        </p:nvSpPr>
        <p:spPr>
          <a:xfrm flipH="1">
            <a:off x="4321184" y="3067668"/>
            <a:ext cx="171865" cy="205296"/>
          </a:xfrm>
          <a:custGeom>
            <a:avLst/>
            <a:gdLst/>
            <a:ahLst/>
            <a:cxnLst/>
            <a:rect l="l" t="t" r="r" b="b"/>
            <a:pathLst>
              <a:path w="5561" h="5349" extrusionOk="0">
                <a:moveTo>
                  <a:pt x="2886" y="1"/>
                </a:moveTo>
                <a:cubicBezTo>
                  <a:pt x="1803" y="1"/>
                  <a:pt x="829" y="650"/>
                  <a:pt x="413" y="1649"/>
                </a:cubicBezTo>
                <a:cubicBezTo>
                  <a:pt x="1" y="2649"/>
                  <a:pt x="227" y="3798"/>
                  <a:pt x="993" y="4564"/>
                </a:cubicBezTo>
                <a:cubicBezTo>
                  <a:pt x="1505" y="5076"/>
                  <a:pt x="2189" y="5349"/>
                  <a:pt x="2884" y="5349"/>
                </a:cubicBezTo>
                <a:cubicBezTo>
                  <a:pt x="3229" y="5349"/>
                  <a:pt x="3576" y="5282"/>
                  <a:pt x="3908" y="5144"/>
                </a:cubicBezTo>
                <a:cubicBezTo>
                  <a:pt x="4907" y="4732"/>
                  <a:pt x="5560" y="3758"/>
                  <a:pt x="5560" y="2674"/>
                </a:cubicBezTo>
                <a:cubicBezTo>
                  <a:pt x="5560" y="1197"/>
                  <a:pt x="4364" y="1"/>
                  <a:pt x="2886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6" name="Google Shape;7675;p57"/>
          <p:cNvSpPr/>
          <p:nvPr/>
        </p:nvSpPr>
        <p:spPr>
          <a:xfrm flipH="1">
            <a:off x="7100232" y="2163887"/>
            <a:ext cx="205466" cy="219652"/>
          </a:xfrm>
          <a:custGeom>
            <a:avLst/>
            <a:gdLst/>
            <a:ahLst/>
            <a:cxnLst/>
            <a:rect l="l" t="t" r="r" b="b"/>
            <a:pathLst>
              <a:path w="5565" h="5351" extrusionOk="0">
                <a:moveTo>
                  <a:pt x="2890" y="0"/>
                </a:moveTo>
                <a:cubicBezTo>
                  <a:pt x="1807" y="0"/>
                  <a:pt x="833" y="653"/>
                  <a:pt x="417" y="1653"/>
                </a:cubicBezTo>
                <a:cubicBezTo>
                  <a:pt x="1" y="2652"/>
                  <a:pt x="231" y="3801"/>
                  <a:pt x="997" y="4567"/>
                </a:cubicBezTo>
                <a:cubicBezTo>
                  <a:pt x="1509" y="5080"/>
                  <a:pt x="2193" y="5350"/>
                  <a:pt x="2888" y="5350"/>
                </a:cubicBezTo>
                <a:cubicBezTo>
                  <a:pt x="3233" y="5350"/>
                  <a:pt x="3580" y="5284"/>
                  <a:pt x="3912" y="5147"/>
                </a:cubicBezTo>
                <a:cubicBezTo>
                  <a:pt x="4911" y="4731"/>
                  <a:pt x="5564" y="3757"/>
                  <a:pt x="5564" y="2678"/>
                </a:cubicBezTo>
                <a:cubicBezTo>
                  <a:pt x="5564" y="1200"/>
                  <a:pt x="4364" y="0"/>
                  <a:pt x="289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3" name="Заокруглена сполучна лінія 2"/>
          <p:cNvCxnSpPr/>
          <p:nvPr/>
        </p:nvCxnSpPr>
        <p:spPr>
          <a:xfrm rot="16200000" flipH="1">
            <a:off x="4975406" y="757183"/>
            <a:ext cx="1404373" cy="909700"/>
          </a:xfrm>
          <a:prstGeom prst="curvedConnector3">
            <a:avLst>
              <a:gd name="adj1" fmla="val 51416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15177" y="95263"/>
            <a:ext cx="4661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Об’єкт </a:t>
            </a:r>
            <a:r>
              <a:rPr lang="uk-UA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роботи </a:t>
            </a:r>
            <a:endParaRPr lang="uk-UA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296516" y="1011158"/>
            <a:ext cx="4802257" cy="0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круглений прямокутник 14"/>
          <p:cNvSpPr/>
          <p:nvPr/>
        </p:nvSpPr>
        <p:spPr>
          <a:xfrm>
            <a:off x="296516" y="1571642"/>
            <a:ext cx="5696780" cy="2882349"/>
          </a:xfrm>
          <a:prstGeom prst="roundRect">
            <a:avLst>
              <a:gd name="adj" fmla="val 1301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</a:pP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репортажна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фотографія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як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медіа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-продукт,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що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використовується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для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репрезентації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війни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599583" y="95263"/>
            <a:ext cx="5337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Предмет </a:t>
            </a:r>
            <a:r>
              <a:rPr lang="uk-UA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роботи </a:t>
            </a:r>
            <a:endParaRPr lang="uk-UA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Пряма сполучна лінія 16"/>
          <p:cNvCxnSpPr/>
          <p:nvPr/>
        </p:nvCxnSpPr>
        <p:spPr>
          <a:xfrm>
            <a:off x="6380922" y="1011158"/>
            <a:ext cx="5396949" cy="0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круглений прямокутник 17"/>
          <p:cNvSpPr/>
          <p:nvPr/>
        </p:nvSpPr>
        <p:spPr>
          <a:xfrm>
            <a:off x="6460435" y="1685127"/>
            <a:ext cx="5476461" cy="2884979"/>
          </a:xfrm>
          <a:prstGeom prst="roundRect">
            <a:avLst>
              <a:gd name="adj" fmla="val 1301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</a:pP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механізми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впливу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репортажної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фотографії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на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сприйняття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військових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подій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серед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користувачів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соціальних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медіа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2454965" y="5142657"/>
            <a:ext cx="7176052" cy="0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240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3"/>
          <p:cNvCxnSpPr/>
          <p:nvPr/>
        </p:nvCxnSpPr>
        <p:spPr>
          <a:xfrm>
            <a:off x="4000500" y="930928"/>
            <a:ext cx="8564596" cy="29212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/>
          <p:cNvSpPr/>
          <p:nvPr/>
        </p:nvSpPr>
        <p:spPr>
          <a:xfrm>
            <a:off x="1175658" y="1170278"/>
            <a:ext cx="10248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7973"/>
            <a:ext cx="81026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альтернативний процес 8"/>
          <p:cNvSpPr/>
          <p:nvPr/>
        </p:nvSpPr>
        <p:spPr>
          <a:xfrm>
            <a:off x="3073852" y="4448175"/>
            <a:ext cx="8918120" cy="184784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Фотографія </a:t>
            </a:r>
            <a:r>
              <a:rPr lang="uk-UA" sz="2400" dirty="0">
                <a:solidFill>
                  <a:schemeClr val="accent5"/>
                </a:solidFill>
                <a:latin typeface="Georgia" panose="02040502050405020303" pitchFamily="18" charset="0"/>
              </a:rPr>
              <a:t>може спонукати до соціальних змін, виявляючи правду і привертаючи увагу до важливих проблем. Фотожурналістика в умовах війни та конфліктів акцентує на моральному впливі, що допомагає формувати обізнаність і сприяє відмові від насильства.</a:t>
            </a:r>
          </a:p>
        </p:txBody>
      </p:sp>
      <p:sp>
        <p:nvSpPr>
          <p:cNvPr id="10" name="Блок-схема: альтернативний процес 9"/>
          <p:cNvSpPr/>
          <p:nvPr/>
        </p:nvSpPr>
        <p:spPr>
          <a:xfrm>
            <a:off x="3864963" y="1297304"/>
            <a:ext cx="7991473" cy="291464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5"/>
                </a:solidFill>
                <a:latin typeface="Georgia" panose="02040502050405020303" pitchFamily="18" charset="0"/>
              </a:rPr>
              <a:t>Робота журналіста в «</a:t>
            </a:r>
            <a:r>
              <a:rPr lang="uk-UA" sz="24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гарячих </a:t>
            </a:r>
            <a:r>
              <a:rPr lang="uk-UA" sz="2400" dirty="0">
                <a:solidFill>
                  <a:schemeClr val="accent5"/>
                </a:solidFill>
                <a:latin typeface="Georgia" panose="02040502050405020303" pitchFamily="18" charset="0"/>
              </a:rPr>
              <a:t>точках» </a:t>
            </a:r>
            <a:r>
              <a:rPr lang="uk-UA" sz="24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займає </a:t>
            </a:r>
            <a:r>
              <a:rPr lang="uk-UA" sz="2400" dirty="0">
                <a:solidFill>
                  <a:schemeClr val="accent5"/>
                </a:solidFill>
                <a:latin typeface="Georgia" panose="02040502050405020303" pitchFamily="18" charset="0"/>
              </a:rPr>
              <a:t>важливе місце у </a:t>
            </a:r>
            <a:r>
              <a:rPr lang="en-AU" sz="2400" dirty="0">
                <a:solidFill>
                  <a:schemeClr val="accent5"/>
                </a:solidFill>
                <a:latin typeface="Georgia" panose="02040502050405020303" pitchFamily="18" charset="0"/>
              </a:rPr>
              <a:t>XXI </a:t>
            </a:r>
            <a:r>
              <a:rPr lang="uk-UA" sz="2400" dirty="0">
                <a:solidFill>
                  <a:schemeClr val="accent5"/>
                </a:solidFill>
                <a:latin typeface="Georgia" panose="02040502050405020303" pitchFamily="18" charset="0"/>
              </a:rPr>
              <a:t>столітті, коли журналістика стала важливим елементом інформаційних воєн і політичних конфліктів. Журналісти, працюючи в зонах конфлікту, повинні враховувати вплив політики, редакційних норм та особистих </a:t>
            </a:r>
            <a:r>
              <a:rPr lang="uk-UA" sz="2400" dirty="0" err="1">
                <a:solidFill>
                  <a:schemeClr val="accent5"/>
                </a:solidFill>
                <a:latin typeface="Georgia" panose="02040502050405020303" pitchFamily="18" charset="0"/>
              </a:rPr>
              <a:t>сприйнять</a:t>
            </a:r>
            <a:r>
              <a:rPr lang="uk-UA" sz="2400" dirty="0">
                <a:solidFill>
                  <a:schemeClr val="accent5"/>
                </a:solidFill>
                <a:latin typeface="Georgia" panose="02040502050405020303" pitchFamily="18" charset="0"/>
              </a:rPr>
              <a:t> ситуації, що може вплинути на об'єктивність їхніх матеріалів.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170278"/>
            <a:ext cx="265271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2" y="3965575"/>
            <a:ext cx="27432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27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 сполучна лінія 11"/>
          <p:cNvCxnSpPr/>
          <p:nvPr/>
        </p:nvCxnSpPr>
        <p:spPr>
          <a:xfrm>
            <a:off x="663893" y="778457"/>
            <a:ext cx="10217467" cy="1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354951" y="1256437"/>
            <a:ext cx="11381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501140" y="130340"/>
            <a:ext cx="7795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Georgia" panose="02040502050405020303" pitchFamily="18" charset="0"/>
              </a:rPr>
              <a:t>СПІВАВТОРСЬКИЙ МЕДІАПРОЄКТ «3-ТЯ ОКРЕМА ТАНКОВА "ЗАЛІЗНА" БРИГАДА» В СОЦІАЛЬНИХ МЕРЕЖАХ</a:t>
            </a:r>
            <a:endParaRPr lang="uk-UA" sz="1600" dirty="0">
              <a:solidFill>
                <a:srgbClr val="FFC00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85" y="893503"/>
            <a:ext cx="6907212" cy="212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76" y="3014720"/>
            <a:ext cx="5372100" cy="224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44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 сполучна лінія 11"/>
          <p:cNvCxnSpPr/>
          <p:nvPr/>
        </p:nvCxnSpPr>
        <p:spPr>
          <a:xfrm>
            <a:off x="296516" y="1011158"/>
            <a:ext cx="4802257" cy="0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6380922" y="1011158"/>
            <a:ext cx="5396949" cy="0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>
            <a:off x="2454965" y="5142657"/>
            <a:ext cx="7176052" cy="0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" y="1182052"/>
            <a:ext cx="5810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075372"/>
            <a:ext cx="581596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87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80968" y="234538"/>
            <a:ext cx="11206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Фотогалерея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досліджуваного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матеріалу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uk-UA" sz="2800" b="1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4395824"/>
            <a:ext cx="2403158" cy="2240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92" y="1532498"/>
            <a:ext cx="2350604" cy="2074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" y="1066800"/>
            <a:ext cx="2721293" cy="2616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20" y="1188645"/>
            <a:ext cx="2339340" cy="276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36" y="844868"/>
            <a:ext cx="2899409" cy="294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320540"/>
            <a:ext cx="2537460" cy="239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" y="4153852"/>
            <a:ext cx="2850833" cy="241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3853816"/>
            <a:ext cx="2308860" cy="25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25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 сполучна лінія 11"/>
          <p:cNvCxnSpPr/>
          <p:nvPr/>
        </p:nvCxnSpPr>
        <p:spPr>
          <a:xfrm>
            <a:off x="725557" y="1296995"/>
            <a:ext cx="10764078" cy="1"/>
          </a:xfrm>
          <a:prstGeom prst="line">
            <a:avLst/>
          </a:prstGeom>
          <a:ln w="412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/>
          <p:cNvSpPr/>
          <p:nvPr/>
        </p:nvSpPr>
        <p:spPr>
          <a:xfrm>
            <a:off x="1028699" y="1689285"/>
            <a:ext cx="10460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58" y="395288"/>
            <a:ext cx="39449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988820" y="1462088"/>
            <a:ext cx="9029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Фотоматеріали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прогалини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фотоілюстраціям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761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306</Words>
  <Application>Microsoft Office PowerPoint</Application>
  <PresentationFormat>Довільний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Мета і завдання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Оля</cp:lastModifiedBy>
  <cp:revision>91</cp:revision>
  <dcterms:created xsi:type="dcterms:W3CDTF">2022-04-25T15:30:05Z</dcterms:created>
  <dcterms:modified xsi:type="dcterms:W3CDTF">2025-04-30T12:16:44Z</dcterms:modified>
</cp:coreProperties>
</file>