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7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9" r:id="rId3"/>
    <p:sldId id="266" r:id="rId4"/>
    <p:sldId id="263" r:id="rId5"/>
    <p:sldId id="270" r:id="rId6"/>
    <p:sldId id="267" r:id="rId7"/>
    <p:sldId id="273" r:id="rId8"/>
    <p:sldId id="274" r:id="rId9"/>
    <p:sldId id="275" r:id="rId10"/>
    <p:sldId id="271" r:id="rId11"/>
    <p:sldId id="278" r:id="rId12"/>
    <p:sldId id="268" r:id="rId13"/>
    <p:sldId id="260" r:id="rId14"/>
    <p:sldId id="257" r:id="rId15"/>
    <p:sldId id="272" r:id="rId16"/>
    <p:sldId id="276" r:id="rId17"/>
    <p:sldId id="277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12192000" cy="6858000"/>
  <p:notesSz cx="6858000" cy="9144000"/>
  <p:defaultTextStyle>
    <a:defPPr rtl="0">
      <a:defRPr lang="uk-UA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57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67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91174202-076D-4FCC-BB1F-880F8A848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FAD0C0A-72EF-4EA2-8D6C-4938445A10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4F6468-F5C7-47FF-8FEE-5E11EE6DDCEF}" type="datetime1">
              <a:rPr lang="uk-UA" smtClean="0"/>
              <a:t>11.05.2022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AB2131-4249-4045-A9F7-9BE0F73F06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2180F18-DB0C-473D-93EA-5E50BE9DE5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20474-88D6-46C9-AFA3-1C3CCC2418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21917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13FFCD-B4B7-4B08-9B35-5A8AE248B3FA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B68C18-1BF1-F447-95ED-60EAAE35426E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391759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589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341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6378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415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906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630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7366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8706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692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 із зображення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ілінія 6" title="Фігура номера сторінки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cxnSp>
        <p:nvCxnSpPr>
          <p:cNvPr id="9" name="Пряма сполучна лінія 8" title="Вертикальна лінія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Місце для зображення 10">
            <a:extLst>
              <a:ext uri="{FF2B5EF4-FFF2-40B4-BE49-F238E27FC236}">
                <a16:creationId xmlns:a16="http://schemas.microsoft.com/office/drawing/2014/main" id="{137A75DA-C6FF-4420-94B9-E3338D1F9A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43615" y="1367500"/>
            <a:ext cx="2397795" cy="2397795"/>
          </a:xfrm>
          <a:prstGeom prst="ellipse">
            <a:avLst/>
          </a:prstGeom>
          <a:solidFill>
            <a:schemeClr val="bg1"/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uk-UA" noProof="0"/>
              <a:t>Вставити портретне фото</a:t>
            </a:r>
          </a:p>
        </p:txBody>
      </p:sp>
    </p:spTree>
    <p:extLst>
      <p:ext uri="{BB962C8B-B14F-4D97-AF65-F5344CB8AC3E}">
        <p14:creationId xmlns:p14="http://schemas.microsoft.com/office/powerpoint/2010/main" val="182742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FD02949C-75D0-446F-9A36-EE76417E5788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FBC751F3-ABD6-4995-8494-4932D12ACE1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326063" y="559678"/>
            <a:ext cx="6103937" cy="5191835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87545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239BDB1-016F-4027-82D7-6E0D671E3DC1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Місце для зображення 6">
            <a:extLst>
              <a:ext uri="{FF2B5EF4-FFF2-40B4-BE49-F238E27FC236}">
                <a16:creationId xmlns:a16="http://schemas.microsoft.com/office/drawing/2014/main" id="{1466EC8C-C8BE-4149-A684-18CFF4574C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7488" y="559678"/>
            <a:ext cx="6132512" cy="519183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uk-UA" noProof="0"/>
              <a:t>Клацніть піктограму, щоб додати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val="368749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7"/>
            <a:ext cx="3833906" cy="5274923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748CBA4-9715-415C-8D8D-FF2CA1632D40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Місце для вмісту 2">
            <a:extLst>
              <a:ext uri="{FF2B5EF4-FFF2-40B4-BE49-F238E27FC236}">
                <a16:creationId xmlns:a16="http://schemas.microsoft.com/office/drawing/2014/main" id="{4889D34E-DF9E-41B7-A5EC-B9D63999B3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600" y="559678"/>
            <a:ext cx="6172200" cy="5617285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222617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5181600" y="540628"/>
            <a:ext cx="6248400" cy="2488946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5181600" y="3712467"/>
            <a:ext cx="6248400" cy="2482228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E3162D-A69E-4013-9179-CA0732D3DEED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45430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5181600" y="558065"/>
            <a:ext cx="6245352" cy="9144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lang="uk-UA" sz="2400" i="1" noProof="0" dirty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uk-UA" noProof="0" dirty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5181600" y="1526671"/>
            <a:ext cx="6245352" cy="1755648"/>
          </a:xfrm>
        </p:spPr>
        <p:txBody>
          <a:bodyPr rtlCol="0"/>
          <a:lstStyle/>
          <a:p>
            <a:pPr marL="283464" marR="0" lvl="0" indent="-283464" algn="l" defTabSz="914400" rtl="0" eaLnBrk="1" fontAlgn="auto" latinLnBrk="0" hangingPunct="1">
              <a:lnSpc>
                <a:spcPct val="112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noProof="0" dirty="0"/>
              <a:t>Зразок тексту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 hasCustomPrompt="1"/>
          </p:nvPr>
        </p:nvSpPr>
        <p:spPr>
          <a:xfrm>
            <a:off x="5181600" y="3700826"/>
            <a:ext cx="6248400" cy="914400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uk-UA" noProof="0" dirty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5181600" y="4669432"/>
            <a:ext cx="6245352" cy="1755648"/>
          </a:xfrm>
        </p:spPr>
        <p:txBody>
          <a:bodyPr rtlCol="0"/>
          <a:lstStyle/>
          <a:p>
            <a:pPr lvl="0" rtl="0"/>
            <a:r>
              <a:rPr lang="uk-UA" noProof="0" dirty="0"/>
              <a:t>Зразок тексту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027F65-B3B2-4568-80B9-C560DC56DC37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4277019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821BF-B190-43C2-A9C5-C9AF51A1A924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043447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5CB20D-9042-462B-833C-636C4EF3DF63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8239023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, під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E2565D1-06D8-4141-9B5F-95C29313C16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0" name="Місце для тексту 19">
            <a:extLst>
              <a:ext uri="{FF2B5EF4-FFF2-40B4-BE49-F238E27FC236}">
                <a16:creationId xmlns:a16="http://schemas.microsoft.com/office/drawing/2014/main" id="{04FBD4F5-432F-4C2D-A734-6CC48615FF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1F5A3D-C6E3-4FCF-859D-37225569D98D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3837580B-9009-4524-B820-7ACB27BCB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uk-UA" noProof="0"/>
              <a:t>Зразок заголовка</a:t>
            </a:r>
          </a:p>
        </p:txBody>
      </p:sp>
      <p:cxnSp>
        <p:nvCxnSpPr>
          <p:cNvPr id="12" name="Пряма сполучна лінія 11" title="Горизонтальна лінія">
            <a:extLst>
              <a:ext uri="{FF2B5EF4-FFF2-40B4-BE49-F238E27FC236}">
                <a16:creationId xmlns:a16="http://schemas.microsoft.com/office/drawing/2014/main" id="{54F1A406-73A8-450C-B21C-AA9616F476C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95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зображень / піктограма світлих маркері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ABAAFC-DC43-4D0F-A445-0833402ABC79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Місце для вмісту 2">
            <a:extLst>
              <a:ext uri="{FF2B5EF4-FFF2-40B4-BE49-F238E27FC236}">
                <a16:creationId xmlns:a16="http://schemas.microsoft.com/office/drawing/2014/main" id="{0CF91DE7-F23F-444D-B56E-B059EC98D9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19" name="Місце для тексту 8">
            <a:extLst>
              <a:ext uri="{FF2B5EF4-FFF2-40B4-BE49-F238E27FC236}">
                <a16:creationId xmlns:a16="http://schemas.microsoft.com/office/drawing/2014/main" id="{DD8B7AFB-040F-4222-BF21-649EEB9B76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2" name="Місце для тексту 10">
            <a:extLst>
              <a:ext uri="{FF2B5EF4-FFF2-40B4-BE49-F238E27FC236}">
                <a16:creationId xmlns:a16="http://schemas.microsoft.com/office/drawing/2014/main" id="{36C44B50-DCD8-4661-AE20-1744F5052F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3" name="Місце для тексту 6">
            <a:extLst>
              <a:ext uri="{FF2B5EF4-FFF2-40B4-BE49-F238E27FC236}">
                <a16:creationId xmlns:a16="http://schemas.microsoft.com/office/drawing/2014/main" id="{C0107EA4-5D36-4C90-97D0-F9F14116B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/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4" name="Місце для тексту 15">
            <a:extLst>
              <a:ext uri="{FF2B5EF4-FFF2-40B4-BE49-F238E27FC236}">
                <a16:creationId xmlns:a16="http://schemas.microsoft.com/office/drawing/2014/main" id="{CB22D40E-097C-4007-9190-A374980653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5" name="Місце для тексту 18">
            <a:extLst>
              <a:ext uri="{FF2B5EF4-FFF2-40B4-BE49-F238E27FC236}">
                <a16:creationId xmlns:a16="http://schemas.microsoft.com/office/drawing/2014/main" id="{D385A57E-D5E6-4E0A-BE4C-C1B40196AB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6" name="Місце для зображення 22">
            <a:extLst>
              <a:ext uri="{FF2B5EF4-FFF2-40B4-BE49-F238E27FC236}">
                <a16:creationId xmlns:a16="http://schemas.microsoft.com/office/drawing/2014/main" id="{3D1BBD84-BA1A-4F7F-BD78-6D42162E33D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7" name="Місце для зображення 24">
            <a:extLst>
              <a:ext uri="{FF2B5EF4-FFF2-40B4-BE49-F238E27FC236}">
                <a16:creationId xmlns:a16="http://schemas.microsoft.com/office/drawing/2014/main" id="{75DDD589-ADD5-491E-B180-F1FCDF9ED6A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8" name="Місце для зображення 26">
            <a:extLst>
              <a:ext uri="{FF2B5EF4-FFF2-40B4-BE49-F238E27FC236}">
                <a16:creationId xmlns:a16="http://schemas.microsoft.com/office/drawing/2014/main" id="{BFFFDD99-5C1A-4C7C-8FA2-BEA3DB4BA8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9" name="Місце для зображення 30">
            <a:extLst>
              <a:ext uri="{FF2B5EF4-FFF2-40B4-BE49-F238E27FC236}">
                <a16:creationId xmlns:a16="http://schemas.microsoft.com/office/drawing/2014/main" id="{23C5456C-A352-4CF6-8671-B2572BAD518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0" name="Місце для зображення 32">
            <a:extLst>
              <a:ext uri="{FF2B5EF4-FFF2-40B4-BE49-F238E27FC236}">
                <a16:creationId xmlns:a16="http://schemas.microsoft.com/office/drawing/2014/main" id="{C7C33AAD-B12F-4AA1-80BD-D7D3D1304B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1" name="Місце для зображення 34">
            <a:extLst>
              <a:ext uri="{FF2B5EF4-FFF2-40B4-BE49-F238E27FC236}">
                <a16:creationId xmlns:a16="http://schemas.microsoft.com/office/drawing/2014/main" id="{E2951AF1-2CE3-48B5-9CF3-7488DCDF32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val="418798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умеровані маркери в рядк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5162550" y="2019300"/>
            <a:ext cx="1944000" cy="2700000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99000">
                <a:schemeClr val="accent1">
                  <a:lumMod val="20000"/>
                  <a:lumOff val="80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uk-UA" noProof="0"/>
              <a:t>Опис події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900C9A-7582-4D42-BD66-0E983BD7A17F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9" name="Місце для тексту 8">
            <a:extLst>
              <a:ext uri="{FF2B5EF4-FFF2-40B4-BE49-F238E27FC236}">
                <a16:creationId xmlns:a16="http://schemas.microsoft.com/office/drawing/2014/main" id="{617748B7-E5B4-4481-8BBD-FA336F544D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806" y="2019300"/>
            <a:ext cx="1943100" cy="2700000"/>
          </a:xfr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99000">
                <a:schemeClr val="accent3">
                  <a:lumMod val="20000"/>
                  <a:lumOff val="80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uk-UA" noProof="0"/>
              <a:t>Опис події</a:t>
            </a:r>
          </a:p>
        </p:txBody>
      </p:sp>
      <p:sp>
        <p:nvSpPr>
          <p:cNvPr id="11" name="Місце для тексту 10">
            <a:extLst>
              <a:ext uri="{FF2B5EF4-FFF2-40B4-BE49-F238E27FC236}">
                <a16:creationId xmlns:a16="http://schemas.microsoft.com/office/drawing/2014/main" id="{47DBBB1B-8761-455D-AD09-0A48C1ED2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163" y="2019300"/>
            <a:ext cx="1943100" cy="2700000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99000">
                <a:schemeClr val="accent5">
                  <a:lumMod val="20000"/>
                  <a:lumOff val="80000"/>
                </a:schemeClr>
              </a:gs>
              <a:gs pos="100000">
                <a:schemeClr val="accent5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uk-UA" noProof="0"/>
              <a:t>Опис події</a:t>
            </a:r>
          </a:p>
        </p:txBody>
      </p:sp>
      <p:sp>
        <p:nvSpPr>
          <p:cNvPr id="13" name="Місце для тексту 12">
            <a:extLst>
              <a:ext uri="{FF2B5EF4-FFF2-40B4-BE49-F238E27FC236}">
                <a16:creationId xmlns:a16="http://schemas.microsoft.com/office/drawing/2014/main" id="{701A7388-8628-470F-82E9-729C86AAFD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0550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uk-UA" noProof="0"/>
              <a:t>1</a:t>
            </a:r>
          </a:p>
        </p:txBody>
      </p:sp>
      <p:sp>
        <p:nvSpPr>
          <p:cNvPr id="15" name="Місце для тексту 14">
            <a:extLst>
              <a:ext uri="{FF2B5EF4-FFF2-40B4-BE49-F238E27FC236}">
                <a16:creationId xmlns:a16="http://schemas.microsoft.com/office/drawing/2014/main" id="{CAE5D4FA-2556-4640-8793-063247AA27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53356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uk-UA" noProof="0"/>
              <a:t>2</a:t>
            </a:r>
          </a:p>
        </p:txBody>
      </p:sp>
      <p:sp>
        <p:nvSpPr>
          <p:cNvPr id="17" name="Місце для тексту 16">
            <a:extLst>
              <a:ext uri="{FF2B5EF4-FFF2-40B4-BE49-F238E27FC236}">
                <a16:creationId xmlns:a16="http://schemas.microsoft.com/office/drawing/2014/main" id="{8379251E-EDF2-4AC5-AB5B-C1FD66A9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85713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uk-UA" noProof="0"/>
              <a:t>3</a:t>
            </a:r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31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назва й пі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B6AC7DF-FF43-40B9-9301-67A35E5C430F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91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зображень / піктограма маркерів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ілінія 6" title="Фігура номера сторінки">
            <a:extLst>
              <a:ext uri="{FF2B5EF4-FFF2-40B4-BE49-F238E27FC236}">
                <a16:creationId xmlns:a16="http://schemas.microsoft.com/office/drawing/2014/main" id="{4C028BF1-8F7F-4E8E-9D47-05D46323E336}"/>
              </a:ext>
            </a:extLst>
          </p:cNvPr>
          <p:cNvSpPr/>
          <p:nvPr userDrawn="1"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BF093C-E518-4C1F-A9A8-AF2F5307AC0D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id="{5D7203A2-76F7-4D98-BFEB-C48DDC3E5C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11" name="Місце для тексту 8">
            <a:extLst>
              <a:ext uri="{FF2B5EF4-FFF2-40B4-BE49-F238E27FC236}">
                <a16:creationId xmlns:a16="http://schemas.microsoft.com/office/drawing/2014/main" id="{333FF03C-99D8-472E-A74F-87D3B5A569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12" name="Місце для тексту 10">
            <a:extLst>
              <a:ext uri="{FF2B5EF4-FFF2-40B4-BE49-F238E27FC236}">
                <a16:creationId xmlns:a16="http://schemas.microsoft.com/office/drawing/2014/main" id="{982C482D-2EED-4942-A5D4-D8A794C248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51D4C5CB-E26D-42D3-B242-792D37C507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/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16" name="Місце для тексту 15">
            <a:extLst>
              <a:ext uri="{FF2B5EF4-FFF2-40B4-BE49-F238E27FC236}">
                <a16:creationId xmlns:a16="http://schemas.microsoft.com/office/drawing/2014/main" id="{8F1F9D8C-5E2A-414E-9E1D-AB7DF4824DB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19" name="Місце для тексту 18">
            <a:extLst>
              <a:ext uri="{FF2B5EF4-FFF2-40B4-BE49-F238E27FC236}">
                <a16:creationId xmlns:a16="http://schemas.microsoft.com/office/drawing/2014/main" id="{571AC612-4E8C-42E2-88EB-DB98E2791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3" name="Місце для зображення 22">
            <a:extLst>
              <a:ext uri="{FF2B5EF4-FFF2-40B4-BE49-F238E27FC236}">
                <a16:creationId xmlns:a16="http://schemas.microsoft.com/office/drawing/2014/main" id="{2AA95DF8-549D-4CA3-8E1A-D2DEB8CF460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5" name="Місце для зображення 24">
            <a:extLst>
              <a:ext uri="{FF2B5EF4-FFF2-40B4-BE49-F238E27FC236}">
                <a16:creationId xmlns:a16="http://schemas.microsoft.com/office/drawing/2014/main" id="{AA78BAAC-8764-4AFE-9AC1-DF47930B46E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7" name="Місце для зображення 26">
            <a:extLst>
              <a:ext uri="{FF2B5EF4-FFF2-40B4-BE49-F238E27FC236}">
                <a16:creationId xmlns:a16="http://schemas.microsoft.com/office/drawing/2014/main" id="{88491EA9-E431-4D48-BD30-3BA8FACC97F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1" name="Місце для зображення 30">
            <a:extLst>
              <a:ext uri="{FF2B5EF4-FFF2-40B4-BE49-F238E27FC236}">
                <a16:creationId xmlns:a16="http://schemas.microsoft.com/office/drawing/2014/main" id="{130F713C-752D-4C1A-89AB-638A7DAF60A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3" name="Місце для зображення 32">
            <a:extLst>
              <a:ext uri="{FF2B5EF4-FFF2-40B4-BE49-F238E27FC236}">
                <a16:creationId xmlns:a16="http://schemas.microsoft.com/office/drawing/2014/main" id="{EDF00299-5001-4927-B344-D4AE0D5F039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5" name="Місце для зображення 34">
            <a:extLst>
              <a:ext uri="{FF2B5EF4-FFF2-40B4-BE49-F238E27FC236}">
                <a16:creationId xmlns:a16="http://schemas.microsoft.com/office/drawing/2014/main" id="{4CBE51A8-3BCA-490E-93CB-B70BBCCD967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val="123252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середніх фотографій з о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2000" y="2831932"/>
            <a:ext cx="3833906" cy="1562638"/>
          </a:xfrm>
        </p:spPr>
        <p:txBody>
          <a:bodyPr rtlCol="0" anchor="b"/>
          <a:lstStyle>
            <a:lvl1pPr>
              <a:defRPr sz="3600"/>
            </a:lvl1pPr>
          </a:lstStyle>
          <a:p>
            <a:pPr rtl="0"/>
            <a:r>
              <a:rPr lang="uk-UA" noProof="0"/>
              <a:t>Натисніть, щоб змінити назву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CFB181-28F1-4DD1-B053-139B4B5D1DA5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4573117"/>
            <a:ext cx="3842550" cy="1178396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uk-UA" noProof="0"/>
              <a:t>Введіть тут підзаголовок</a:t>
            </a:r>
          </a:p>
        </p:txBody>
      </p:sp>
      <p:cxnSp>
        <p:nvCxnSpPr>
          <p:cNvPr id="21" name="Пряма сполучна лінія 20" title="Горизонтальна лінія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Місце для зображення 10">
            <a:extLst>
              <a:ext uri="{FF2B5EF4-FFF2-40B4-BE49-F238E27FC236}">
                <a16:creationId xmlns:a16="http://schemas.microsoft.com/office/drawing/2014/main" id="{4EDDE9BC-8D20-403B-A5FE-C277A3515D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24736" y="482857"/>
            <a:ext cx="2179814" cy="217981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uk-UA" noProof="0"/>
              <a:t>Вставити портретне фото</a:t>
            </a:r>
          </a:p>
        </p:txBody>
      </p:sp>
      <p:sp>
        <p:nvSpPr>
          <p:cNvPr id="19" name="Місце для вмісту 2">
            <a:extLst>
              <a:ext uri="{FF2B5EF4-FFF2-40B4-BE49-F238E27FC236}">
                <a16:creationId xmlns:a16="http://schemas.microsoft.com/office/drawing/2014/main" id="{2BF5E186-AFA1-42AA-AE51-CF3AC059F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2" name="Місце для тексту 8">
            <a:extLst>
              <a:ext uri="{FF2B5EF4-FFF2-40B4-BE49-F238E27FC236}">
                <a16:creationId xmlns:a16="http://schemas.microsoft.com/office/drawing/2014/main" id="{C860CCD0-F268-4994-9434-F0E0132A4E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3" name="Місце для тексту 10">
            <a:extLst>
              <a:ext uri="{FF2B5EF4-FFF2-40B4-BE49-F238E27FC236}">
                <a16:creationId xmlns:a16="http://schemas.microsoft.com/office/drawing/2014/main" id="{28D5E220-4F6C-4A47-9F47-4CA88EA230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4" name="Місце для тексту 6">
            <a:extLst>
              <a:ext uri="{FF2B5EF4-FFF2-40B4-BE49-F238E27FC236}">
                <a16:creationId xmlns:a16="http://schemas.microsoft.com/office/drawing/2014/main" id="{1DFEF73A-C0FC-4A4C-8342-991CEFF532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/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5" name="Місце для тексту 15">
            <a:extLst>
              <a:ext uri="{FF2B5EF4-FFF2-40B4-BE49-F238E27FC236}">
                <a16:creationId xmlns:a16="http://schemas.microsoft.com/office/drawing/2014/main" id="{E60572FB-0574-4BE3-9637-7CA7B5ACA8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6" name="Місце для тексту 18">
            <a:extLst>
              <a:ext uri="{FF2B5EF4-FFF2-40B4-BE49-F238E27FC236}">
                <a16:creationId xmlns:a16="http://schemas.microsoft.com/office/drawing/2014/main" id="{155E2FBC-2458-49C4-B75C-CAEAC6D9F1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uk-UA" noProof="0"/>
              <a:t>Опис елемента</a:t>
            </a:r>
          </a:p>
        </p:txBody>
      </p:sp>
      <p:sp>
        <p:nvSpPr>
          <p:cNvPr id="27" name="Місце для зображення 22">
            <a:extLst>
              <a:ext uri="{FF2B5EF4-FFF2-40B4-BE49-F238E27FC236}">
                <a16:creationId xmlns:a16="http://schemas.microsoft.com/office/drawing/2014/main" id="{844B1DAB-161E-44A0-9E15-DA816B46A48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34550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8" name="Місце для зображення 24">
            <a:extLst>
              <a:ext uri="{FF2B5EF4-FFF2-40B4-BE49-F238E27FC236}">
                <a16:creationId xmlns:a16="http://schemas.microsoft.com/office/drawing/2014/main" id="{8811849A-335B-47C0-980E-357EE8C4BCC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67581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29" name="Місце для зображення 26">
            <a:extLst>
              <a:ext uri="{FF2B5EF4-FFF2-40B4-BE49-F238E27FC236}">
                <a16:creationId xmlns:a16="http://schemas.microsoft.com/office/drawing/2014/main" id="{E1254A81-6A51-429E-91AC-6B4CADA71D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500613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0" name="Місце для зображення 30">
            <a:extLst>
              <a:ext uri="{FF2B5EF4-FFF2-40B4-BE49-F238E27FC236}">
                <a16:creationId xmlns:a16="http://schemas.microsoft.com/office/drawing/2014/main" id="{64053090-461C-448F-9705-7FEE78A4133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234550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1" name="Місце для зображення 32">
            <a:extLst>
              <a:ext uri="{FF2B5EF4-FFF2-40B4-BE49-F238E27FC236}">
                <a16:creationId xmlns:a16="http://schemas.microsoft.com/office/drawing/2014/main" id="{7AD2F7CB-CFE4-4C72-864A-D00C1CEAA23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367581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  <p:sp>
        <p:nvSpPr>
          <p:cNvPr id="32" name="Місце для зображення 34">
            <a:extLst>
              <a:ext uri="{FF2B5EF4-FFF2-40B4-BE49-F238E27FC236}">
                <a16:creationId xmlns:a16="http://schemas.microsoft.com/office/drawing/2014/main" id="{CCA07CA3-C8D4-41EA-A0FB-74E1A477039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00163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Вставити піктограму або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val="110807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ілінія 6" title="Фігура номера сторінки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cxnSp>
        <p:nvCxnSpPr>
          <p:cNvPr id="9" name="Пряма сполучна лінія 8" title="Вертикальна лінія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05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 title="Фігура номера сторінки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947673" y="2571722"/>
            <a:ext cx="8296654" cy="3286153"/>
          </a:xfrm>
        </p:spPr>
        <p:txBody>
          <a:bodyPr rtlCol="0" anchor="t">
            <a:normAutofit/>
          </a:bodyPr>
          <a:lstStyle>
            <a:lvl1pPr>
              <a:lnSpc>
                <a:spcPct val="85000"/>
              </a:lnSpc>
              <a:defRPr sz="770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1947673" y="1393748"/>
            <a:ext cx="8401429" cy="819150"/>
          </a:xfrm>
        </p:spPr>
        <p:txBody>
          <a:bodyPr rtlCol="0"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noProof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 rtlCol="0"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B2F5C316-0855-4464-8B8B-65683AF9F743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 rtlCol="0"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cxnSp>
        <p:nvCxnSpPr>
          <p:cNvPr id="10" name="Пряма сполучна лінія 9" title="Горизонтальна лінія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453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ілінія 6" title="Фігура номера сторінки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fld id="{F74D1443-16E4-4091-B976-83EF99692A14}" type="datetime1">
              <a:rPr lang="uk-UA" noProof="0" smtClean="0"/>
              <a:t>11.05.2022</a:t>
            </a:fld>
            <a:endParaRPr lang="uk-UA" noProof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endParaRPr lang="uk-UA" noProof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fld id="{13D2E340-0663-474B-992C-9192B5C45E57}" type="slidenum">
              <a:rPr lang="uk-UA" noProof="0" smtClean="0"/>
              <a:t>‹№›</a:t>
            </a:fld>
            <a:endParaRPr lang="uk-UA" noProof="0"/>
          </a:p>
        </p:txBody>
      </p:sp>
      <p:cxnSp>
        <p:nvCxnSpPr>
          <p:cNvPr id="10" name="Пряма сполучна лінія 9" title="Горизонтальна лінія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09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95" r:id="rId3"/>
    <p:sldLayoutId id="2147484490" r:id="rId4"/>
    <p:sldLayoutId id="2147484491" r:id="rId5"/>
    <p:sldLayoutId id="2147484492" r:id="rId6"/>
    <p:sldLayoutId id="2147484493" r:id="rId7"/>
    <p:sldLayoutId id="2147484496" r:id="rId8"/>
    <p:sldLayoutId id="2147484481" r:id="rId9"/>
    <p:sldLayoutId id="2147484498" r:id="rId10"/>
    <p:sldLayoutId id="2147484499" r:id="rId11"/>
    <p:sldLayoutId id="2147484500" r:id="rId12"/>
    <p:sldLayoutId id="2147484482" r:id="rId13"/>
    <p:sldLayoutId id="2147484483" r:id="rId14"/>
    <p:sldLayoutId id="2147484484" r:id="rId15"/>
    <p:sldLayoutId id="2147484485" r:id="rId16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86%D0%BD%D1%84%D0%BE%D1%80%D0%BC%D0%B0%D1%86%D1%96%D1%8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hyperlink" Target="https://uk.wikipedia.org/wiki/%D0%A1%D0%BF%D0%BE%D0%B6%D0%B8%D0%B2%D0%B0%D1%87" TargetMode="External"/><Relationship Id="rId4" Type="http://schemas.openxmlformats.org/officeDocument/2006/relationships/hyperlink" Target="https://uk.wikipedia.org/wiki/%D0%9F%D0%BE%D0%BF%D1%83%D0%BB%D1%8F%D1%80%D0%BD%D1%96%D1%81%D1%82%D1%8C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79374-8EAE-4873-9BB6-F6C630302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7656" y="2414726"/>
            <a:ext cx="5670487" cy="3118436"/>
          </a:xfrm>
        </p:spPr>
        <p:txBody>
          <a:bodyPr rtlCol="0"/>
          <a:lstStyle/>
          <a:p>
            <a:pPr algn="ctr" rtl="0"/>
            <a:r>
              <a:rPr lang="uk-UA" dirty="0"/>
              <a:t>Сутність реклами.</a:t>
            </a:r>
            <a:br>
              <a:rPr lang="uk-UA" dirty="0"/>
            </a:br>
            <a:r>
              <a:rPr lang="uk-UA" dirty="0"/>
              <a:t>Класифікація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E42C4E3-AFAF-4630-AF6D-21FB3C29C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7778" y="470516"/>
            <a:ext cx="8676444" cy="598953"/>
          </a:xfrm>
        </p:spPr>
        <p:txBody>
          <a:bodyPr rtlCol="0"/>
          <a:lstStyle/>
          <a:p>
            <a:pPr algn="ctr" rtl="0"/>
            <a:r>
              <a:rPr lang="uk-UA" sz="2100" dirty="0"/>
              <a:t>Міністерство Освіти і Науки України</a:t>
            </a:r>
            <a:br>
              <a:rPr lang="uk-UA" sz="2100" dirty="0"/>
            </a:br>
            <a:r>
              <a:rPr lang="uk-UA" sz="2100" dirty="0"/>
              <a:t>Тернопільський Національний Технічний Університет імені Івана Пулюя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EA8E25-79DC-7A98-0B73-9EF5D9B31013}"/>
              </a:ext>
            </a:extLst>
          </p:cNvPr>
          <p:cNvSpPr txBox="1"/>
          <p:nvPr/>
        </p:nvSpPr>
        <p:spPr>
          <a:xfrm>
            <a:off x="266330" y="5550917"/>
            <a:ext cx="3515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Підготувала:</a:t>
            </a:r>
          </a:p>
          <a:p>
            <a:r>
              <a:rPr lang="uk-UA" dirty="0"/>
              <a:t>Студентка групи ПМ-31</a:t>
            </a:r>
          </a:p>
          <a:p>
            <a:r>
              <a:rPr lang="uk-UA" dirty="0"/>
              <a:t>Чемерис Зоряна</a:t>
            </a:r>
          </a:p>
        </p:txBody>
      </p:sp>
    </p:spTree>
    <p:extLst>
      <p:ext uri="{BB962C8B-B14F-4D97-AF65-F5344CB8AC3E}">
        <p14:creationId xmlns:p14="http://schemas.microsoft.com/office/powerpoint/2010/main" val="119388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60FB33-250F-5908-36A0-1B1D1429324F}"/>
              </a:ext>
            </a:extLst>
          </p:cNvPr>
          <p:cNvSpPr txBox="1"/>
          <p:nvPr/>
        </p:nvSpPr>
        <p:spPr>
          <a:xfrm>
            <a:off x="4092607" y="88777"/>
            <a:ext cx="801653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системі засобів маркетингової комунікації реклама має як свої переваги, так і недоліки, які обов’язково необхідно врахувати при формуванні загальної програми маркетингових комунікацій на підприємстві.</a:t>
            </a:r>
          </a:p>
          <a:p>
            <a:pPr indent="450215" algn="ctr"/>
            <a:endParaRPr lang="uk-UA" sz="20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/>
            <a:r>
              <a:rPr lang="uk-UA" sz="20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основних переваг або сильних сторін реклами відносяться</a:t>
            </a:r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здатність досягати масової аудиторії;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забезпечувати пізнання та позиціонувати торгову марку або товар;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стимулювати широкомасштабний попит;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забезпечувати повторення звернення;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публічний характер реклами свідчить про її відповідність суспільним нормам.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450215" algn="ctr"/>
            <a:r>
              <a:rPr lang="uk-UA" sz="20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недоліків або слабких сторін реклами відносяться:</a:t>
            </a:r>
            <a:endParaRPr lang="uk-UA" sz="20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нерідко буває надокучливою;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потребує, як правило, великих витрат (особливо телереклама);</a:t>
            </a:r>
          </a:p>
          <a:p>
            <a:pPr indent="450215" algn="ctr"/>
            <a:r>
              <a:rPr lang="uk-UA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внаслідок безособового характеру даремно витрачається більша частина впливу.</a:t>
            </a:r>
          </a:p>
          <a:p>
            <a:endParaRPr lang="uk-UA" dirty="0"/>
          </a:p>
        </p:txBody>
      </p:sp>
      <p:pic>
        <p:nvPicPr>
          <p:cNvPr id="1026" name="Picture 2" descr="Реклама на остановках в г. Белгород | Реклама на остановках | ООО &quot;Регион  Медиа Групп&quot;">
            <a:extLst>
              <a:ext uri="{FF2B5EF4-FFF2-40B4-BE49-F238E27FC236}">
                <a16:creationId xmlns:a16="http://schemas.microsoft.com/office/drawing/2014/main" id="{3C0C3257-83DC-E46A-A4A7-E1DD321E0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51" y="2388093"/>
            <a:ext cx="4284955" cy="241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200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362B89-26FA-EFFB-146B-F80D1F7509ED}"/>
              </a:ext>
            </a:extLst>
          </p:cNvPr>
          <p:cNvSpPr txBox="1"/>
          <p:nvPr/>
        </p:nvSpPr>
        <p:spPr>
          <a:xfrm>
            <a:off x="-82857" y="346228"/>
            <a:ext cx="754897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в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endParaRPr lang="ru-RU" sz="20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інтернет-реклами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медійна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реклама,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банери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сайтах, які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контекстна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реклама, яка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показується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пошукових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результатами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запиту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масові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розсилки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мережах</a:t>
            </a:r>
          </a:p>
          <a:p>
            <a:pPr algn="ctr"/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ТОП-10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пошукових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і реклама сайту в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пошуковій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видачі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сайту на форумах і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найефективніших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видом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контекстна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-реклама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Реклама в интернете – основные виды и особенности размещение  интернет-рекламы">
            <a:extLst>
              <a:ext uri="{FF2B5EF4-FFF2-40B4-BE49-F238E27FC236}">
                <a16:creationId xmlns:a16="http://schemas.microsoft.com/office/drawing/2014/main" id="{8B4E2433-50FF-31CE-A60D-A0F54EEBF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121" y="2049401"/>
            <a:ext cx="4428130" cy="275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826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70F1B58-257D-4779-A040-5E1616327E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6027" y="213064"/>
            <a:ext cx="4092606" cy="3701988"/>
          </a:xfrm>
        </p:spPr>
        <p:txBody>
          <a:bodyPr rtlCol="0">
            <a:noAutofit/>
          </a:bodyPr>
          <a:lstStyle/>
          <a:p>
            <a:pPr algn="ctr" rtl="0"/>
            <a:r>
              <a:rPr lang="uk-UA" sz="2400" b="1" i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реклами:</a:t>
            </a:r>
          </a:p>
          <a:p>
            <a:pPr algn="ctr" rtl="0"/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залучення великої аудиторії;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 вартість одного рекламного контакту;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наявності мається велика кількість різних ЗМІ і можна вибрати найбільш придатні для цільових сегментів;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контролювати зміст повідомлення, його оформлення, час виходу;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змінювати повідомлення залежно від реакції цільового сегмента;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ймовірність того, що рекламне повідомлення дійде до потенційного споживача;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 того, що покупець прийде до рішення про покупку до контакту безпосередньо з продавцем.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Місце для зображення 27" descr="Різні календарні дати, надруковані на папері та розміщені одні над одними">
            <a:extLst>
              <a:ext uri="{FF2B5EF4-FFF2-40B4-BE49-F238E27FC236}">
                <a16:creationId xmlns:a16="http://schemas.microsoft.com/office/drawing/2014/main" id="{7E7712B6-62E7-468F-AE58-5306EA579A7D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30881" y="1523113"/>
            <a:ext cx="2027954" cy="2027954"/>
          </a:xfrm>
        </p:spPr>
      </p:pic>
      <p:pic>
        <p:nvPicPr>
          <p:cNvPr id="2050" name="Picture 2" descr="Переваги і особливості розміщення зовнішньої реклами | ВІКНА. Новини Калуша  та Прикарпаття">
            <a:extLst>
              <a:ext uri="{FF2B5EF4-FFF2-40B4-BE49-F238E27FC236}">
                <a16:creationId xmlns:a16="http://schemas.microsoft.com/office/drawing/2014/main" id="{FCE3E11C-0818-2543-A647-DB340CD35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433" y="3429000"/>
            <a:ext cx="2992997" cy="28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11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а 6" descr="Піктограма курсора миші">
            <a:extLst>
              <a:ext uri="{FF2B5EF4-FFF2-40B4-BE49-F238E27FC236}">
                <a16:creationId xmlns:a16="http://schemas.microsoft.com/office/drawing/2014/main" id="{643E3450-B92D-4704-A017-74EA9B0F2E75}"/>
              </a:ext>
            </a:extLst>
          </p:cNvPr>
          <p:cNvGrpSpPr/>
          <p:nvPr/>
        </p:nvGrpSpPr>
        <p:grpSpPr>
          <a:xfrm>
            <a:off x="5540966" y="4212524"/>
            <a:ext cx="209957" cy="209957"/>
            <a:chOff x="5540351" y="4504508"/>
            <a:chExt cx="254048" cy="254048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059F3F1F-6FF1-4907-A469-28B65C79B6AC}"/>
                </a:ext>
              </a:extLst>
            </p:cNvPr>
            <p:cNvSpPr/>
            <p:nvPr/>
          </p:nvSpPr>
          <p:spPr>
            <a:xfrm>
              <a:off x="5540351" y="4504508"/>
              <a:ext cx="254048" cy="2540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uk-UA"/>
            </a:p>
          </p:txBody>
        </p:sp>
        <p:pic>
          <p:nvPicPr>
            <p:cNvPr id="5" name="Графічний об’єкт 4" descr="Піктограма курсора миші">
              <a:extLst>
                <a:ext uri="{FF2B5EF4-FFF2-40B4-BE49-F238E27FC236}">
                  <a16:creationId xmlns:a16="http://schemas.microsoft.com/office/drawing/2014/main" id="{36C1DCFE-C1BD-476B-84D7-4F971B2B6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93129" y="4557286"/>
              <a:ext cx="148493" cy="148493"/>
            </a:xfrm>
            <a:prstGeom prst="rect">
              <a:avLst/>
            </a:prstGeom>
          </p:spPr>
        </p:pic>
      </p:grpSp>
      <p:pic>
        <p:nvPicPr>
          <p:cNvPr id="3074" name="Picture 2" descr="Презентація на тему «Реклама» (варіант 4) - Слайд #37">
            <a:extLst>
              <a:ext uri="{FF2B5EF4-FFF2-40B4-BE49-F238E27FC236}">
                <a16:creationId xmlns:a16="http://schemas.microsoft.com/office/drawing/2014/main" id="{A691F5B6-0816-8FC2-7E55-B5BB85052B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1"/>
          <a:stretch/>
        </p:blipFill>
        <p:spPr bwMode="auto">
          <a:xfrm>
            <a:off x="1932374" y="466814"/>
            <a:ext cx="9262367" cy="592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379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ru-RU" sz="36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36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ходи:</a:t>
            </a:r>
            <a:br>
              <a:rPr lang="ru-RU" sz="36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/>
            </a:br>
            <a:r>
              <a:rPr lang="ru-RU" sz="3200" b="0" i="0" dirty="0" err="1">
                <a:solidFill>
                  <a:srgbClr val="333333"/>
                </a:solidFill>
                <a:effectLst/>
                <a:latin typeface="-apple-system"/>
              </a:rPr>
              <a:t>Подарунки</a:t>
            </a:r>
            <a:br>
              <a:rPr lang="ru-RU" sz="3200" dirty="0"/>
            </a:b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Лотерея</a:t>
            </a:r>
            <a:br>
              <a:rPr lang="ru-RU" sz="3200" dirty="0"/>
            </a:b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Клуби за </a:t>
            </a:r>
            <a:r>
              <a:rPr lang="ru-RU" sz="3200" b="0" i="0" dirty="0" err="1">
                <a:solidFill>
                  <a:srgbClr val="333333"/>
                </a:solidFill>
                <a:effectLst/>
                <a:latin typeface="-apple-system"/>
              </a:rPr>
              <a:t>інтересами</a:t>
            </a:r>
            <a:br>
              <a:rPr lang="ru-RU" sz="3200" dirty="0"/>
            </a:b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Участь у ярмарках, </a:t>
            </a:r>
            <a:r>
              <a:rPr lang="ru-RU" sz="3200" b="0" i="0" dirty="0" err="1">
                <a:solidFill>
                  <a:srgbClr val="333333"/>
                </a:solidFill>
                <a:effectLst/>
                <a:latin typeface="-apple-system"/>
              </a:rPr>
              <a:t>виставках</a:t>
            </a:r>
            <a:br>
              <a:rPr lang="ru-RU" sz="3200" dirty="0"/>
            </a:b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Реклама бренду через </a:t>
            </a:r>
            <a:r>
              <a:rPr lang="ru-RU" sz="3200" b="0" i="0" dirty="0" err="1">
                <a:solidFill>
                  <a:srgbClr val="333333"/>
                </a:solidFill>
                <a:effectLst/>
                <a:latin typeface="-apple-system"/>
              </a:rPr>
              <a:t>підтримку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3200" b="0" i="0" dirty="0" err="1">
                <a:solidFill>
                  <a:srgbClr val="333333"/>
                </a:solidFill>
                <a:effectLst/>
                <a:latin typeface="-apple-system"/>
              </a:rPr>
              <a:t>відомих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 команд спорту та </a:t>
            </a:r>
            <a:r>
              <a:rPr lang="ru-RU" sz="3200" b="0" i="0" dirty="0" err="1">
                <a:solidFill>
                  <a:srgbClr val="333333"/>
                </a:solidFill>
                <a:effectLst/>
                <a:latin typeface="-apple-system"/>
              </a:rPr>
              <a:t>шоубізнесу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-apple-system"/>
              </a:rPr>
              <a:t>.</a:t>
            </a:r>
            <a:endParaRPr lang="uk-UA" sz="3200" dirty="0"/>
          </a:p>
        </p:txBody>
      </p:sp>
      <p:pic>
        <p:nvPicPr>
          <p:cNvPr id="4098" name="Picture 2" descr="Лотерея Powerball: Лотерея Powerball для игроков из Украины « Новости |  Мобильная версия | Цензор.НЕТ">
            <a:extLst>
              <a:ext uri="{FF2B5EF4-FFF2-40B4-BE49-F238E27FC236}">
                <a16:creationId xmlns:a16="http://schemas.microsoft.com/office/drawing/2014/main" id="{2067931F-9EE2-78F8-1771-E1F6C70DC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669" y="1664286"/>
            <a:ext cx="2968155" cy="187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Які доходи та подарунки зазначаються у декларації">
            <a:extLst>
              <a:ext uri="{FF2B5EF4-FFF2-40B4-BE49-F238E27FC236}">
                <a16:creationId xmlns:a16="http://schemas.microsoft.com/office/drawing/2014/main" id="{8320F5D7-4164-BAAF-81E2-E6D72DCA3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29" y="3918551"/>
            <a:ext cx="2598291" cy="15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Львівські ярмарки ✓ Організація та проведення ярмарків і Львові">
            <a:extLst>
              <a:ext uri="{FF2B5EF4-FFF2-40B4-BE49-F238E27FC236}">
                <a16:creationId xmlns:a16="http://schemas.microsoft.com/office/drawing/2014/main" id="{0D31C1E0-0141-11B5-E110-F08EF3E6C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24" y="39907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резентація на тему «Реклама» (варіант 4) - Слайд #25">
            <a:extLst>
              <a:ext uri="{FF2B5EF4-FFF2-40B4-BE49-F238E27FC236}">
                <a16:creationId xmlns:a16="http://schemas.microsoft.com/office/drawing/2014/main" id="{9DC74504-AD2D-D734-12E0-1379F9200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103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C51263-F4E9-F57D-D6DA-64BC7037FE04}"/>
              </a:ext>
            </a:extLst>
          </p:cNvPr>
          <p:cNvSpPr txBox="1"/>
          <p:nvPr/>
        </p:nvSpPr>
        <p:spPr>
          <a:xfrm>
            <a:off x="9516862" y="648070"/>
            <a:ext cx="24058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принципах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</a:t>
            </a:r>
            <a:r>
              <a:rPr lang="ru-RU" sz="28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endParaRPr lang="uk-UA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88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резентація на тему «Реклама» (варіант 4) - Слайд #26">
            <a:extLst>
              <a:ext uri="{FF2B5EF4-FFF2-40B4-BE49-F238E27FC236}">
                <a16:creationId xmlns:a16="http://schemas.microsoft.com/office/drawing/2014/main" id="{D1BB9BDE-A431-37BD-B752-7F8A4AB84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06" y="580377"/>
            <a:ext cx="7859697" cy="589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756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BE7178-CB6B-B8FB-1C2D-C9CDAFD20D93}"/>
              </a:ext>
            </a:extLst>
          </p:cNvPr>
          <p:cNvSpPr txBox="1"/>
          <p:nvPr/>
        </p:nvSpPr>
        <p:spPr>
          <a:xfrm>
            <a:off x="1961964" y="150919"/>
            <a:ext cx="91262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За місцем і способом розміщення існують такі види реклами: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28F140-9083-9016-8D1B-B4D32135B43A}"/>
              </a:ext>
            </a:extLst>
          </p:cNvPr>
          <p:cNvSpPr txBox="1"/>
          <p:nvPr/>
        </p:nvSpPr>
        <p:spPr>
          <a:xfrm>
            <a:off x="452762" y="1376038"/>
            <a:ext cx="49537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0" i="0" dirty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телевізійна (різні рекламні блоки, спонсорство програм і фільмів і т. д.)</a:t>
            </a:r>
          </a:p>
          <a:p>
            <a:b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uk-UA" sz="2400" b="0" i="0" dirty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радіо (різні рекламні ролики в перервах)</a:t>
            </a:r>
          </a:p>
          <a:p>
            <a:b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uk-UA" sz="2400" b="0" i="0" dirty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друкована (преса і рекламні листівки)</a:t>
            </a:r>
          </a:p>
          <a:p>
            <a:b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uk-UA" sz="2400" b="0" i="0" dirty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зовнішня (рекламні щити,</a:t>
            </a:r>
            <a:b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uk-UA" sz="2400" b="0" i="0" dirty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вивіски)</a:t>
            </a:r>
          </a:p>
          <a:p>
            <a:br>
              <a:rPr lang="uk-UA" dirty="0"/>
            </a:br>
            <a:endParaRPr lang="uk-UA" dirty="0"/>
          </a:p>
        </p:txBody>
      </p:sp>
      <p:pic>
        <p:nvPicPr>
          <p:cNvPr id="10242" name="Picture 2" descr="Реклама на телебаченні - Головне управління Держпродспоживслужби в  Чернівецькій області">
            <a:extLst>
              <a:ext uri="{FF2B5EF4-FFF2-40B4-BE49-F238E27FC236}">
                <a16:creationId xmlns:a16="http://schemas.microsoft.com/office/drawing/2014/main" id="{EF33B454-6886-28B9-4102-1FF5632D4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809" y="1429060"/>
            <a:ext cx="3669451" cy="21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Друкована реклама: для чого і навіщо? - корисні статті від Друкарні Вольф">
            <a:extLst>
              <a:ext uri="{FF2B5EF4-FFF2-40B4-BE49-F238E27FC236}">
                <a16:creationId xmlns:a16="http://schemas.microsoft.com/office/drawing/2014/main" id="{3816C518-FA9C-5049-C720-A0C236823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257" y="3910369"/>
            <a:ext cx="4563547" cy="258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531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E989B7C-89E3-8D19-F895-503817212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701" y="2890456"/>
            <a:ext cx="6478299" cy="1591181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Реклама —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це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процес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інформування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населення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про товар,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ознайомлення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з ним,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переконання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в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необхідності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його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покупки.</a:t>
            </a:r>
          </a:p>
          <a:p>
            <a:pPr algn="just"/>
            <a:endParaRPr lang="ru-RU" b="0" i="0" dirty="0"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Реклама —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це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оповіщення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різними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способами для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створення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широкої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популярності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залучення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споживачів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глядачів</a:t>
            </a:r>
            <a:r>
              <a:rPr lang="ru-RU" b="0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.</a:t>
            </a:r>
          </a:p>
          <a:p>
            <a:pPr algn="just"/>
            <a:endParaRPr lang="ru-RU" b="0" i="0" dirty="0"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endParaRPr lang="uk-UA" dirty="0"/>
          </a:p>
        </p:txBody>
      </p:sp>
      <p:pic>
        <p:nvPicPr>
          <p:cNvPr id="12290" name="Picture 2" descr="Реклама | Тест з мистецтва – «На Урок»">
            <a:extLst>
              <a:ext uri="{FF2B5EF4-FFF2-40B4-BE49-F238E27FC236}">
                <a16:creationId xmlns:a16="http://schemas.microsoft.com/office/drawing/2014/main" id="{BDE8FC04-A18F-BABE-2F3F-F27A74E8A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00" y="2018570"/>
            <a:ext cx="4965373" cy="333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87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8C634D8-0D4C-466F-1D5F-44ACF8E23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725" y="4381905"/>
            <a:ext cx="10509320" cy="1591181"/>
          </a:xfrm>
        </p:spPr>
        <p:txBody>
          <a:bodyPr/>
          <a:lstStyle/>
          <a:p>
            <a:pPr algn="ctr"/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ru-RU" sz="2400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 </a:t>
            </a:r>
          </a:p>
          <a:p>
            <a:pPr algn="ctr"/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покупцю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 </a:t>
            </a:r>
          </a:p>
          <a:p>
            <a:pPr algn="ctr"/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покупцю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</a:p>
          <a:p>
            <a:pPr algn="ctr"/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товар; </a:t>
            </a:r>
          </a:p>
          <a:p>
            <a:pPr algn="ctr"/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в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думку про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</a:p>
          <a:p>
            <a:pPr algn="ctr"/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ctr"/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прискоренню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товарообігу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</a:p>
          <a:p>
            <a:pPr algn="ctr"/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образа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надійного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партнера;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нагадувати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81FDC16-3D69-48AD-B08B-ED28A10640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6432" y="404411"/>
            <a:ext cx="4669654" cy="5357197"/>
          </a:xfrm>
        </p:spPr>
        <p:txBody>
          <a:bodyPr rtlCol="0">
            <a:normAutofit fontScale="25000" lnSpcReduction="20000"/>
          </a:bodyPr>
          <a:lstStyle/>
          <a:p>
            <a:pPr algn="ctr"/>
            <a:r>
              <a:rPr lang="uk-UA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 діяльність зародилася ще на світанку цивілізації, пе­режила різні етапи еволюції разом з еволюцією людини, її потреб і культурного розвитку.</a:t>
            </a:r>
          </a:p>
          <a:p>
            <a:pPr algn="ctr"/>
            <a:r>
              <a:rPr lang="uk-UA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«реклама» походить від латинського «</a:t>
            </a:r>
            <a:r>
              <a:rPr lang="uk-UA" sz="7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reclamare</a:t>
            </a:r>
            <a:r>
              <a:rPr lang="uk-UA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— вик­рикувати 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гукати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раз-у-раз,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повторно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вигукувати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»),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забуте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72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вихвала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популяризація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видовищ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метою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споживачів,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глядачів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замовників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7200" b="0" i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Інформ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інформації</a:t>
            </a:r>
            <a:r>
              <a:rPr lang="ru-RU" sz="7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про </a:t>
            </a:r>
            <a:r>
              <a:rPr lang="ru-RU" sz="72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7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7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72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7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7200" b="0" i="0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пулярні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популярності</a:t>
            </a:r>
            <a:r>
              <a:rPr lang="ru-RU" sz="7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візуальна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медіа-продукція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відеокліпи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привертання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7200" b="0" i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Споживач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споживачів</a:t>
            </a:r>
            <a:endParaRPr lang="ru-RU" sz="72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звертається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реклама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без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не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72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sz="7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7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endParaRPr lang="uk-UA" dirty="0"/>
          </a:p>
        </p:txBody>
      </p:sp>
      <p:pic>
        <p:nvPicPr>
          <p:cNvPr id="1026" name="Picture 2" descr="В Україні з 16 січня вся реклама має бути лише українською – Нацрада -  Детектор медіа.">
            <a:extLst>
              <a:ext uri="{FF2B5EF4-FFF2-40B4-BE49-F238E27FC236}">
                <a16:creationId xmlns:a16="http://schemas.microsoft.com/office/drawing/2014/main" id="{37AEFB77-5309-CFAF-2DD5-DFE3FE752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06186"/>
            <a:ext cx="542925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474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98B9F-2C07-32ED-25B3-413D3289A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39" y="33332"/>
            <a:ext cx="5855459" cy="2164803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Цікаві факти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617ECEB-AB07-084E-DEDF-234533AF5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2214" y="5842282"/>
            <a:ext cx="6698836" cy="1015718"/>
          </a:xfrm>
        </p:spPr>
        <p:txBody>
          <a:bodyPr/>
          <a:lstStyle/>
          <a:p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витрачається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$500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мільярдів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дивиться в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40 000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ТБ-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роликів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роликів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день.</a:t>
            </a:r>
          </a:p>
          <a:p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 кубики льоду під час зйомки реклами не танули під софітами, їх роблять з акрилу. Для бульбашок в напої додають миючі засоби і обов’язково розбавляють водою, щоб краще проходило світло.</a:t>
            </a:r>
          </a:p>
          <a:p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половини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опитаних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заявили,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рекламованих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додає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0" i="0" dirty="0">
              <a:solidFill>
                <a:srgbClr val="888888"/>
              </a:solidFill>
              <a:effectLst/>
              <a:latin typeface="Trebuchet MS" panose="020B0603020202020204" pitchFamily="34" charset="0"/>
            </a:endParaRPr>
          </a:p>
          <a:p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FDA7C7-B634-C797-6D68-FDF760C71B95}"/>
              </a:ext>
            </a:extLst>
          </p:cNvPr>
          <p:cNvSpPr txBox="1"/>
          <p:nvPr/>
        </p:nvSpPr>
        <p:spPr>
          <a:xfrm>
            <a:off x="754602" y="2539014"/>
            <a:ext cx="43589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uk-UA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Перше платне рекламне повідомлення в США було розміщено в 1704 році в газеті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Boston News Letter. </a:t>
            </a:r>
            <a:r>
              <a:rPr lang="uk-UA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була реклама маєтку в Лонг-</a:t>
            </a:r>
            <a:r>
              <a:rPr lang="uk-UA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Айленді</a:t>
            </a:r>
            <a:r>
              <a:rPr lang="uk-UA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/>
            <a:endParaRPr lang="uk-UA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/>
            <a:r>
              <a:rPr lang="uk-UA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Найдорожчою в історії політичної реклами кампанією стали вибори президента США у 2008 році – $2.6 мільярда. Барак Обама витратив $310 мільйонів, а Джон Маккейн – $136 мільйонів.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3223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1E847C-AF29-7398-1AFC-3761E1E59B0A}"/>
              </a:ext>
            </a:extLst>
          </p:cNvPr>
          <p:cNvSpPr txBox="1"/>
          <p:nvPr/>
        </p:nvSpPr>
        <p:spPr>
          <a:xfrm>
            <a:off x="1038687" y="390618"/>
            <a:ext cx="529996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рекламований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оточується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 і предметами, які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пральні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порошки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оточити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образами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квітів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сонячного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неодноразова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в такому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позитивне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на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тротуарі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Нью-Йорку: «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видно,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схоже пора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білизну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званий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партизанський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маркетинг, приклад «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вуличної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036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96409D-84C0-455C-5272-4624056F1B5B}"/>
              </a:ext>
            </a:extLst>
          </p:cNvPr>
          <p:cNvSpPr txBox="1"/>
          <p:nvPr/>
        </p:nvSpPr>
        <p:spPr>
          <a:xfrm>
            <a:off x="648070" y="628233"/>
            <a:ext cx="431454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 зовнішнім виглядом їжі в рекламі працюють </a:t>
            </a:r>
            <a:r>
              <a:rPr lang="uk-UA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фуд</a:t>
            </a:r>
            <a:r>
              <a:rPr lang="uk-UA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-стилісти. Смажений курча в рекламі, наприклад, проходить наступні приготування: спочатку </a:t>
            </a:r>
            <a:r>
              <a:rPr lang="uk-UA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фуд</a:t>
            </a:r>
            <a:r>
              <a:rPr lang="uk-UA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-стилісти натягують шкіру птиці і фіксують її з допомогою ниток та голки. Потім тушку набивають змоченими паперовими рушниками, які надають курці обсяг і випускають «апетитний» пар під час нагрівання. Після цього курку підсмажують зовні до готовності шкіри (всередині тушка залишається сирою). У завершенні процесу птицю покривають золотисто-коричневою фарбою.</a:t>
            </a:r>
          </a:p>
          <a:p>
            <a:endParaRPr lang="uk-UA" dirty="0"/>
          </a:p>
        </p:txBody>
      </p:sp>
      <p:pic>
        <p:nvPicPr>
          <p:cNvPr id="13316" name="Picture 4" descr="Правительство Британии запретило рекламу фастфуда | РБК Стиль">
            <a:extLst>
              <a:ext uri="{FF2B5EF4-FFF2-40B4-BE49-F238E27FC236}">
                <a16:creationId xmlns:a16="http://schemas.microsoft.com/office/drawing/2014/main" id="{27509DC0-05FD-C690-EFB0-220510C4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9" y="1695635"/>
            <a:ext cx="4194738" cy="270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66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езентація на тему «Реклама» (варіант 4) - Слайд #44">
            <a:extLst>
              <a:ext uri="{FF2B5EF4-FFF2-40B4-BE49-F238E27FC236}">
                <a16:creationId xmlns:a16="http://schemas.microsoft.com/office/drawing/2014/main" id="{8821B386-D1FB-86CA-6F27-AB760F131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6"/>
          <a:stretch/>
        </p:blipFill>
        <p:spPr bwMode="auto">
          <a:xfrm>
            <a:off x="1967882" y="399495"/>
            <a:ext cx="8669516" cy="567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058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резентація на тему «Реклама» (варіант 4) - Слайд #43">
            <a:extLst>
              <a:ext uri="{FF2B5EF4-FFF2-40B4-BE49-F238E27FC236}">
                <a16:creationId xmlns:a16="http://schemas.microsoft.com/office/drawing/2014/main" id="{63C59F23-E696-6955-CD20-FB7BF21A2B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6"/>
          <a:stretch/>
        </p:blipFill>
        <p:spPr bwMode="auto">
          <a:xfrm>
            <a:off x="1917576" y="364225"/>
            <a:ext cx="8356847" cy="561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417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35BFF-A889-4B62-BCD4-168715A63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Реклама</a:t>
            </a:r>
          </a:p>
        </p:txBody>
      </p:sp>
      <p:sp>
        <p:nvSpPr>
          <p:cNvPr id="16" name="Місце для тексту 15">
            <a:extLst>
              <a:ext uri="{FF2B5EF4-FFF2-40B4-BE49-F238E27FC236}">
                <a16:creationId xmlns:a16="http://schemas.microsoft.com/office/drawing/2014/main" id="{A761FA4B-43B9-4C0B-BD10-1127709C978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У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залежності</a:t>
            </a:r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від</a:t>
            </a:r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цілей</a:t>
            </a:r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виділяють</a:t>
            </a:r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 3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види</a:t>
            </a:r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рекламних</a:t>
            </a:r>
            <a:r>
              <a:rPr lang="ru-RU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Verdana" panose="020B0604030504040204" pitchFamily="34" charset="0"/>
              </a:rPr>
              <a:t>звернень</a:t>
            </a:r>
            <a:r>
              <a:rPr lang="uk-UA" dirty="0"/>
              <a:t>.</a:t>
            </a:r>
          </a:p>
        </p:txBody>
      </p:sp>
      <p:sp>
        <p:nvSpPr>
          <p:cNvPr id="19" name="Місце для вмісту 18">
            <a:extLst>
              <a:ext uri="{FF2B5EF4-FFF2-40B4-BE49-F238E27FC236}">
                <a16:creationId xmlns:a16="http://schemas.microsoft.com/office/drawing/2014/main" id="{C8822230-E7F6-4AEC-86F1-6874B8C03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550" y="2019300"/>
            <a:ext cx="1944000" cy="2700000"/>
          </a:xfrm>
        </p:spPr>
        <p:txBody>
          <a:bodyPr rtlCol="0"/>
          <a:lstStyle/>
          <a:p>
            <a:pPr rtl="0"/>
            <a:r>
              <a:rPr lang="uk-UA" dirty="0"/>
              <a:t>Інформативна</a:t>
            </a:r>
          </a:p>
          <a:p>
            <a:pPr rtl="0"/>
            <a:r>
              <a:rPr lang="uk-UA" dirty="0"/>
              <a:t>реклама</a:t>
            </a:r>
          </a:p>
        </p:txBody>
      </p:sp>
      <p:sp>
        <p:nvSpPr>
          <p:cNvPr id="22" name="Місце для тексту 21">
            <a:extLst>
              <a:ext uri="{FF2B5EF4-FFF2-40B4-BE49-F238E27FC236}">
                <a16:creationId xmlns:a16="http://schemas.microsoft.com/office/drawing/2014/main" id="{ADB68C1C-48A6-4CB6-AEB1-1B5B9EB9AA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uk-UA"/>
              <a:t>1</a:t>
            </a:r>
          </a:p>
        </p:txBody>
      </p:sp>
      <p:sp>
        <p:nvSpPr>
          <p:cNvPr id="20" name="Місце для тексту 19">
            <a:extLst>
              <a:ext uri="{FF2B5EF4-FFF2-40B4-BE49-F238E27FC236}">
                <a16:creationId xmlns:a16="http://schemas.microsoft.com/office/drawing/2014/main" id="{72DB73E6-C510-4010-99CD-13C274B57E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uk-UA" dirty="0"/>
              <a:t>Реклама-переконання</a:t>
            </a:r>
          </a:p>
        </p:txBody>
      </p:sp>
      <p:sp>
        <p:nvSpPr>
          <p:cNvPr id="23" name="Місце для тексту 22">
            <a:extLst>
              <a:ext uri="{FF2B5EF4-FFF2-40B4-BE49-F238E27FC236}">
                <a16:creationId xmlns:a16="http://schemas.microsoft.com/office/drawing/2014/main" id="{3C345EEF-8EE2-4AFF-A515-F49E6FA7CA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uk-UA" dirty="0"/>
              <a:t>2</a:t>
            </a:r>
          </a:p>
        </p:txBody>
      </p:sp>
      <p:sp>
        <p:nvSpPr>
          <p:cNvPr id="21" name="Місце для тексту 20">
            <a:extLst>
              <a:ext uri="{FF2B5EF4-FFF2-40B4-BE49-F238E27FC236}">
                <a16:creationId xmlns:a16="http://schemas.microsoft.com/office/drawing/2014/main" id="{F544916F-9E82-4943-9F03-05F7811AC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163" y="2019300"/>
            <a:ext cx="1943100" cy="2700000"/>
          </a:xfrm>
        </p:spPr>
        <p:txBody>
          <a:bodyPr rtlCol="0"/>
          <a:lstStyle/>
          <a:p>
            <a:pPr rtl="0"/>
            <a:r>
              <a:rPr lang="uk-UA" dirty="0"/>
              <a:t>Реклама-нагадування.</a:t>
            </a:r>
          </a:p>
        </p:txBody>
      </p:sp>
      <p:sp>
        <p:nvSpPr>
          <p:cNvPr id="24" name="Місце для тексту 23">
            <a:extLst>
              <a:ext uri="{FF2B5EF4-FFF2-40B4-BE49-F238E27FC236}">
                <a16:creationId xmlns:a16="http://schemas.microsoft.com/office/drawing/2014/main" id="{C3C9C68B-77C0-41C6-AE3E-6C1B595CDE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uk-UA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4911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1891695-E7DA-48AF-9EEB-86DA1F9BF7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3628" y="1902411"/>
            <a:ext cx="3842550" cy="2855913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2400" b="1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Інформативна</a:t>
            </a:r>
            <a:r>
              <a:rPr lang="ru-RU" sz="2400" b="1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на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початковій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коли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Презентація на тему «Реклама» (варіант 4) - Слайд #47">
            <a:extLst>
              <a:ext uri="{FF2B5EF4-FFF2-40B4-BE49-F238E27FC236}">
                <a16:creationId xmlns:a16="http://schemas.microsoft.com/office/drawing/2014/main" id="{25F4CC96-8867-C2E2-7E07-AFF4D47F8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" t="10667" r="7872" b="12208"/>
          <a:stretch/>
        </p:blipFill>
        <p:spPr bwMode="auto">
          <a:xfrm>
            <a:off x="5056972" y="141959"/>
            <a:ext cx="3555164" cy="243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резентація на тему «Реклама» (варіант 4) - Слайд #50">
            <a:extLst>
              <a:ext uri="{FF2B5EF4-FFF2-40B4-BE49-F238E27FC236}">
                <a16:creationId xmlns:a16="http://schemas.microsoft.com/office/drawing/2014/main" id="{A11C0FFB-683A-1CF9-D6A8-0E4CD8701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0"/>
          <a:stretch/>
        </p:blipFill>
        <p:spPr bwMode="auto">
          <a:xfrm>
            <a:off x="8874896" y="2796362"/>
            <a:ext cx="3175866" cy="211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резентація на тему «Реклама» (варіант 4) - Слайд #46">
            <a:extLst>
              <a:ext uri="{FF2B5EF4-FFF2-40B4-BE49-F238E27FC236}">
                <a16:creationId xmlns:a16="http://schemas.microsoft.com/office/drawing/2014/main" id="{97B720CC-CCB4-AA63-B503-02C3B3B11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2" t="8706" r="6082" b="3945"/>
          <a:stretch/>
        </p:blipFill>
        <p:spPr bwMode="auto">
          <a:xfrm>
            <a:off x="5032346" y="4065973"/>
            <a:ext cx="3842550" cy="265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7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DCC875B-FB79-4EB2-ACC0-A26593F489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2202" y="742410"/>
            <a:ext cx="3842550" cy="2855913"/>
          </a:xfrm>
        </p:spPr>
        <p:txBody>
          <a:bodyPr rtlCol="0">
            <a:noAutofit/>
          </a:bodyPr>
          <a:lstStyle/>
          <a:p>
            <a:pPr algn="ctr" rtl="0"/>
            <a:r>
              <a:rPr lang="ru-RU" sz="2400" b="1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Реклама-</a:t>
            </a:r>
            <a:r>
              <a:rPr lang="ru-RU" sz="2400" b="1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ваги на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стійкий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визначену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марку товару.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оголошень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400" b="0" i="0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Секреты убеждения, используемые в рекламе">
            <a:extLst>
              <a:ext uri="{FF2B5EF4-FFF2-40B4-BE49-F238E27FC236}">
                <a16:creationId xmlns:a16="http://schemas.microsoft.com/office/drawing/2014/main" id="{05A8F862-E1A7-D486-4B35-56039648B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57" y="598496"/>
            <a:ext cx="3923932" cy="360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бренд, просування, реклама">
            <a:extLst>
              <a:ext uri="{FF2B5EF4-FFF2-40B4-BE49-F238E27FC236}">
                <a16:creationId xmlns:a16="http://schemas.microsoft.com/office/drawing/2014/main" id="{784E0A22-CC0F-CBD2-D2C6-237304AE0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833" y="3864653"/>
            <a:ext cx="4094499" cy="285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48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DCC875B-FB79-4EB2-ACC0-A26593F489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4346" y="1128944"/>
            <a:ext cx="3842550" cy="2855913"/>
          </a:xfrm>
        </p:spPr>
        <p:txBody>
          <a:bodyPr rtlCol="0">
            <a:noAutofit/>
          </a:bodyPr>
          <a:lstStyle/>
          <a:p>
            <a:pPr algn="ctr" rtl="0"/>
            <a:r>
              <a:rPr lang="ru-RU" sz="2400" b="1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Реклама-</a:t>
            </a:r>
            <a:r>
              <a:rPr lang="ru-RU" sz="2400" b="1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нагадування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особливо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добре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Мета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яскравої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дорогої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Coca-Cola" – не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товар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заклик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покупки напою, а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нагадування</a:t>
            </a:r>
            <a:r>
              <a:rPr lang="ru-RU" sz="2400" b="0" i="0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бренд, просування, реклама">
            <a:extLst>
              <a:ext uri="{FF2B5EF4-FFF2-40B4-BE49-F238E27FC236}">
                <a16:creationId xmlns:a16="http://schemas.microsoft.com/office/drawing/2014/main" id="{76A83B8E-D04D-9738-4287-A071F9D9A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833" y="321051"/>
            <a:ext cx="6849474" cy="310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резентація 3 на тему: Реклама. Види реклами — Гипермаркет знаний">
            <a:extLst>
              <a:ext uri="{FF2B5EF4-FFF2-40B4-BE49-F238E27FC236}">
                <a16:creationId xmlns:a16="http://schemas.microsoft.com/office/drawing/2014/main" id="{5220BF65-BB33-974C-3BB5-8F20FF935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532" y="3775753"/>
            <a:ext cx="3687192" cy="285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796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2DBA8E5-9516-CCEC-1E7D-512E2203D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516" y="733447"/>
            <a:ext cx="5244862" cy="2604821"/>
          </a:xfrm>
        </p:spPr>
        <p:txBody>
          <a:bodyPr/>
          <a:lstStyle/>
          <a:p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«Метод «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натовпу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» (коли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всі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купують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, а я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ні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– я не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такий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, як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всі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)</a:t>
            </a:r>
            <a:endParaRPr lang="uk-UA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122" name="Picture 2" descr="Презентація на тему «Реклама» (варіант 4) - Слайд #12">
            <a:extLst>
              <a:ext uri="{FF2B5EF4-FFF2-40B4-BE49-F238E27FC236}">
                <a16:creationId xmlns:a16="http://schemas.microsoft.com/office/drawing/2014/main" id="{1FDFC626-287F-55A7-5746-449F32894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6" t="26302" r="16812" b="2415"/>
          <a:stretch/>
        </p:blipFill>
        <p:spPr bwMode="auto">
          <a:xfrm>
            <a:off x="7165398" y="2035858"/>
            <a:ext cx="4358936" cy="358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776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4B3BE37-3737-92EF-D909-6D7E20058B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400" y="1589103"/>
            <a:ext cx="4633806" cy="1223532"/>
          </a:xfrm>
        </p:spPr>
        <p:txBody>
          <a:bodyPr/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ПЕРЕБІЛЬШЕННЯ</a:t>
            </a:r>
          </a:p>
        </p:txBody>
      </p:sp>
      <p:pic>
        <p:nvPicPr>
          <p:cNvPr id="6146" name="Picture 2" descr="Презентація на тему «Реклама» (варіант 4) - Слайд #13">
            <a:extLst>
              <a:ext uri="{FF2B5EF4-FFF2-40B4-BE49-F238E27FC236}">
                <a16:creationId xmlns:a16="http://schemas.microsoft.com/office/drawing/2014/main" id="{AEC8C682-CA63-31DF-8A8E-ABBB89EE0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2" t="25869" r="18375" b="3799"/>
          <a:stretch/>
        </p:blipFill>
        <p:spPr bwMode="auto">
          <a:xfrm>
            <a:off x="6352922" y="1020930"/>
            <a:ext cx="5454041" cy="454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069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резентація на тему «Реклама» (варіант 4) - Слайд #14">
            <a:extLst>
              <a:ext uri="{FF2B5EF4-FFF2-40B4-BE49-F238E27FC236}">
                <a16:creationId xmlns:a16="http://schemas.microsoft.com/office/drawing/2014/main" id="{EDFC3673-9655-8167-9DE1-15E07D7E5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8" t="27836" r="7292" b="4099"/>
          <a:stretch/>
        </p:blipFill>
        <p:spPr bwMode="auto">
          <a:xfrm>
            <a:off x="275208" y="854476"/>
            <a:ext cx="8336554" cy="514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248D63-5E72-4971-7BA7-1917321FED07}"/>
              </a:ext>
            </a:extLst>
          </p:cNvPr>
          <p:cNvSpPr txBox="1"/>
          <p:nvPr/>
        </p:nvSpPr>
        <p:spPr>
          <a:xfrm>
            <a:off x="9277165" y="1242874"/>
            <a:ext cx="23348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4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на </a:t>
            </a:r>
            <a:r>
              <a:rPr lang="ru-RU" sz="44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фоні</a:t>
            </a:r>
            <a:r>
              <a:rPr lang="ru-RU" sz="4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гіршої</a:t>
            </a:r>
            <a:r>
              <a:rPr lang="ru-RU" sz="4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4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endParaRPr lang="uk-UA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120578"/>
      </p:ext>
    </p:extLst>
  </p:cSld>
  <p:clrMapOvr>
    <a:masterClrMapping/>
  </p:clrMapOvr>
</p:sld>
</file>

<file path=ppt/theme/theme1.xml><?xml version="1.0" encoding="utf-8"?>
<a:theme xmlns:a="http://schemas.openxmlformats.org/drawingml/2006/main" name="Заголовки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487_TF45175639_Win32" id="{E1CE77E6-158C-475B-B1A5-0B7943769532}" vid="{5081E4CC-BCA6-454C-A505-9DE1D2D67B71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біографії</Template>
  <TotalTime>502</TotalTime>
  <Words>1119</Words>
  <Application>Microsoft Office PowerPoint</Application>
  <PresentationFormat>Широкий екран</PresentationFormat>
  <Paragraphs>91</Paragraphs>
  <Slides>24</Slides>
  <Notes>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35" baseType="lpstr">
      <vt:lpstr>-apple-system</vt:lpstr>
      <vt:lpstr>Arial</vt:lpstr>
      <vt:lpstr>Arial Black</vt:lpstr>
      <vt:lpstr>Calibri</vt:lpstr>
      <vt:lpstr>Century Schoolbook</vt:lpstr>
      <vt:lpstr>Corbel</vt:lpstr>
      <vt:lpstr>Tahoma</vt:lpstr>
      <vt:lpstr>Times New Roman</vt:lpstr>
      <vt:lpstr>Trebuchet MS</vt:lpstr>
      <vt:lpstr>Verdana</vt:lpstr>
      <vt:lpstr>Заголовки</vt:lpstr>
      <vt:lpstr>Сутність реклами. Класифікація</vt:lpstr>
      <vt:lpstr>Презентація PowerPoint</vt:lpstr>
      <vt:lpstr>Реклама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Рекламні ходи:  Подарунки Лотерея Клуби за інтересами Участь у ярмарках, виставках Реклама бренду через підтримку відомих команд спорту та шоубізнесу.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Цікаві факти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 реклами. Класифікація</dc:title>
  <dc:creator>Зоряна Чемерис</dc:creator>
  <cp:lastModifiedBy>Зоряна Чемерис</cp:lastModifiedBy>
  <cp:revision>7</cp:revision>
  <dcterms:created xsi:type="dcterms:W3CDTF">2022-05-10T14:34:14Z</dcterms:created>
  <dcterms:modified xsi:type="dcterms:W3CDTF">2022-05-11T06:58:25Z</dcterms:modified>
</cp:coreProperties>
</file>