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3BAD6-1CFC-47A7-BC88-50FBC25DAD5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00E1E-7565-4001-8DC4-F42C5A3947B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розвитку соціології в країнах Західної Європи, США та в Україні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Зародження та розвиток української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Витоки української соціології сягають </a:t>
            </a:r>
            <a:r>
              <a:rPr lang="uk-UA" dirty="0" smtClean="0"/>
              <a:t>ІХ – ХІІІ </a:t>
            </a:r>
            <a:r>
              <a:rPr lang="uk-UA" dirty="0" smtClean="0"/>
              <a:t>століть. Вони </a:t>
            </a:r>
            <a:r>
              <a:rPr lang="uk-UA" dirty="0" smtClean="0"/>
              <a:t>тісно пов’язані з формуванням української державності та народним </a:t>
            </a:r>
            <a:r>
              <a:rPr lang="uk-UA" dirty="0" smtClean="0"/>
              <a:t>життям.</a:t>
            </a:r>
          </a:p>
          <a:p>
            <a:r>
              <a:rPr lang="uk-UA" dirty="0" smtClean="0"/>
              <a:t>Перші елементи соціологічних думок простежуються в працях давніх українських </a:t>
            </a:r>
            <a:r>
              <a:rPr lang="uk-UA" dirty="0" smtClean="0"/>
              <a:t>мислителів (митрополита Іларіона, Володимира Мономаха, Клима </a:t>
            </a:r>
            <a:r>
              <a:rPr lang="uk-UA" dirty="0" err="1" smtClean="0"/>
              <a:t>Смолятича</a:t>
            </a:r>
            <a:r>
              <a:rPr lang="uk-UA" dirty="0" smtClean="0"/>
              <a:t>, Феофана Прокоповича, Юрія </a:t>
            </a:r>
            <a:r>
              <a:rPr lang="uk-UA" dirty="0" err="1" smtClean="0"/>
              <a:t>Рогатинця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Велике значення для розвитку вітчизняної соціологічної думки мають </a:t>
            </a:r>
            <a:r>
              <a:rPr lang="uk-UA" dirty="0" smtClean="0"/>
              <a:t>твори мислителя </a:t>
            </a:r>
            <a:r>
              <a:rPr lang="uk-UA" dirty="0" smtClean="0"/>
              <a:t>Івана </a:t>
            </a:r>
            <a:r>
              <a:rPr lang="uk-UA" dirty="0" smtClean="0"/>
              <a:t>Вишенського, у яких приділяється увага </a:t>
            </a:r>
            <a:r>
              <a:rPr lang="uk-UA" dirty="0" smtClean="0"/>
              <a:t>таким поняттям, як громадянське життя, справедливість, рівність та </a:t>
            </a:r>
            <a:r>
              <a:rPr lang="uk-UA" dirty="0" smtClean="0"/>
              <a:t>свобода.</a:t>
            </a:r>
          </a:p>
          <a:p>
            <a:r>
              <a:rPr lang="uk-UA" dirty="0" smtClean="0"/>
              <a:t>Видатний український філософ Григорій Сковорода, прагнучи пояснити устрій світу й місце людини в ньому, розробив теорію трьох </a:t>
            </a:r>
            <a:r>
              <a:rPr lang="uk-UA" dirty="0" err="1" smtClean="0"/>
              <a:t>“мірів”</a:t>
            </a:r>
            <a:r>
              <a:rPr lang="uk-UA" dirty="0" smtClean="0"/>
              <a:t>, за якою світ поділяється на макрокосмос, мікрокосмос та біблійний світ.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Політична соціологія Михайла Драгоманова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Розглядав </a:t>
            </a:r>
            <a:r>
              <a:rPr lang="uk-UA" dirty="0" smtClean="0"/>
              <a:t>соціологію як науку, що вивчає суспільство, та закликав українських вчених використовувати здобутки зарубіжної соціологічної </a:t>
            </a:r>
            <a:r>
              <a:rPr lang="uk-UA" dirty="0" smtClean="0"/>
              <a:t>традиції.</a:t>
            </a:r>
          </a:p>
          <a:p>
            <a:r>
              <a:rPr lang="uk-UA" dirty="0" smtClean="0"/>
              <a:t>Розробив концепцію суспільства, </a:t>
            </a:r>
            <a:r>
              <a:rPr lang="uk-UA" dirty="0" smtClean="0"/>
              <a:t>яке ґрунтується на ідеї федералізму з максимальною децентралізацією влади та самоврядування громад та </a:t>
            </a:r>
            <a:r>
              <a:rPr lang="uk-UA" dirty="0" smtClean="0"/>
              <a:t>областей.</a:t>
            </a:r>
          </a:p>
          <a:p>
            <a:r>
              <a:rPr lang="uk-UA" dirty="0" smtClean="0"/>
              <a:t>Виступав </a:t>
            </a:r>
            <a:r>
              <a:rPr lang="uk-UA" dirty="0" smtClean="0"/>
              <a:t>за новий державний устрій, </a:t>
            </a:r>
            <a:r>
              <a:rPr lang="uk-UA" dirty="0" smtClean="0"/>
              <a:t>що </a:t>
            </a:r>
            <a:r>
              <a:rPr lang="uk-UA" dirty="0" smtClean="0"/>
              <a:t>базується на засадах політичних свобод, </a:t>
            </a:r>
            <a:r>
              <a:rPr lang="uk-UA" dirty="0" smtClean="0"/>
              <a:t>наданні </a:t>
            </a:r>
            <a:r>
              <a:rPr lang="uk-UA" dirty="0" smtClean="0"/>
              <a:t>громадянам прав та свобод, </a:t>
            </a:r>
            <a:r>
              <a:rPr lang="uk-UA" dirty="0" smtClean="0"/>
              <a:t>недоторканості житла</a:t>
            </a:r>
            <a:r>
              <a:rPr lang="uk-UA" dirty="0" smtClean="0"/>
              <a:t>, </a:t>
            </a:r>
            <a:r>
              <a:rPr lang="uk-UA" dirty="0" smtClean="0"/>
              <a:t>скасуванні </a:t>
            </a:r>
            <a:r>
              <a:rPr lang="uk-UA" dirty="0" smtClean="0"/>
              <a:t>тілесних покарань та смертної кари, </a:t>
            </a:r>
            <a:r>
              <a:rPr lang="uk-UA" dirty="0" smtClean="0"/>
              <a:t>відокремленні </a:t>
            </a:r>
            <a:r>
              <a:rPr lang="uk-UA" dirty="0" smtClean="0"/>
              <a:t>церкви від держави </a:t>
            </a:r>
            <a:r>
              <a:rPr lang="uk-UA" dirty="0" smtClean="0"/>
              <a:t>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Драгоманов_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6296" y="1920875"/>
            <a:ext cx="3262408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Українська ідея Михайла Грушевського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Засновник української ідеї в соціології.</a:t>
            </a:r>
          </a:p>
          <a:p>
            <a:r>
              <a:rPr lang="uk-UA" dirty="0" smtClean="0"/>
              <a:t>Виробив </a:t>
            </a:r>
            <a:r>
              <a:rPr lang="uk-UA" dirty="0" smtClean="0"/>
              <a:t>своє розуміння суспільного процесу та політичного розвитку, яке базується на трьох поняттях: народ, держава та герой в історії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</a:t>
            </a:r>
            <a:r>
              <a:rPr lang="uk-UA" dirty="0" smtClean="0"/>
              <a:t>отримувався </a:t>
            </a:r>
            <a:r>
              <a:rPr lang="uk-UA" dirty="0" smtClean="0"/>
              <a:t>переконання, що Київська Русь виникла на власному </a:t>
            </a:r>
            <a:r>
              <a:rPr lang="uk-UA" dirty="0" err="1" smtClean="0"/>
              <a:t>грунті</a:t>
            </a:r>
            <a:r>
              <a:rPr lang="uk-UA" dirty="0" smtClean="0"/>
              <a:t> та не була привнесена варягами, тому українці завжди прагнули й</a:t>
            </a:r>
            <a:r>
              <a:rPr lang="uk-UA" dirty="0" smtClean="0"/>
              <a:t> </a:t>
            </a:r>
            <a:r>
              <a:rPr lang="uk-UA" dirty="0" smtClean="0"/>
              <a:t>будуть прагнути до національної та соціальної свободи, створення власної </a:t>
            </a:r>
            <a:r>
              <a:rPr lang="uk-UA" dirty="0" smtClean="0"/>
              <a:t>держави.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rushevskyi_Mykhailo_X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0320" y="1916832"/>
            <a:ext cx="2634048" cy="4128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Ідея національної держави В’ячеслава </a:t>
            </a:r>
            <a:r>
              <a:rPr lang="uk-UA" dirty="0" err="1" smtClean="0"/>
              <a:t>Липинського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Виступав </a:t>
            </a:r>
            <a:r>
              <a:rPr lang="uk-UA" dirty="0" smtClean="0"/>
              <a:t>за ідею політичної інтеграції як засобу створення незалежної національної </a:t>
            </a:r>
            <a:r>
              <a:rPr lang="uk-UA" dirty="0" smtClean="0"/>
              <a:t>держави.</a:t>
            </a:r>
          </a:p>
          <a:p>
            <a:r>
              <a:rPr lang="uk-UA" dirty="0" smtClean="0"/>
              <a:t>Розробив концепцію, згідно якої </a:t>
            </a:r>
            <a:r>
              <a:rPr lang="uk-UA" dirty="0" smtClean="0"/>
              <a:t>населення в країні складається з двох частин: національної аристократії та </a:t>
            </a:r>
            <a:r>
              <a:rPr lang="uk-UA" dirty="0" smtClean="0"/>
              <a:t>громадянства.</a:t>
            </a:r>
          </a:p>
          <a:p>
            <a:r>
              <a:rPr lang="uk-UA" dirty="0" smtClean="0"/>
              <a:t>Національна аристократія – </a:t>
            </a:r>
            <a:r>
              <a:rPr lang="uk-UA" dirty="0" smtClean="0"/>
              <a:t>не просто </a:t>
            </a:r>
            <a:r>
              <a:rPr lang="uk-UA" dirty="0" smtClean="0"/>
              <a:t>привілейована група, </a:t>
            </a:r>
            <a:r>
              <a:rPr lang="uk-UA" dirty="0" smtClean="0"/>
              <a:t>а </a:t>
            </a:r>
            <a:r>
              <a:rPr lang="uk-UA" dirty="0" smtClean="0"/>
              <a:t>верства, </a:t>
            </a:r>
            <a:r>
              <a:rPr lang="uk-UA" dirty="0" smtClean="0"/>
              <a:t>яка здатна організувати суспільство та створити національну </a:t>
            </a:r>
            <a:r>
              <a:rPr lang="uk-UA" dirty="0" smtClean="0"/>
              <a:t>державу.</a:t>
            </a:r>
          </a:p>
          <a:p>
            <a:r>
              <a:rPr lang="uk-UA" dirty="0" smtClean="0"/>
              <a:t>Громадянство </a:t>
            </a:r>
            <a:r>
              <a:rPr lang="uk-UA" dirty="0" smtClean="0"/>
              <a:t>поділяється на стани та класи, що знаходяться у вічній </a:t>
            </a:r>
            <a:r>
              <a:rPr lang="uk-UA" dirty="0" smtClean="0"/>
              <a:t>боротьбі.</a:t>
            </a:r>
            <a:endParaRPr lang="ru-RU" dirty="0"/>
          </a:p>
        </p:txBody>
      </p:sp>
      <p:pic>
        <p:nvPicPr>
          <p:cNvPr id="5" name="Содержимое 4" descr="В'ячеслав_Липинський._Поч_20_с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3436" y="2060848"/>
            <a:ext cx="338519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Сучасний</a:t>
            </a:r>
            <a:r>
              <a:rPr lang="ru-RU" i="1" dirty="0" smtClean="0"/>
              <a:t> </a:t>
            </a:r>
            <a:r>
              <a:rPr lang="ru-RU" i="1" dirty="0" err="1" smtClean="0"/>
              <a:t>етап</a:t>
            </a:r>
            <a:r>
              <a:rPr lang="ru-RU" i="1" dirty="0" smtClean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соціологічної</a:t>
            </a:r>
            <a:r>
              <a:rPr lang="ru-RU" i="1" dirty="0" smtClean="0"/>
              <a:t>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Теорія структурного функціоналізму. </a:t>
            </a:r>
            <a:r>
              <a:rPr lang="uk-UA" dirty="0" smtClean="0"/>
              <a:t>Реальність – логічно </a:t>
            </a:r>
            <a:r>
              <a:rPr lang="uk-UA" dirty="0" smtClean="0"/>
              <a:t>та раціонально </a:t>
            </a:r>
            <a:r>
              <a:rPr lang="uk-UA" dirty="0" smtClean="0"/>
              <a:t>організована категорія. </a:t>
            </a:r>
            <a:r>
              <a:rPr lang="uk-UA" dirty="0" smtClean="0"/>
              <a:t>Основне поняття соціальної структури — рівновага. Якщо суспільство знаходиться в рівновазі, воно не </a:t>
            </a:r>
            <a:r>
              <a:rPr lang="uk-UA" dirty="0" smtClean="0"/>
              <a:t>конфліктує.</a:t>
            </a:r>
          </a:p>
          <a:p>
            <a:r>
              <a:rPr lang="uk-UA" dirty="0" smtClean="0"/>
              <a:t>Теорія конфлікту </a:t>
            </a:r>
            <a:r>
              <a:rPr lang="uk-UA" dirty="0" err="1" smtClean="0"/>
              <a:t>Льюїса</a:t>
            </a:r>
            <a:r>
              <a:rPr lang="uk-UA" dirty="0" smtClean="0"/>
              <a:t> </a:t>
            </a:r>
            <a:r>
              <a:rPr lang="uk-UA" dirty="0" err="1" smtClean="0"/>
              <a:t>Козера</a:t>
            </a:r>
            <a:r>
              <a:rPr lang="uk-UA" dirty="0" smtClean="0"/>
              <a:t>. Конфлікт </a:t>
            </a:r>
            <a:r>
              <a:rPr lang="uk-UA" dirty="0" smtClean="0"/>
              <a:t>виконує </a:t>
            </a:r>
            <a:r>
              <a:rPr lang="uk-UA" dirty="0" smtClean="0"/>
              <a:t>в суспільстві не </a:t>
            </a:r>
            <a:r>
              <a:rPr lang="uk-UA" dirty="0" smtClean="0"/>
              <a:t>лише деструктивні, але й стабілізуючі </a:t>
            </a:r>
            <a:r>
              <a:rPr lang="uk-UA" dirty="0" smtClean="0"/>
              <a:t>функції.</a:t>
            </a:r>
          </a:p>
          <a:p>
            <a:r>
              <a:rPr lang="uk-UA" dirty="0" smtClean="0"/>
              <a:t>Теорія символічного </a:t>
            </a:r>
            <a:r>
              <a:rPr lang="uk-UA" dirty="0" err="1" smtClean="0"/>
              <a:t>інтеракціонізму</a:t>
            </a:r>
            <a:r>
              <a:rPr lang="uk-UA" dirty="0" smtClean="0"/>
              <a:t>. Головним </a:t>
            </a:r>
            <a:r>
              <a:rPr lang="uk-UA" dirty="0" smtClean="0"/>
              <a:t>чинником суспільного прогресу є взаємодія (</a:t>
            </a:r>
            <a:r>
              <a:rPr lang="uk-UA" dirty="0" err="1" smtClean="0"/>
              <a:t>інтеракція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Концепція </a:t>
            </a:r>
            <a:r>
              <a:rPr lang="uk-UA" dirty="0" err="1" smtClean="0"/>
              <a:t>етнометодології</a:t>
            </a:r>
            <a:r>
              <a:rPr lang="uk-UA" dirty="0" smtClean="0"/>
              <a:t>. Впорядкованого </a:t>
            </a:r>
            <a:r>
              <a:rPr lang="uk-UA" dirty="0" smtClean="0"/>
              <a:t>соціального світу не існує. Індивіди самостійно домовляються про те, як поводитися в певних умовах, та створюють порядок, який їх найбільш </a:t>
            </a:r>
            <a:r>
              <a:rPr lang="uk-UA" dirty="0" smtClean="0"/>
              <a:t>задовольняє.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Новітні соціологічні теорії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Концепція соціального </a:t>
            </a:r>
            <a:r>
              <a:rPr lang="uk-UA" dirty="0" smtClean="0"/>
              <a:t>обміну. </a:t>
            </a:r>
            <a:r>
              <a:rPr lang="uk-UA" dirty="0" smtClean="0"/>
              <a:t>Обмін різними видами діяльності є основою суспільних </a:t>
            </a:r>
            <a:r>
              <a:rPr lang="uk-UA" dirty="0" smtClean="0"/>
              <a:t>відносин. </a:t>
            </a:r>
            <a:r>
              <a:rPr lang="uk-UA" dirty="0" smtClean="0"/>
              <a:t>Люди взаємодіють між собою на основі аналізу власного досвіду, потенційних винагород та </a:t>
            </a:r>
            <a:r>
              <a:rPr lang="uk-UA" dirty="0" smtClean="0"/>
              <a:t>покарань.</a:t>
            </a:r>
          </a:p>
          <a:p>
            <a:r>
              <a:rPr lang="uk-UA" dirty="0" smtClean="0"/>
              <a:t>Теорія раціонального вибору. При виборі альтернатив діяльності індивід виходить з припущення подвійної мети: поліпшення свого матеріального становища та отримання соціального </a:t>
            </a:r>
            <a:r>
              <a:rPr lang="uk-UA" dirty="0" smtClean="0"/>
              <a:t>схвалення.</a:t>
            </a:r>
          </a:p>
          <a:p>
            <a:r>
              <a:rPr lang="uk-UA" dirty="0" smtClean="0"/>
              <a:t>Теорія системи. </a:t>
            </a:r>
            <a:r>
              <a:rPr lang="uk-UA" dirty="0" smtClean="0"/>
              <a:t>Соціальна система </a:t>
            </a:r>
            <a:r>
              <a:rPr lang="uk-UA" dirty="0" smtClean="0"/>
              <a:t>є сукупністю соціальних явищ і процесів, що взаємопов’язані між собою відносинами та створюють цілісний соціальний об’єкт</a:t>
            </a:r>
            <a:r>
              <a:rPr lang="uk-UA" dirty="0" smtClean="0"/>
              <a:t>. Вона визначаються </a:t>
            </a:r>
            <a:r>
              <a:rPr lang="uk-UA" dirty="0" smtClean="0"/>
              <a:t>комунікацією або дією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Теорії фемінізму. Виникли у процесі розвитку руху проти дискримінації жінок </a:t>
            </a:r>
            <a:r>
              <a:rPr lang="uk-UA" dirty="0" smtClean="0"/>
              <a:t>в різних сферах життя. Фемінізм </a:t>
            </a:r>
            <a:r>
              <a:rPr lang="uk-UA" dirty="0" smtClean="0"/>
              <a:t>розвивається у декількох напрямках: ліберальному, радикальному, </a:t>
            </a:r>
            <a:r>
              <a:rPr lang="uk-UA" dirty="0" smtClean="0"/>
              <a:t>гуманістичному.</a:t>
            </a:r>
          </a:p>
          <a:p>
            <a:r>
              <a:rPr lang="uk-UA" dirty="0" smtClean="0"/>
              <a:t>Постмодерністські теорії</a:t>
            </a:r>
            <a:r>
              <a:rPr lang="uk-UA" dirty="0" smtClean="0"/>
              <a:t>. Їх відмінною рисою є еклектизм</a:t>
            </a:r>
            <a:r>
              <a:rPr lang="uk-UA" dirty="0" smtClean="0"/>
              <a:t>, обстоювання рівноправності різних уподобань, стилів мислення, плюралізм естетичних стандартів, толерантність у царині мистецьких смаків і поведінки, заперечення поділу на «високу» та «низьку» культуру тощо</a:t>
            </a:r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Соціологія — наука, що вивчає становлення, розвиток та функціонування суспільства, його елементів, соціальних процесів та відносин, а також механізми та принципи їх взаємодії.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Довгий час соціологія була галуззю філософії. Початок її відокремлення в самостійну дисципліну припадає на кінець XVIII ст</a:t>
            </a:r>
            <a:r>
              <a:rPr lang="uk-UA" dirty="0" smtClean="0"/>
              <a:t>., </a:t>
            </a:r>
            <a:r>
              <a:rPr lang="uk-UA" dirty="0" smtClean="0"/>
              <a:t>коли в країнах Західної Європи відбувся перехід від феодально-абсолютистського ладу до </a:t>
            </a:r>
            <a:r>
              <a:rPr lang="uk-UA" dirty="0" smtClean="0"/>
              <a:t>капіталізму.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Передумови виникнення соціології як самостійної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Економічні (</a:t>
            </a:r>
            <a:r>
              <a:rPr lang="uk-UA" dirty="0" smtClean="0"/>
              <a:t>індустріальна революція, поява технічних інновацій, міграція населення у великі міста, новий и більш якісний підхід до організації праці, розвиток </a:t>
            </a:r>
            <a:r>
              <a:rPr lang="uk-UA" dirty="0" smtClean="0"/>
              <a:t>торгівлі).</a:t>
            </a:r>
          </a:p>
          <a:p>
            <a:r>
              <a:rPr lang="uk-UA" dirty="0" smtClean="0"/>
              <a:t>Політичні (перехід </a:t>
            </a:r>
            <a:r>
              <a:rPr lang="uk-UA" dirty="0" smtClean="0"/>
              <a:t>від феодального суспільства до </a:t>
            </a:r>
            <a:r>
              <a:rPr lang="uk-UA" dirty="0" smtClean="0"/>
              <a:t>капіталістичного, </a:t>
            </a:r>
            <a:r>
              <a:rPr lang="uk-UA" dirty="0" smtClean="0"/>
              <a:t>встановлення нового соціального порядку, поява громадянських прав та </a:t>
            </a:r>
            <a:r>
              <a:rPr lang="uk-UA" dirty="0" err="1" smtClean="0"/>
              <a:t>обов’</a:t>
            </a:r>
            <a:r>
              <a:rPr lang="ru-RU" dirty="0" err="1" smtClean="0"/>
              <a:t>язків</a:t>
            </a:r>
            <a:r>
              <a:rPr lang="ru-RU" dirty="0" smtClean="0"/>
              <a:t>, </a:t>
            </a:r>
            <a:r>
              <a:rPr lang="ru-RU" dirty="0" err="1" smtClean="0"/>
              <a:t>виборчого</a:t>
            </a:r>
            <a:r>
              <a:rPr lang="ru-RU" dirty="0" smtClean="0"/>
              <a:t> права,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та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).</a:t>
            </a:r>
          </a:p>
          <a:p>
            <a:r>
              <a:rPr lang="uk-UA" dirty="0" smtClean="0"/>
              <a:t>Інтелектуальні (популяризація </a:t>
            </a:r>
            <a:r>
              <a:rPr lang="uk-UA" dirty="0" smtClean="0"/>
              <a:t>в суспільстві прогресивних </a:t>
            </a:r>
            <a:r>
              <a:rPr lang="uk-UA" dirty="0" smtClean="0"/>
              <a:t>ідей Просвітництва, наукові </a:t>
            </a:r>
            <a:r>
              <a:rPr lang="uk-UA" dirty="0" smtClean="0"/>
              <a:t>та технічні </a:t>
            </a:r>
            <a:r>
              <a:rPr lang="uk-UA" dirty="0" smtClean="0"/>
              <a:t>відкриття, поширення освіти).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Етапи розвитку та становлення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Донауковий (</a:t>
            </a:r>
            <a:r>
              <a:rPr lang="en-US" dirty="0" smtClean="0"/>
              <a:t>III </a:t>
            </a:r>
            <a:r>
              <a:rPr lang="ru-RU" dirty="0" smtClean="0"/>
              <a:t>ст. до н. е. — друга половина </a:t>
            </a:r>
            <a:r>
              <a:rPr lang="en-US" dirty="0" smtClean="0"/>
              <a:t>XVIII</a:t>
            </a:r>
            <a:r>
              <a:rPr lang="ru-RU" dirty="0" smtClean="0"/>
              <a:t> ст.). </a:t>
            </a:r>
            <a:r>
              <a:rPr lang="uk-UA" dirty="0" smtClean="0"/>
              <a:t>Перші спроби пояснити суть суспільства, соціальних процесів та відносин в ньому спостерігались в філософських трактатах </a:t>
            </a:r>
            <a:r>
              <a:rPr lang="uk-UA" dirty="0" smtClean="0"/>
              <a:t>Аристотеля та Платона</a:t>
            </a:r>
            <a:r>
              <a:rPr lang="uk-UA" dirty="0" smtClean="0"/>
              <a:t>, </a:t>
            </a:r>
            <a:r>
              <a:rPr lang="uk-UA" dirty="0" smtClean="0"/>
              <a:t>а також в Біблії</a:t>
            </a:r>
            <a:r>
              <a:rPr lang="uk-UA" dirty="0" smtClean="0"/>
              <a:t>, Ведах, Корані, вченнях Руссо, </a:t>
            </a:r>
            <a:r>
              <a:rPr lang="uk-UA" dirty="0" err="1" smtClean="0"/>
              <a:t>Сен-Сімона</a:t>
            </a:r>
            <a:r>
              <a:rPr lang="uk-UA" dirty="0" smtClean="0"/>
              <a:t>, Томаса Мора, </a:t>
            </a:r>
            <a:r>
              <a:rPr lang="uk-UA" dirty="0" smtClean="0"/>
              <a:t>Гоббса.</a:t>
            </a:r>
          </a:p>
          <a:p>
            <a:r>
              <a:rPr lang="uk-UA" dirty="0" smtClean="0"/>
              <a:t>Класичний (XIX ст.). Формування соціологічної думки на основі ідей О. </a:t>
            </a:r>
            <a:r>
              <a:rPr lang="uk-UA" dirty="0" err="1" smtClean="0"/>
              <a:t>Конта</a:t>
            </a:r>
            <a:r>
              <a:rPr lang="uk-UA" dirty="0" smtClean="0"/>
              <a:t>, Е. Дюркгейма, М. Вебера, Г. </a:t>
            </a:r>
            <a:r>
              <a:rPr lang="uk-UA" dirty="0" err="1" smtClean="0"/>
              <a:t>Спенсера</a:t>
            </a:r>
            <a:r>
              <a:rPr lang="uk-UA" dirty="0" smtClean="0"/>
              <a:t>, Г. </a:t>
            </a:r>
            <a:r>
              <a:rPr lang="uk-UA" dirty="0" err="1" smtClean="0"/>
              <a:t>Зіммеля</a:t>
            </a:r>
            <a:r>
              <a:rPr lang="uk-UA" dirty="0" smtClean="0"/>
              <a:t>, Дж. Міля, Ф. </a:t>
            </a:r>
            <a:r>
              <a:rPr lang="uk-UA" dirty="0" err="1" smtClean="0"/>
              <a:t>Тьоніса</a:t>
            </a:r>
            <a:r>
              <a:rPr lang="uk-UA" dirty="0" smtClean="0"/>
              <a:t> </a:t>
            </a:r>
            <a:r>
              <a:rPr lang="uk-UA" dirty="0" smtClean="0"/>
              <a:t>та ін.</a:t>
            </a:r>
          </a:p>
          <a:p>
            <a:pPr lvl="0"/>
            <a:r>
              <a:rPr lang="uk-UA" dirty="0" smtClean="0"/>
              <a:t>Сучасний (</a:t>
            </a:r>
            <a:r>
              <a:rPr lang="en-US" dirty="0" smtClean="0"/>
              <a:t>XX</a:t>
            </a:r>
            <a:r>
              <a:rPr lang="ru-RU" dirty="0" smtClean="0"/>
              <a:t> – </a:t>
            </a:r>
            <a:r>
              <a:rPr lang="en-US" dirty="0" smtClean="0"/>
              <a:t>XXI </a:t>
            </a:r>
            <a:r>
              <a:rPr lang="uk-UA" dirty="0" smtClean="0"/>
              <a:t>ст.). Подальший розвиток науки. Поява соціологічних теорій А. </a:t>
            </a:r>
            <a:r>
              <a:rPr lang="uk-UA" dirty="0" err="1" smtClean="0"/>
              <a:t>Маслоу</a:t>
            </a:r>
            <a:r>
              <a:rPr lang="uk-UA" dirty="0" smtClean="0"/>
              <a:t>, Р. </a:t>
            </a:r>
            <a:r>
              <a:rPr lang="uk-UA" dirty="0" err="1" smtClean="0"/>
              <a:t>Мертона</a:t>
            </a:r>
            <a:r>
              <a:rPr lang="uk-UA" dirty="0" smtClean="0"/>
              <a:t>, Е. </a:t>
            </a:r>
            <a:r>
              <a:rPr lang="uk-UA" dirty="0" err="1" smtClean="0"/>
              <a:t>Мейо</a:t>
            </a:r>
            <a:r>
              <a:rPr lang="uk-UA" dirty="0" smtClean="0"/>
              <a:t>, П. Сорокіна, Е. </a:t>
            </a:r>
            <a:r>
              <a:rPr lang="uk-UA" dirty="0" err="1" smtClean="0"/>
              <a:t>Гідденса</a:t>
            </a:r>
            <a:r>
              <a:rPr lang="uk-UA" dirty="0" smtClean="0"/>
              <a:t>, Т. </a:t>
            </a:r>
            <a:r>
              <a:rPr lang="uk-UA" dirty="0" err="1" smtClean="0"/>
              <a:t>Парсонса</a:t>
            </a:r>
            <a:r>
              <a:rPr lang="uk-UA" dirty="0" smtClean="0"/>
              <a:t>, Ф. </a:t>
            </a:r>
            <a:r>
              <a:rPr lang="uk-UA" dirty="0" err="1" smtClean="0"/>
              <a:t>Тейлора</a:t>
            </a:r>
            <a:r>
              <a:rPr lang="uk-UA" dirty="0" smtClean="0"/>
              <a:t>, М. Ковалевського.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Французький філософ </a:t>
            </a:r>
            <a:r>
              <a:rPr lang="uk-UA" dirty="0" smtClean="0"/>
              <a:t>Огюст </a:t>
            </a:r>
            <a:r>
              <a:rPr lang="uk-UA" dirty="0" err="1" smtClean="0"/>
              <a:t>Конт</a:t>
            </a:r>
            <a:r>
              <a:rPr lang="uk-UA" dirty="0" smtClean="0"/>
              <a:t> – </a:t>
            </a:r>
            <a:r>
              <a:rPr lang="uk-UA" dirty="0" err="1" smtClean="0"/>
              <a:t>“батько</a:t>
            </a:r>
            <a:r>
              <a:rPr lang="uk-UA" dirty="0" smtClean="0"/>
              <a:t> </a:t>
            </a:r>
            <a:r>
              <a:rPr lang="uk-UA" dirty="0" err="1" smtClean="0"/>
              <a:t>соціології”</a:t>
            </a:r>
            <a:endParaRPr lang="ru-RU" dirty="0"/>
          </a:p>
        </p:txBody>
      </p:sp>
      <p:pic>
        <p:nvPicPr>
          <p:cNvPr id="5" name="Содержимое 4" descr="Auguste_Com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0132" y="1920875"/>
            <a:ext cx="3452736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 1838 р. ввів термін </a:t>
            </a:r>
            <a:r>
              <a:rPr lang="uk-UA" dirty="0" err="1" smtClean="0"/>
              <a:t>“соціологія”</a:t>
            </a:r>
            <a:r>
              <a:rPr lang="uk-UA" dirty="0" smtClean="0"/>
              <a:t> </a:t>
            </a:r>
            <a:r>
              <a:rPr lang="uk-UA" dirty="0" smtClean="0"/>
              <a:t>для позначення наукового вивчення суспільства.</a:t>
            </a:r>
          </a:p>
          <a:p>
            <a:r>
              <a:rPr lang="uk-UA" dirty="0" smtClean="0"/>
              <a:t>Стверджував</a:t>
            </a:r>
            <a:r>
              <a:rPr lang="uk-UA" dirty="0" smtClean="0"/>
              <a:t>, що для вирішення своїх проблем суспільству потрібні наукові знання, засновані на фактах та доказах, а не забобони, які характеризують релігійні та метафізичні стадії суспільного </a:t>
            </a:r>
            <a:r>
              <a:rPr lang="uk-UA" dirty="0" smtClean="0"/>
              <a:t>розвитку.</a:t>
            </a:r>
          </a:p>
          <a:p>
            <a:r>
              <a:rPr lang="uk-UA" dirty="0" smtClean="0"/>
              <a:t>В</a:t>
            </a:r>
            <a:r>
              <a:rPr lang="uk-UA" dirty="0" smtClean="0"/>
              <a:t>важав</a:t>
            </a:r>
            <a:r>
              <a:rPr lang="uk-UA" dirty="0" smtClean="0"/>
              <a:t>, що соціологія складається з двох </a:t>
            </a:r>
            <a:r>
              <a:rPr lang="uk-UA" dirty="0" smtClean="0"/>
              <a:t>розділів: динаміки та статики.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Герберт</a:t>
            </a:r>
            <a:r>
              <a:rPr lang="uk-UA" dirty="0" smtClean="0"/>
              <a:t> </a:t>
            </a:r>
            <a:r>
              <a:rPr lang="uk-UA" dirty="0" err="1" smtClean="0"/>
              <a:t>Спенсер</a:t>
            </a:r>
            <a:endParaRPr lang="ru-RU" dirty="0"/>
          </a:p>
        </p:txBody>
      </p:sp>
      <p:pic>
        <p:nvPicPr>
          <p:cNvPr id="5" name="Содержимое 4" descr="Herbert_Spencer_at_the_Age_of_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8739" y="1920875"/>
            <a:ext cx="3115521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Порівнював </a:t>
            </a:r>
            <a:r>
              <a:rPr lang="uk-UA" dirty="0" smtClean="0"/>
              <a:t>суспільство з живим організмом, що складається із взаємозалежних елементів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Сім'я</a:t>
            </a:r>
            <a:r>
              <a:rPr lang="uk-UA" dirty="0" smtClean="0"/>
              <a:t>, освіта, держава, промисловість і релігія — лише </a:t>
            </a:r>
            <a:r>
              <a:rPr lang="uk-UA" dirty="0" smtClean="0"/>
              <a:t>частини організму </a:t>
            </a:r>
            <a:r>
              <a:rPr lang="uk-UA" dirty="0" smtClean="0"/>
              <a:t>суспільства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виправить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через </a:t>
            </a:r>
            <a:r>
              <a:rPr lang="ru-RU" dirty="0" err="1" smtClean="0"/>
              <a:t>природній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пристосованих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, </a:t>
            </a:r>
            <a:r>
              <a:rPr lang="ru-RU" dirty="0" err="1" smtClean="0"/>
              <a:t>могутні</a:t>
            </a:r>
            <a:r>
              <a:rPr lang="ru-RU" dirty="0" smtClean="0"/>
              <a:t> та </a:t>
            </a:r>
            <a:r>
              <a:rPr lang="ru-RU" dirty="0" err="1" smtClean="0"/>
              <a:t>успішні</a:t>
            </a:r>
            <a:r>
              <a:rPr lang="ru-RU" dirty="0" smtClean="0"/>
              <a:t>. </a:t>
            </a:r>
            <a:r>
              <a:rPr lang="ru-RU" dirty="0" err="1" smtClean="0"/>
              <a:t>Бідним</a:t>
            </a:r>
            <a:r>
              <a:rPr lang="ru-RU" dirty="0" smtClean="0"/>
              <a:t> та </a:t>
            </a:r>
            <a:r>
              <a:rPr lang="ru-RU" dirty="0" err="1" smtClean="0"/>
              <a:t>слабким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дбати</a:t>
            </a:r>
            <a:r>
              <a:rPr lang="ru-RU" dirty="0" smtClean="0"/>
              <a:t> про себе без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вони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піднятися</a:t>
            </a:r>
            <a:r>
              <a:rPr lang="ru-RU" dirty="0" smtClean="0"/>
              <a:t> на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Еміль Дюркгейм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Наголошував </a:t>
            </a:r>
            <a:r>
              <a:rPr lang="uk-UA" dirty="0" smtClean="0"/>
              <a:t>на важливості вивчення соціальних фактів або моделей поведінки, характерних для тієї чи іншої </a:t>
            </a:r>
            <a:r>
              <a:rPr lang="uk-UA" dirty="0" smtClean="0"/>
              <a:t>групи суспільства.</a:t>
            </a:r>
          </a:p>
          <a:p>
            <a:r>
              <a:rPr lang="ru-RU" dirty="0" err="1" smtClean="0"/>
              <a:t>Виступав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smtClean="0"/>
              <a:t>систематичного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соціологічних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</a:t>
            </a:r>
          </a:p>
          <a:p>
            <a:r>
              <a:rPr lang="uk-UA" dirty="0" smtClean="0"/>
              <a:t>Радив цікавитися </a:t>
            </a:r>
            <a:r>
              <a:rPr lang="ru-RU" dirty="0" err="1" smtClean="0"/>
              <a:t>суб'єктивним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</a:t>
            </a:r>
            <a:r>
              <a:rPr lang="ru-RU" dirty="0" smtClean="0"/>
              <a:t>людей.</a:t>
            </a:r>
            <a:endParaRPr lang="ru-RU" dirty="0"/>
          </a:p>
        </p:txBody>
      </p:sp>
      <p:pic>
        <p:nvPicPr>
          <p:cNvPr id="7" name="Содержимое 6" descr="Émile_Durkhei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6122" y="1920875"/>
            <a:ext cx="326075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Макс Вебер</a:t>
            </a:r>
            <a:endParaRPr lang="ru-RU" dirty="0"/>
          </a:p>
        </p:txBody>
      </p:sp>
      <p:pic>
        <p:nvPicPr>
          <p:cNvPr id="5" name="Содержимое 4" descr="maks-veb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920875"/>
            <a:ext cx="3333750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Заснував метод </a:t>
            </a:r>
            <a:r>
              <a:rPr lang="uk-UA" dirty="0" err="1" smtClean="0"/>
              <a:t>“розуміючої”</a:t>
            </a:r>
            <a:r>
              <a:rPr lang="uk-UA" dirty="0" smtClean="0"/>
              <a:t> соціології, що дозволяє досліднику </a:t>
            </a:r>
            <a:r>
              <a:rPr lang="uk-UA" dirty="0" err="1" smtClean="0"/>
              <a:t>“поринути”</a:t>
            </a:r>
            <a:r>
              <a:rPr lang="uk-UA" dirty="0" smtClean="0"/>
              <a:t> у думки іншої людини.</a:t>
            </a:r>
          </a:p>
          <a:p>
            <a:r>
              <a:rPr lang="uk-UA" dirty="0" smtClean="0"/>
              <a:t>Вважав, що поведінка </a:t>
            </a:r>
            <a:r>
              <a:rPr lang="uk-UA" dirty="0" smtClean="0"/>
              <a:t>людей не може існувати окремо від того, як вони її пояснюють, оскільки вони схильні діяти відповідно до цих </a:t>
            </a:r>
            <a:r>
              <a:rPr lang="uk-UA" dirty="0" smtClean="0"/>
              <a:t>інтерпретацій.</a:t>
            </a:r>
          </a:p>
          <a:p>
            <a:r>
              <a:rPr lang="uk-UA" dirty="0" smtClean="0"/>
              <a:t>Соціологи повинні досліджувати думки, почуття та сприйняття людей щодо їхньої власної поведінки через зв'язок між об'єктивною поведінкою та суб'єктивною інтерпретацією.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Вільфредо</a:t>
            </a:r>
            <a:r>
              <a:rPr lang="uk-UA" dirty="0" smtClean="0"/>
              <a:t> </a:t>
            </a:r>
            <a:r>
              <a:rPr lang="uk-UA" dirty="0" err="1" smtClean="0"/>
              <a:t>Парето</a:t>
            </a:r>
            <a:endParaRPr lang="ru-RU" dirty="0"/>
          </a:p>
        </p:txBody>
      </p:sp>
      <p:pic>
        <p:nvPicPr>
          <p:cNvPr id="5" name="Содержимое 4" descr="Vilfredo_Pareto_1870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4178" y="1920875"/>
            <a:ext cx="3324644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Автор теорії еліт. Був </a:t>
            </a:r>
            <a:r>
              <a:rPr lang="uk-UA" dirty="0" smtClean="0"/>
              <a:t>переконаний, що суспільство можна зобразити у формі піраміди, на верхівці якої знаходиться еліта, тобто люди, що керують життям всієї спільноти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Скептично </a:t>
            </a:r>
            <a:r>
              <a:rPr lang="uk-UA" dirty="0" smtClean="0"/>
              <a:t>ставився до демократичних </a:t>
            </a:r>
            <a:r>
              <a:rPr lang="uk-UA" dirty="0" smtClean="0"/>
              <a:t>режимів. Вважав, </a:t>
            </a:r>
            <a:r>
              <a:rPr lang="uk-UA" dirty="0" smtClean="0"/>
              <a:t>що </a:t>
            </a:r>
            <a:r>
              <a:rPr lang="uk-UA" dirty="0" smtClean="0"/>
              <a:t>в </a:t>
            </a:r>
            <a:r>
              <a:rPr lang="uk-UA" dirty="0" smtClean="0"/>
              <a:t>суспільному житті діє універсальний закон, відповідно до якого еліта завжди обманює </a:t>
            </a:r>
            <a:r>
              <a:rPr lang="uk-UA" dirty="0" smtClean="0"/>
              <a:t>маси.</a:t>
            </a:r>
          </a:p>
          <a:p>
            <a:r>
              <a:rPr lang="uk-UA" dirty="0" smtClean="0"/>
              <a:t>Наголошував, що успішний </a:t>
            </a:r>
            <a:r>
              <a:rPr lang="uk-UA" dirty="0" smtClean="0"/>
              <a:t>розвиток суспільства можливий лише при своєчасному оновленні еліти. </a:t>
            </a:r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1176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Історія розвитку соціології в країнах Західної Європи, США та в Україні</vt:lpstr>
      <vt:lpstr>   </vt:lpstr>
      <vt:lpstr>Передумови виникнення соціології як самостійної науки</vt:lpstr>
      <vt:lpstr>Етапи розвитку та становлення соціології</vt:lpstr>
      <vt:lpstr>Французький філософ Огюст Конт – “батько соціології”</vt:lpstr>
      <vt:lpstr>Герберт Спенсер</vt:lpstr>
      <vt:lpstr>Еміль Дюркгейм</vt:lpstr>
      <vt:lpstr>Макс Вебер</vt:lpstr>
      <vt:lpstr>Вільфредо Парето</vt:lpstr>
      <vt:lpstr>Зародження та розвиток української соціології</vt:lpstr>
      <vt:lpstr>Політична соціологія Михайла Драгоманова</vt:lpstr>
      <vt:lpstr>Українська ідея Михайла Грушевського</vt:lpstr>
      <vt:lpstr>Ідея національної держави В’ячеслава Липинського</vt:lpstr>
      <vt:lpstr> Сучасний етап розвитку соціологічної науки</vt:lpstr>
      <vt:lpstr>Новітні соціологічні теорії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соціології в країнах Західної Європи, США та в Україні</dc:title>
  <dc:creator>Admin</dc:creator>
  <cp:lastModifiedBy>Admin</cp:lastModifiedBy>
  <cp:revision>46</cp:revision>
  <dcterms:created xsi:type="dcterms:W3CDTF">2022-04-22T14:08:15Z</dcterms:created>
  <dcterms:modified xsi:type="dcterms:W3CDTF">2022-04-22T16:46:00Z</dcterms:modified>
</cp:coreProperties>
</file>