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4"/>
  </p:notesMasterIdLst>
  <p:sldIdLst>
    <p:sldId id="256" r:id="rId2"/>
    <p:sldId id="269" r:id="rId3"/>
    <p:sldId id="270" r:id="rId4"/>
    <p:sldId id="261" r:id="rId5"/>
    <p:sldId id="258" r:id="rId6"/>
    <p:sldId id="264" r:id="rId7"/>
    <p:sldId id="266" r:id="rId8"/>
    <p:sldId id="267" r:id="rId9"/>
    <p:sldId id="259" r:id="rId10"/>
    <p:sldId id="262" r:id="rId11"/>
    <p:sldId id="268" r:id="rId12"/>
    <p:sldId id="265" r:id="rId13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7" d="100"/>
          <a:sy n="47" d="100"/>
        </p:scale>
        <p:origin x="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Перекладацькі</a:t>
            </a:r>
            <a:r>
              <a:rPr lang="uk-UA" baseline="0"/>
              <a:t> трансформації</a:t>
            </a:r>
            <a:endParaRPr lang="uk-UA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1-4AEC-B6C8-15E17366DD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1-4AEC-B6C8-15E17366DD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61-4AEC-B6C8-15E17366DD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61-4AEC-B6C8-15E17366DDF7}"/>
              </c:ext>
            </c:extLst>
          </c:dPt>
          <c:cat>
            <c:strRef>
              <c:f>Лист1!$A$2:$A$5</c:f>
              <c:strCache>
                <c:ptCount val="4"/>
                <c:pt idx="0">
                  <c:v>Лексичні</c:v>
                </c:pt>
                <c:pt idx="1">
                  <c:v>Граматичні</c:v>
                </c:pt>
                <c:pt idx="2">
                  <c:v>Лексико-граматичні</c:v>
                </c:pt>
                <c:pt idx="3">
                  <c:v>Стилістичні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1-4AEC-B6C8-15E17366D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0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4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1215" y="731521"/>
            <a:ext cx="10411466" cy="3840480"/>
          </a:xfrm>
        </p:spPr>
        <p:txBody>
          <a:bodyPr anchor="b">
            <a:normAutofit/>
          </a:bodyPr>
          <a:lstStyle>
            <a:lvl1pPr algn="ctr">
              <a:defRPr sz="576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1215" y="4663440"/>
            <a:ext cx="10411466" cy="2286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819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5679438"/>
            <a:ext cx="118872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5534" y="1118535"/>
            <a:ext cx="9871133" cy="37979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6" y="6359524"/>
            <a:ext cx="11887200" cy="592454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627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5" y="731522"/>
            <a:ext cx="11887199" cy="3749039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212080"/>
            <a:ext cx="11887200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557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3934" y="9441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5374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2"/>
            <a:ext cx="11155678" cy="3291839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212080"/>
            <a:ext cx="11887200" cy="173736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53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3970297"/>
            <a:ext cx="11887200" cy="176256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732857"/>
            <a:ext cx="11887201" cy="103248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898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3934" y="9441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5374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2"/>
            <a:ext cx="11155678" cy="3291839"/>
          </a:xfrm>
        </p:spPr>
        <p:txBody>
          <a:bodyPr anchor="ctr">
            <a:normAutofit/>
          </a:bodyPr>
          <a:lstStyle>
            <a:lvl1pPr algn="l">
              <a:defRPr sz="38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9694" y="4663440"/>
            <a:ext cx="11887200" cy="106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730240"/>
            <a:ext cx="11887200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537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5" y="731522"/>
            <a:ext cx="11887199" cy="329183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9694" y="4206240"/>
            <a:ext cx="1188720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36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3" y="5212080"/>
            <a:ext cx="11887200" cy="17373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45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9695" y="731520"/>
            <a:ext cx="11887198" cy="2286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222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4278" y="731520"/>
            <a:ext cx="2652617" cy="62179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9694" y="731520"/>
            <a:ext cx="9052560" cy="621792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693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790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16" y="3970297"/>
            <a:ext cx="10424160" cy="1762560"/>
          </a:xfrm>
        </p:spPr>
        <p:txBody>
          <a:bodyPr anchor="b"/>
          <a:lstStyle>
            <a:lvl1pPr algn="r">
              <a:defRPr sz="48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214" y="5732857"/>
            <a:ext cx="10424161" cy="103248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493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9694" y="3200400"/>
            <a:ext cx="5852160" cy="3749041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4734" y="3200400"/>
            <a:ext cx="5852160" cy="3749040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3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5137" y="3190240"/>
            <a:ext cx="5506717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9694" y="3891915"/>
            <a:ext cx="5852160" cy="3057524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31760" y="3200400"/>
            <a:ext cx="5525136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4735" y="3891915"/>
            <a:ext cx="5852161" cy="3057524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5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497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722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1920240"/>
            <a:ext cx="4258945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575" y="731521"/>
            <a:ext cx="7132321" cy="621792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4" y="3566160"/>
            <a:ext cx="4258945" cy="2194560"/>
          </a:xfrm>
        </p:spPr>
        <p:txBody>
          <a:bodyPr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7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1920240"/>
            <a:ext cx="6400801" cy="164592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20480" y="-21946"/>
            <a:ext cx="3931919" cy="8284464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694" y="3566160"/>
            <a:ext cx="6400801" cy="2194560"/>
          </a:xfrm>
        </p:spPr>
        <p:txBody>
          <a:bodyPr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054" y="7059931"/>
            <a:ext cx="1097280" cy="43815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9694" y="7059931"/>
            <a:ext cx="6126480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91135" y="7059931"/>
            <a:ext cx="387080" cy="43815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95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9695" y="731520"/>
            <a:ext cx="1188719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95" y="3200400"/>
            <a:ext cx="11887198" cy="374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5134" y="705993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9694" y="705993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5" y="7059931"/>
            <a:ext cx="6614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96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38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21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9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6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6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10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181587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chemeClr val="bg1"/>
                </a:solidFill>
                <a:ea typeface="Inter"/>
              </a:rPr>
              <a:t>ФУНКЦІЇ ОЦІННОЇ ЛЕКСИКИ ТА ПРОБЛЕМИ ЇЇ ПЕРЕКЛАДУ В ХУДОЖНЬОМУ ДИСКУРСІ (НА МАТЕРІАЛІ УРСУЛИ ЛЕ ГУЇНН «ТІ, ХТО ПОКИДАЄ ОМЕЛАС»)</a:t>
            </a:r>
            <a:endParaRPr lang="en-US" sz="3600" dirty="0">
              <a:solidFill>
                <a:schemeClr val="bg1"/>
              </a:solidFill>
              <a:latin typeface="Inter"/>
              <a:ea typeface="Inter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319599" y="598932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786086" y="5994797"/>
            <a:ext cx="132409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uk-UA" sz="2187" b="1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Студентки </a:t>
            </a:r>
            <a:endParaRPr lang="en-US" sz="21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4953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ТЕХНІКИ ПЕРЕКЛАДУ ЛЕКСИКИ ОЦІНКИ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82622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197197"/>
            <a:ext cx="31245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Еківокальний переклад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766554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Збереження семантичної багатозначності слів в перекладі для передачі оцінки.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82622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197316"/>
            <a:ext cx="26016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Цитатний переклад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66673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Цитування оригінального тексту для передачі особистої оцінки автора.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82622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197316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Контекстуальний переклад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611385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Збереження контексту та форми слів для точного передачі їхнього значення.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>
            <a:extLst>
              <a:ext uri="{FF2B5EF4-FFF2-40B4-BE49-F238E27FC236}">
                <a16:creationId xmlns:a16="http://schemas.microsoft.com/office/drawing/2014/main" id="{68EC9DA9-2F29-4107-D543-6E70437AC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64932"/>
              </p:ext>
            </p:extLst>
          </p:nvPr>
        </p:nvGraphicFramePr>
        <p:xfrm>
          <a:off x="1930400" y="1402080"/>
          <a:ext cx="10241280" cy="648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35ACD1-1D85-EDF2-5809-DEC5BA6578F5}"/>
              </a:ext>
            </a:extLst>
          </p:cNvPr>
          <p:cNvSpPr txBox="1"/>
          <p:nvPr/>
        </p:nvSpPr>
        <p:spPr>
          <a:xfrm>
            <a:off x="3169920" y="345440"/>
            <a:ext cx="9001760" cy="73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+mj-lt"/>
                <a:ea typeface="Arial" panose="020B0604020202020204" pitchFamily="34" charset="0"/>
              </a:rPr>
              <a:t>Т</a:t>
            </a:r>
            <a:r>
              <a:rPr lang="uk-UA" sz="3200" b="1" dirty="0">
                <a:effectLst/>
                <a:latin typeface="+mj-lt"/>
                <a:ea typeface="Arial" panose="020B0604020202020204" pitchFamily="34" charset="0"/>
              </a:rPr>
              <a:t>рансформації перекладу</a:t>
            </a:r>
            <a:endParaRPr lang="uk-UA" sz="320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4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24245"/>
            <a:ext cx="80401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74" b="1" i="0" u="none" strike="noStrike" kern="0" cap="none" spc="-13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Проблеми перекладу лексики</a:t>
            </a:r>
            <a:endParaRPr kumimoji="0" lang="en-US" sz="437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1762958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1998940"/>
            <a:ext cx="414611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Культурні та соціальні варіанти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2568297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Перекладачам потрібно ураховувати культурні та соціальні контексти, щоб забезпечити адекватність перекладу лексичних виразів.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1762958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1998940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Збереження смислового навантаження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Перекладачі повинні творчо підходити до забезпечення передачі смислового навантаження в перекладі, зберігаючи значення ідеї.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Адекватність перекладу лексичних одиниць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3975" y="5947767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Для досягнення тривіальності перекладу потрібно уникати зсуву у значенні та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дотримуватись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авторсько</a:t>
            </a:r>
            <a:r>
              <a:rPr kumimoji="0" lang="uk-UA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го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намір</a:t>
            </a:r>
            <a:r>
              <a:rPr kumimoji="0" lang="uk-UA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у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в оригіналі.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810113"/>
          </a:xfrm>
          <a:prstGeom prst="roundRect">
            <a:avLst>
              <a:gd name="adj" fmla="val 355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8738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Лексичні особливості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Лексична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чутливість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перекладача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грає важливу роль у забезпеченні правильного розуміння тексту та передачі нюансів.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6C702-CF97-7A42-35A0-AE553591DA02}"/>
              </a:ext>
            </a:extLst>
          </p:cNvPr>
          <p:cNvSpPr txBox="1"/>
          <p:nvPr/>
        </p:nvSpPr>
        <p:spPr>
          <a:xfrm>
            <a:off x="975360" y="365760"/>
            <a:ext cx="1135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Мета, об</a:t>
            </a:r>
            <a:r>
              <a:rPr lang="en-US" sz="3200" b="1" dirty="0"/>
              <a:t>’</a:t>
            </a:r>
            <a:r>
              <a:rPr lang="uk-UA" sz="3200" b="1" dirty="0" err="1"/>
              <a:t>єкт</a:t>
            </a:r>
            <a:r>
              <a:rPr lang="uk-UA" sz="3200" b="1" dirty="0"/>
              <a:t> та предмет дослідження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E4288-48B8-D843-51E1-A4C051DE8EBD}"/>
              </a:ext>
            </a:extLst>
          </p:cNvPr>
          <p:cNvSpPr txBox="1"/>
          <p:nvPr/>
        </p:nvSpPr>
        <p:spPr>
          <a:xfrm>
            <a:off x="650240" y="1402080"/>
            <a:ext cx="13329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 дослідження: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оцінна лексика у художньому англомовному тексті та її переклад на українську мову.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редмет дослідження: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специфіка використання та перекладу оцінної лексики в творі Урсули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Гуїнн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ета: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спосіб передачі оцінних лексем в перекладі на українську мову із зосередженням на взаємозв'язку між об'єктивними та суб'єктивними аспектами цього процесу.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31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24E4C-6E00-53DF-C467-6590D7BA48B5}"/>
              </a:ext>
            </a:extLst>
          </p:cNvPr>
          <p:cNvSpPr txBox="1"/>
          <p:nvPr/>
        </p:nvSpPr>
        <p:spPr>
          <a:xfrm>
            <a:off x="1950720" y="650240"/>
            <a:ext cx="1040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Завдання дослідження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6979D-9480-1C13-3F1B-FB46A465B958}"/>
              </a:ext>
            </a:extLst>
          </p:cNvPr>
          <p:cNvSpPr txBox="1"/>
          <p:nvPr/>
        </p:nvSpPr>
        <p:spPr>
          <a:xfrm>
            <a:off x="629920" y="1747520"/>
            <a:ext cx="1322832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функцій та характеристик оцінної лексики в мовленнєвому акті.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 основних теорій та </a:t>
            </a:r>
            <a:r>
              <a:rPr lang="uk-UA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методологій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перекладу літературного тексту, із спеціальним акцентом на оцінні одиниці.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класифікаційної схеми для функцій оцінної лексики в художньому дискурсі.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основних категорій оцінних лексем та їх семантичної спрямованості.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практичного експерименту з перекладу фрагментів твору з особливим фокусом на оцінних лексемах.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перекладів з огляду на точність передачі семантики та емоційного забарвлення.</a:t>
            </a:r>
            <a:endParaRPr lang="uk-U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246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272525"/>
          </a:solidFill>
          <a:ln w="13097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ЛЕКСИКА ОЦІНКИ В ХУДОЖНЬОМУ ТВОРІ</a:t>
            </a:r>
            <a:endParaRPr lang="en-US" sz="4129" dirty="0"/>
          </a:p>
        </p:txBody>
      </p:sp>
      <p:sp>
        <p:nvSpPr>
          <p:cNvPr id="6" name="Shape 3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9533" y="2405658"/>
            <a:ext cx="14299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78" dirty="0"/>
          </a:p>
        </p:txBody>
      </p:sp>
      <p:sp>
        <p:nvSpPr>
          <p:cNvPr id="10" name="Text 7"/>
          <p:cNvSpPr/>
          <p:nvPr/>
        </p:nvSpPr>
        <p:spPr>
          <a:xfrm>
            <a:off x="2254806" y="2412206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Експресивність</a:t>
            </a:r>
            <a:endParaRPr lang="en-US" sz="2065" dirty="0"/>
          </a:p>
        </p:txBody>
      </p:sp>
      <p:sp>
        <p:nvSpPr>
          <p:cNvPr id="11" name="Text 8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Оцінна лексика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вносить експресивність у художній твір, надаючи йому емоційного забарвлення.</a:t>
            </a:r>
            <a:endParaRPr lang="en-US" sz="1652" dirty="0"/>
          </a:p>
        </p:txBody>
      </p:sp>
      <p:sp>
        <p:nvSpPr>
          <p:cNvPr id="12" name="Shape 9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06673" y="4293394"/>
            <a:ext cx="18871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78" dirty="0"/>
          </a:p>
        </p:txBody>
      </p:sp>
      <p:sp>
        <p:nvSpPr>
          <p:cNvPr id="15" name="Text 12"/>
          <p:cNvSpPr/>
          <p:nvPr/>
        </p:nvSpPr>
        <p:spPr>
          <a:xfrm>
            <a:off x="2254806" y="4299942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Реалістичність</a:t>
            </a:r>
            <a:endParaRPr lang="en-US" sz="2065" dirty="0"/>
          </a:p>
        </p:txBody>
      </p:sp>
      <p:sp>
        <p:nvSpPr>
          <p:cNvPr id="16" name="Text 13"/>
          <p:cNvSpPr/>
          <p:nvPr/>
        </p:nvSpPr>
        <p:spPr>
          <a:xfrm>
            <a:off x="22548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лексики оцінки допомагає зробити героїв більш реалістичними та життєвими, втілюючи їхні характери та внутрішній світ.</a:t>
            </a:r>
            <a:endParaRPr lang="en-US" sz="1652" dirty="0"/>
          </a:p>
        </p:txBody>
      </p:sp>
      <p:sp>
        <p:nvSpPr>
          <p:cNvPr id="17" name="Shape 14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02863" y="6181130"/>
            <a:ext cx="19633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78" dirty="0"/>
          </a:p>
        </p:txBody>
      </p:sp>
      <p:sp>
        <p:nvSpPr>
          <p:cNvPr id="20" name="Text 17"/>
          <p:cNvSpPr/>
          <p:nvPr/>
        </p:nvSpPr>
        <p:spPr>
          <a:xfrm>
            <a:off x="2254806" y="6187678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Аналіз</a:t>
            </a:r>
            <a:endParaRPr lang="en-US" sz="2065" dirty="0"/>
          </a:p>
        </p:txBody>
      </p:sp>
      <p:sp>
        <p:nvSpPr>
          <p:cNvPr id="21" name="Text 18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Лексика оцінки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дозволяє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автор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аналізувати та аргументувати свою позицію у художньому дискурсі.</a:t>
            </a:r>
            <a:endParaRPr lang="en-US" sz="16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272525"/>
          </a:solidFill>
          <a:ln w="13097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41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РОЛЬ ЛЕКСИКИ ОЦІНКИ В МОДЕРНІЙ ЛІТЕРАТУРІ</a:t>
            </a:r>
            <a:endParaRPr lang="en-US" sz="4129" dirty="0"/>
          </a:p>
        </p:txBody>
      </p:sp>
      <p:sp>
        <p:nvSpPr>
          <p:cNvPr id="6" name="Shape 3"/>
          <p:cNvSpPr/>
          <p:nvPr/>
        </p:nvSpPr>
        <p:spPr>
          <a:xfrm>
            <a:off x="4737735" y="2202537"/>
            <a:ext cx="41910" cy="5453539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4994672" y="2581394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45227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687133" y="2405658"/>
            <a:ext cx="14299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78" dirty="0"/>
          </a:p>
        </p:txBody>
      </p:sp>
      <p:sp>
        <p:nvSpPr>
          <p:cNvPr id="10" name="Text 7"/>
          <p:cNvSpPr/>
          <p:nvPr/>
        </p:nvSpPr>
        <p:spPr>
          <a:xfrm>
            <a:off x="5912406" y="2412206"/>
            <a:ext cx="251043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Створення настрою</a:t>
            </a:r>
            <a:endParaRPr lang="en-US" sz="2065" dirty="0"/>
          </a:p>
        </p:txBody>
      </p:sp>
      <p:sp>
        <p:nvSpPr>
          <p:cNvPr id="11" name="Text 8"/>
          <p:cNvSpPr/>
          <p:nvPr/>
        </p:nvSpPr>
        <p:spPr>
          <a:xfrm>
            <a:off x="59124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лексики оцінки допомагає створити певний настрій у тексті, 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впливаючи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на емоційну сприйнятливість читачів.</a:t>
            </a:r>
            <a:endParaRPr lang="en-US" sz="1652" dirty="0"/>
          </a:p>
        </p:txBody>
      </p:sp>
      <p:sp>
        <p:nvSpPr>
          <p:cNvPr id="12" name="Shape 9"/>
          <p:cNvSpPr/>
          <p:nvPr/>
        </p:nvSpPr>
        <p:spPr>
          <a:xfrm>
            <a:off x="4994672" y="4469130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27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64273" y="4293394"/>
            <a:ext cx="18871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78" dirty="0"/>
          </a:p>
        </p:txBody>
      </p:sp>
      <p:sp>
        <p:nvSpPr>
          <p:cNvPr id="15" name="Text 12"/>
          <p:cNvSpPr/>
          <p:nvPr/>
        </p:nvSpPr>
        <p:spPr>
          <a:xfrm>
            <a:off x="5912406" y="4299942"/>
            <a:ext cx="360557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Досягнення ефекту реалізму</a:t>
            </a:r>
            <a:endParaRPr lang="en-US" sz="2065" dirty="0"/>
          </a:p>
        </p:txBody>
      </p:sp>
      <p:sp>
        <p:nvSpPr>
          <p:cNvPr id="16" name="Text 13"/>
          <p:cNvSpPr/>
          <p:nvPr/>
        </p:nvSpPr>
        <p:spPr>
          <a:xfrm>
            <a:off x="59124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Завдяки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використанню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оцінної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лексики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автори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нада</a:t>
            </a:r>
            <a:r>
              <a:rPr lang="uk-UA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ють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своїм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героям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реалістичн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і.</a:t>
            </a:r>
            <a:endParaRPr lang="en-US" sz="1652" dirty="0"/>
          </a:p>
        </p:txBody>
      </p:sp>
      <p:sp>
        <p:nvSpPr>
          <p:cNvPr id="17" name="Shape 14"/>
          <p:cNvSpPr/>
          <p:nvPr/>
        </p:nvSpPr>
        <p:spPr>
          <a:xfrm>
            <a:off x="4994672" y="6356866"/>
            <a:ext cx="734139" cy="419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27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60463" y="6181130"/>
            <a:ext cx="19633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78" dirty="0"/>
          </a:p>
        </p:txBody>
      </p:sp>
      <p:sp>
        <p:nvSpPr>
          <p:cNvPr id="20" name="Text 17"/>
          <p:cNvSpPr/>
          <p:nvPr/>
        </p:nvSpPr>
        <p:spPr>
          <a:xfrm>
            <a:off x="5912406" y="6187678"/>
            <a:ext cx="404705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Формування авторського стилю</a:t>
            </a:r>
            <a:endParaRPr lang="en-US" sz="2065" dirty="0"/>
          </a:p>
        </p:txBody>
      </p:sp>
      <p:sp>
        <p:nvSpPr>
          <p:cNvPr id="21" name="Text 18"/>
          <p:cNvSpPr/>
          <p:nvPr/>
        </p:nvSpPr>
        <p:spPr>
          <a:xfrm>
            <a:off x="59124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Унікальн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використання лексики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оцінки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є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фірмовим стилем автора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ознакою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його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розпізнава</a:t>
            </a:r>
            <a:r>
              <a:rPr lang="uk-UA" sz="1652" kern="0" spc="-33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ння</a:t>
            </a:r>
            <a:r>
              <a:rPr lang="uk-UA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серед інших письменників</a:t>
            </a: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59427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74" b="1" i="0" u="none" strike="noStrike" kern="0" cap="none" spc="-13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Аналіз лексики у творі</a:t>
            </a:r>
            <a:endParaRPr kumimoji="0" lang="en-US" sz="437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75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rtl="0" eaLnBrk="1" fontAlgn="auto" latinLnBrk="0" hangingPunct="1">
              <a:lnSpc>
                <a:spcPts val="32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4" b="1" i="0" u="none" strike="noStrike" kern="0" cap="none" spc="-79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kumimoji="0" lang="en-US" sz="26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33205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Види лексичної експресії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Твір використовує різні види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виразної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лексики</a:t>
            </a:r>
            <a:r>
              <a:rPr kumimoji="0" lang="uk-UA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метафори, алегорії та порівняння, щоб передати свої ідеї.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85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rtl="0" eaLnBrk="1" fontAlgn="auto" latinLnBrk="0" hangingPunct="1">
              <a:lnSpc>
                <a:spcPts val="32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4" b="1" i="0" u="none" strike="noStrike" kern="0" cap="none" spc="-79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kumimoji="0" lang="en-US" sz="26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38365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Специфічні лексичні одиниці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Серед специфічних слів у творі можна виділити терміни,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пов'язані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з утопічним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світом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Омелас</a:t>
            </a:r>
            <a:r>
              <a:rPr kumimoji="0" lang="uk-UA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у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47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rtl="0" eaLnBrk="1" fontAlgn="auto" latinLnBrk="0" hangingPunct="1">
              <a:lnSpc>
                <a:spcPts val="32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4" b="1" i="0" u="none" strike="noStrike" kern="0" cap="none" spc="-79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kumimoji="0" lang="en-US" sz="26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43373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7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0" cap="none" spc="-66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Емоційна забарвленість лексики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Письменниця використовує емоційно заряджені слова, щоб передати настрій та почуття </a:t>
            </a:r>
            <a:r>
              <a:rPr kumimoji="0" lang="en-US" sz="1750" b="0" i="0" u="none" strike="noStrike" kern="0" cap="none" spc="-35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персонажів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uk-UA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та</a:t>
            </a:r>
            <a:r>
              <a:rPr kumimoji="0" lang="en-US" sz="1750" b="0" i="0" u="none" strike="noStrike" kern="0" cap="none" spc="-35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створити особливу атмосферу.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2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D95720D7-F631-F0B2-6FC3-4DCDDABF1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90054"/>
              </p:ext>
            </p:extLst>
          </p:nvPr>
        </p:nvGraphicFramePr>
        <p:xfrm>
          <a:off x="1463040" y="1310640"/>
          <a:ext cx="11175999" cy="6675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471744762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865327838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2027994052"/>
                    </a:ext>
                  </a:extLst>
                </a:gridCol>
              </a:tblGrid>
              <a:tr h="1335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b="1" dirty="0">
                          <a:effectLst/>
                        </a:rPr>
                        <a:t>Частина мови</a:t>
                      </a:r>
                      <a:endParaRPr lang="uk-UA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b="1" dirty="0">
                          <a:effectLst/>
                        </a:rPr>
                        <a:t>Кількість</a:t>
                      </a:r>
                      <a:endParaRPr lang="uk-UA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b="1" dirty="0">
                          <a:effectLst/>
                        </a:rPr>
                        <a:t>Процентне співвідношення</a:t>
                      </a:r>
                      <a:endParaRPr lang="uk-UA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37822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Іменник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45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52.94%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885743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Прикметник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25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29.41%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03400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Дієслово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15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17.65%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851658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Разом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>
                          <a:effectLst/>
                        </a:rPr>
                        <a:t>105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</a:rPr>
                        <a:t>100%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3765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C6C0F-4D40-6B81-9E0D-E374613DFF9E}"/>
              </a:ext>
            </a:extLst>
          </p:cNvPr>
          <p:cNvSpPr txBox="1"/>
          <p:nvPr/>
        </p:nvSpPr>
        <p:spPr>
          <a:xfrm>
            <a:off x="3779520" y="325120"/>
            <a:ext cx="76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/>
                <a:ea typeface="Arial" panose="020B0604020202020204" pitchFamily="34" charset="0"/>
              </a:rPr>
              <a:t>Оцінна лексика, виражена частинами мови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404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96B5C1-B330-4A95-F9C4-24FEB7985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374644"/>
            <a:ext cx="8554720" cy="748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52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МИСТЕЦТВО ПЕРЕКЛАДУ ЛЕКСИКИ ОЦІНКИ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654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Комплексний підхід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Перекладачі мають використовувати широкий спектр підходів для передачі смислу лексики оцінки.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7983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Глибоке знання мови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Тільки майстри перекладу, які розуміють мову на всіх її рівнях, здатні точно передати значення оцінення в художньому дискурсі.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30033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Безперервна практика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uk-UA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Лише ч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ерез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постійну практику перекладачі можуть розвивати свої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навички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набирати</a:t>
            </a:r>
            <a:r>
              <a:rPr lang="uk-UA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сь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досвіду у перекладі лексики оцінки.</a:t>
            </a:r>
            <a:endParaRPr lang="en-US" sz="17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ітчас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443</TotalTime>
  <Words>571</Words>
  <Application>Microsoft Office PowerPoint</Application>
  <PresentationFormat>Довільний</PresentationFormat>
  <Paragraphs>91</Paragraphs>
  <Slides>12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Inter</vt:lpstr>
      <vt:lpstr>Times New Roman</vt:lpstr>
      <vt:lpstr>Сітчаста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Артем</cp:lastModifiedBy>
  <cp:revision>6</cp:revision>
  <dcterms:created xsi:type="dcterms:W3CDTF">2023-11-06T20:34:47Z</dcterms:created>
  <dcterms:modified xsi:type="dcterms:W3CDTF">2024-01-15T17:10:29Z</dcterms:modified>
</cp:coreProperties>
</file>