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1" r:id="rId5"/>
    <p:sldId id="260" r:id="rId6"/>
    <p:sldId id="259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B78DA"/>
    <a:srgbClr val="6AAEAC"/>
    <a:srgbClr val="78A9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868" autoAdjust="0"/>
    <p:restoredTop sz="94660"/>
  </p:normalViewPr>
  <p:slideViewPr>
    <p:cSldViewPr>
      <p:cViewPr varScale="1">
        <p:scale>
          <a:sx n="69" d="100"/>
          <a:sy n="69" d="100"/>
        </p:scale>
        <p:origin x="-172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02CAE298-363A-4DC1-83B9-88D724A38760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5FB6405-B7A8-4D05-86DF-201671CBCB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AE298-363A-4DC1-83B9-88D724A38760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6405-B7A8-4D05-86DF-201671CBCB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AE298-363A-4DC1-83B9-88D724A38760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6405-B7A8-4D05-86DF-201671CBCB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AE298-363A-4DC1-83B9-88D724A38760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6405-B7A8-4D05-86DF-201671CBCB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AE298-363A-4DC1-83B9-88D724A38760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6405-B7A8-4D05-86DF-201671CBCB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AE298-363A-4DC1-83B9-88D724A38760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6405-B7A8-4D05-86DF-201671CBCB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2CAE298-363A-4DC1-83B9-88D724A38760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5FB6405-B7A8-4D05-86DF-201671CBCBC9}" type="slidenum">
              <a:rPr lang="ru-RU" smtClean="0"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02CAE298-363A-4DC1-83B9-88D724A38760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5FB6405-B7A8-4D05-86DF-201671CBCB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AE298-363A-4DC1-83B9-88D724A38760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6405-B7A8-4D05-86DF-201671CBCB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AE298-363A-4DC1-83B9-88D724A38760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6405-B7A8-4D05-86DF-201671CBCB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AE298-363A-4DC1-83B9-88D724A38760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6405-B7A8-4D05-86DF-201671CBCB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02CAE298-363A-4DC1-83B9-88D724A38760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5FB6405-B7A8-4D05-86DF-201671CBCBC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gif"/><Relationship Id="rId5" Type="http://schemas.openxmlformats.org/officeDocument/2006/relationships/image" Target="../media/image8.gif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ÐÐ°ÑÑÐ¸Ð½ÐºÐ¸ Ð¿Ð¾ Ð·Ð°Ð¿ÑÐ¾ÑÑ Ð¿ÑÐ°Ð²Ð¸Ð»ÑÐ½ÑÐµ Ð¼Ð½Ð¾Ð³Ð¾Ð³ÑÐ°Ð½Ð½Ð¸ÐºÐ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65104"/>
            <a:ext cx="9145960" cy="2167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2204864"/>
            <a:ext cx="8458200" cy="1470025"/>
          </a:xfrm>
        </p:spPr>
        <p:txBody>
          <a:bodyPr>
            <a:noAutofit/>
          </a:bodyPr>
          <a:lstStyle/>
          <a:p>
            <a:r>
              <a:rPr lang="ru-RU" sz="8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Правильные многогранники</a:t>
            </a:r>
            <a:endParaRPr lang="ru-RU" sz="8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22521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ile:Dodecahedron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30792"/>
            <a:ext cx="3648765" cy="3648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692695"/>
            <a:ext cx="9145016" cy="2736305"/>
          </a:xfrm>
          <a:gradFill flip="none" rotWithShape="1">
            <a:gsLst>
              <a:gs pos="0">
                <a:srgbClr val="8B78DA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rgbClr val="6AAEAC"/>
              </a:gs>
            </a:gsLst>
            <a:lin ang="2700000" scaled="1"/>
            <a:tileRect/>
          </a:gradFill>
        </p:spPr>
        <p:txBody>
          <a:bodyPr>
            <a:normAutofit lnSpcReduction="10000"/>
          </a:bodyPr>
          <a:lstStyle/>
          <a:p>
            <a:pPr marL="109728" indent="0">
              <a:buNone/>
            </a:pPr>
            <a:r>
              <a:rPr lang="ru-RU" b="1" dirty="0"/>
              <a:t>Многогранник</a:t>
            </a:r>
            <a:r>
              <a:rPr lang="ru-RU" dirty="0"/>
              <a:t> или </a:t>
            </a:r>
            <a:r>
              <a:rPr lang="ru-RU" b="1" dirty="0"/>
              <a:t>полиэдр</a:t>
            </a:r>
            <a:r>
              <a:rPr lang="ru-RU" dirty="0"/>
              <a:t> — </a:t>
            </a:r>
            <a:r>
              <a:rPr lang="ru-RU" dirty="0" smtClean="0"/>
              <a:t>это множество многоугольников, ограничивающих часть трехмерного пространства.</a:t>
            </a:r>
          </a:p>
          <a:p>
            <a:pPr marL="109728" indent="0">
              <a:buNone/>
            </a:pPr>
            <a:r>
              <a:rPr lang="ru-RU" b="1" dirty="0" smtClean="0"/>
              <a:t>Многогранники бывают: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/>
              <a:t>выпуклые и невыпуклые</a:t>
            </a:r>
          </a:p>
          <a:p>
            <a:pPr>
              <a:buFont typeface="Wingdings" pitchFamily="2" charset="2"/>
              <a:buChar char="ü"/>
            </a:pPr>
            <a:r>
              <a:rPr lang="ru-RU" dirty="0"/>
              <a:t>н</a:t>
            </a:r>
            <a:r>
              <a:rPr lang="ru-RU" dirty="0" smtClean="0"/>
              <a:t>еправильные и правильные</a:t>
            </a:r>
          </a:p>
          <a:p>
            <a:pPr marL="109728" indent="0"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4" name="AutoShape 6" descr="ÐÐ°ÑÑÐ¸Ð½ÐºÐ¸ Ð¿Ð¾ Ð·Ð°Ð¿ÑÐ¾ÑÑ Ð¼Ð½Ð¾Ð³Ð¾Ð³ÑÐ°Ð½Ð½Ð¸Ðº ÑÑÐ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8" descr="ÐÐ°ÑÑÐ¸Ð½ÐºÐ¸ Ð¿Ð¾ Ð·Ð°Ð¿ÑÐ¾ÑÑ Ð¼Ð½Ð¾Ð³Ð¾Ð³ÑÐ°Ð½Ð½Ð¸Ðº ÑÑÐ¾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10" descr="ÐÐ°ÑÑÐ¸Ð½ÐºÐ¸ Ð¿Ð¾ Ð·Ð°Ð¿ÑÐ¾ÑÑ Ð¼Ð½Ð¾Ð³Ð¾Ð³ÑÐ°Ð½Ð½Ð¸Ðº ÑÑÐ¾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12" descr="ÐÐ°ÑÑÐ¸Ð½ÐºÐ¸ Ð¿Ð¾ Ð·Ð°Ð¿ÑÐ¾ÑÑ Ð¼Ð½Ð¾Ð³Ð¾Ð³ÑÐ°Ð½Ð½Ð¸Ðº ÑÑÐ¾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4" descr="ÐÐ°ÑÑÐ¸Ð½ÐºÐ¸ Ð¿Ð¾ Ð·Ð°Ð¿ÑÐ¾ÑÑ Ð¼Ð½Ð¾Ð³Ð¾Ð³ÑÐ°Ð½Ð½Ð¸Ðº ÑÑÐ¾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6" descr="ÐÐ°ÑÑÐ¸Ð½ÐºÐ¸ Ð¿Ð¾ Ð·Ð°Ð¿ÑÐ¾ÑÑ Ð¼Ð½Ð¾Ð³Ð¾Ð³ÑÐ°Ð½Ð½Ð¸Ðº ÑÑÐ¾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8" descr="ÐÐ°ÑÑÐ¸Ð½ÐºÐ¸ Ð¿Ð¾ Ð·Ð°Ð¿ÑÐ¾ÑÑ Ð¼Ð½Ð¾Ð³Ð¾Ð³ÑÐ°Ð½Ð½Ð¸Ðº ÑÑÐ¾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20" descr="ÐÐ°ÑÑÐ¸Ð½ÐºÐ¸ Ð¿Ð¾ Ð·Ð°Ð¿ÑÐ¾ÑÑ Ð¼Ð½Ð¾Ð³Ð¾Ð³ÑÐ°Ð½Ð½Ð¸Ðº ÑÑÐ¾"/>
          <p:cNvSpPr>
            <a:spLocks noChangeAspect="1" noChangeArrowheads="1"/>
          </p:cNvSpPr>
          <p:nvPr/>
        </p:nvSpPr>
        <p:spPr bwMode="auto">
          <a:xfrm>
            <a:off x="1222375" y="922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22" descr="ÐÐ°ÑÑÐ¸Ð½ÐºÐ¸ Ð¿Ð¾ Ð·Ð°Ð¿ÑÐ¾ÑÑ Ð¼Ð½Ð¾Ð³Ð¾Ð³ÑÐ°Ð½Ð½Ð¸Ðº ÑÑÐ¾"/>
          <p:cNvSpPr>
            <a:spLocks noChangeAspect="1" noChangeArrowheads="1"/>
          </p:cNvSpPr>
          <p:nvPr/>
        </p:nvSpPr>
        <p:spPr bwMode="auto">
          <a:xfrm>
            <a:off x="1374775" y="1074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24" descr="ÐÐ°ÑÑÐ¸Ð½ÐºÐ¸ Ð¿Ð¾ Ð·Ð°Ð¿ÑÐ¾ÑÑ Ð¼Ð½Ð¾Ð³Ð¾Ð³ÑÐ°Ð½Ð½Ð¸Ðº ÑÑÐ¾"/>
          <p:cNvSpPr>
            <a:spLocks noChangeAspect="1" noChangeArrowheads="1"/>
          </p:cNvSpPr>
          <p:nvPr/>
        </p:nvSpPr>
        <p:spPr bwMode="auto">
          <a:xfrm>
            <a:off x="1527175" y="1227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50" name="Picture 26" descr="ÐÐ°ÑÑÐ¸Ð½ÐºÐ¸ Ð¿Ð¾ Ð·Ð°Ð¿ÑÐ¾ÑÑ Ð¼Ð½Ð¾Ð³Ð¾Ð³ÑÐ°Ð½Ð½Ð¸Ðº ÑÑÐ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7208" y="3571477"/>
            <a:ext cx="4485693" cy="3169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2240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692696"/>
            <a:ext cx="9144000" cy="1800200"/>
          </a:xfrm>
          <a:gradFill>
            <a:gsLst>
              <a:gs pos="0">
                <a:srgbClr val="8B78DA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rgbClr val="6AAEAC"/>
              </a:gs>
            </a:gsLst>
            <a:lin ang="2700000" scaled="1"/>
          </a:gradFill>
        </p:spPr>
        <p:txBody>
          <a:bodyPr/>
          <a:lstStyle/>
          <a:p>
            <a:pPr marL="109728" indent="0">
              <a:buNone/>
            </a:pPr>
            <a:r>
              <a:rPr lang="ru-RU" dirty="0" smtClean="0"/>
              <a:t>Многогранник называется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правильным</a:t>
            </a:r>
            <a:r>
              <a:rPr lang="ru-RU" dirty="0" smtClean="0"/>
              <a:t>, если все его грани – равные правильные многоугольники, а все вершины одинаково удалены от некоторой точки -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центра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" y="2492896"/>
            <a:ext cx="4352925" cy="2257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351" y="4592399"/>
            <a:ext cx="3810000" cy="2257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490308"/>
            <a:ext cx="3810000" cy="2257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4005064"/>
            <a:ext cx="2606918" cy="2711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0576" y="4215223"/>
            <a:ext cx="2505816" cy="2618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3936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620688"/>
            <a:ext cx="8568952" cy="1066800"/>
          </a:xfrm>
        </p:spPr>
        <p:txBody>
          <a:bodyPr>
            <a:noAutofit/>
          </a:bodyPr>
          <a:lstStyle/>
          <a:p>
            <a:pPr algn="ctr"/>
            <a:r>
              <a:rPr lang="ru-RU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Теорема Эйлера и правильные многогранники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844824"/>
            <a:ext cx="9144000" cy="1440160"/>
          </a:xfrm>
          <a:gradFill>
            <a:gsLst>
              <a:gs pos="0">
                <a:srgbClr val="8B78DA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rgbClr val="6AAEAC"/>
              </a:gs>
            </a:gsLst>
            <a:lin ang="2700000" scaled="1"/>
          </a:gradFill>
        </p:spPr>
        <p:txBody>
          <a:bodyPr vert="horz">
            <a:normAutofit/>
          </a:bodyPr>
          <a:lstStyle/>
          <a:p>
            <a:pPr marL="109728" indent="0">
              <a:buNone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Теорема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Эйлера</a:t>
            </a:r>
            <a:endParaRPr lang="ru-RU" dirty="0"/>
          </a:p>
          <a:p>
            <a:pPr marL="109728" indent="0">
              <a:buNone/>
            </a:pPr>
            <a:r>
              <a:rPr lang="ru-RU" dirty="0"/>
              <a:t>В любом выпуклом многограннике сумма числа граней и числа вершин на 2 больше числа рёбер.</a:t>
            </a:r>
          </a:p>
          <a:p>
            <a:pPr marL="109728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3501008"/>
            <a:ext cx="4587050" cy="2308324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>
            <a:spAutoFit/>
          </a:bodyPr>
          <a:lstStyle/>
          <a:p>
            <a:r>
              <a:rPr lang="ru-RU" sz="2400" dirty="0"/>
              <a:t>С помощью теоремы Эйлера мы можем получить ответ на вопрос:</a:t>
            </a:r>
          </a:p>
          <a:p>
            <a:r>
              <a:rPr lang="ru-RU" sz="2400" b="1" i="1" dirty="0"/>
              <a:t>какие правильные многогранники могут существовать?</a:t>
            </a:r>
            <a:endParaRPr lang="ru-RU" sz="2400" dirty="0"/>
          </a:p>
        </p:txBody>
      </p:sp>
      <p:pic>
        <p:nvPicPr>
          <p:cNvPr id="1026" name="Picture 2" descr="ÐÐ°ÑÑÐ¸Ð½ÐºÐ¸ Ð¿Ð¾ Ð·Ð°Ð¿ÑÐ¾ÑÑ ÑÐµÐ¾ÑÐµÐ¼Ð° ÑÐ¹Ð»ÐµÑÐ° Ð¼Ð½Ð¾Ð³Ð¾Ð³ÑÐ°Ð½Ð½Ð¸ÐºÐ¸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85" t="10799" r="3501" b="6984"/>
          <a:stretch/>
        </p:blipFill>
        <p:spPr bwMode="auto">
          <a:xfrm>
            <a:off x="4587050" y="3413592"/>
            <a:ext cx="4550722" cy="3039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8697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066800"/>
          </a:xfrm>
        </p:spPr>
        <p:txBody>
          <a:bodyPr>
            <a:noAutofit/>
          </a:bodyPr>
          <a:lstStyle/>
          <a:p>
            <a:r>
              <a:rPr lang="ru-RU" sz="7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Тетраэдр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63688" y="1628800"/>
            <a:ext cx="6779096" cy="603512"/>
          </a:xfrm>
          <a:gradFill>
            <a:gsLst>
              <a:gs pos="0">
                <a:srgbClr val="8B78DA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rgbClr val="6AAEAC"/>
              </a:gs>
            </a:gsLst>
            <a:lin ang="2700000" scaled="1"/>
          </a:gradFill>
        </p:spPr>
        <p:txBody>
          <a:bodyPr vert="horz">
            <a:normAutofit fontScale="85000" lnSpcReduction="10000"/>
          </a:bodyPr>
          <a:lstStyle/>
          <a:p>
            <a:pPr marL="109728" indent="0">
              <a:buNone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 4 гранями, 6 рёбрами и 4 вершинами</a:t>
            </a:r>
          </a:p>
        </p:txBody>
      </p:sp>
      <p:sp>
        <p:nvSpPr>
          <p:cNvPr id="4" name="AutoShape 2" descr="Tetrahedron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ykl-res.azureedge.net/7947421c-9211-4f50-9459-eb72e1b605cc/Tetrahedron.gif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ykl-res.azureedge.net/7947421c-9211-4f50-9459-eb72e1b605cc/Tetrahedron.gif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2342357"/>
            <a:ext cx="4006616" cy="4006616"/>
          </a:xfrm>
          <a:prstGeom prst="rect">
            <a:avLst/>
          </a:prstGeom>
        </p:spPr>
      </p:pic>
      <p:pic>
        <p:nvPicPr>
          <p:cNvPr id="2056" name="Picture 8" descr="ÐÐ°ÑÑÐ¸Ð½ÐºÐ¸ Ð¿Ð¾ Ð·Ð°Ð¿ÑÐ¾ÑÑ ÑÐµÑÑÐ°ÑÐ´Ñ ÑÐ¾ÑÐ¼ÑÐ»Ñ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0" t="19761" r="22486" b="23512"/>
          <a:stretch/>
        </p:blipFill>
        <p:spPr bwMode="auto">
          <a:xfrm>
            <a:off x="3491880" y="2746727"/>
            <a:ext cx="5514109" cy="324196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5474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76672"/>
            <a:ext cx="8013576" cy="1066800"/>
          </a:xfrm>
        </p:spPr>
        <p:txBody>
          <a:bodyPr vert="horz" anchor="ctr">
            <a:noAutofit/>
          </a:bodyPr>
          <a:lstStyle/>
          <a:p>
            <a:r>
              <a:rPr lang="ru-RU" sz="7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Куб(гексаэдр)</a:t>
            </a:r>
            <a:endParaRPr lang="ru-RU" sz="7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844824"/>
            <a:ext cx="8229600" cy="675520"/>
          </a:xfrm>
          <a:gradFill>
            <a:gsLst>
              <a:gs pos="0">
                <a:srgbClr val="8B78DA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rgbClr val="6AAEAC"/>
              </a:gs>
            </a:gsLst>
            <a:lin ang="2700000" scaled="1"/>
          </a:gradFill>
        </p:spPr>
        <p:txBody>
          <a:bodyPr vert="horz">
            <a:normAutofit/>
          </a:bodyPr>
          <a:lstStyle/>
          <a:p>
            <a:pPr marL="109728" indent="0">
              <a:buNone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 6 гранями, 12 рёбрами и 8 вершинами</a:t>
            </a:r>
          </a:p>
        </p:txBody>
      </p:sp>
      <p:pic>
        <p:nvPicPr>
          <p:cNvPr id="3074" name="Picture 2" descr="https://ykl-res.azureedge.net/8d19f092-29d9-433f-b44a-b2b2167c24e6/Hexahedron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07033"/>
            <a:ext cx="4104456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6" t="17746" r="31583" b="25770"/>
          <a:stretch/>
        </p:blipFill>
        <p:spPr bwMode="auto">
          <a:xfrm>
            <a:off x="3995936" y="3021154"/>
            <a:ext cx="4959927" cy="322810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3725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066800"/>
          </a:xfrm>
        </p:spPr>
        <p:txBody>
          <a:bodyPr vert="horz" anchor="ctr">
            <a:noAutofit/>
          </a:bodyPr>
          <a:lstStyle/>
          <a:p>
            <a:r>
              <a:rPr lang="ru-RU" sz="7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Октаэдр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75352"/>
            <a:ext cx="8229600" cy="603512"/>
          </a:xfrm>
          <a:gradFill>
            <a:gsLst>
              <a:gs pos="0">
                <a:srgbClr val="8B78DA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rgbClr val="6AAEAC"/>
              </a:gs>
            </a:gsLst>
            <a:lin ang="2700000" scaled="1"/>
          </a:gradFill>
        </p:spPr>
        <p:txBody>
          <a:bodyPr vert="horz">
            <a:normAutofit/>
          </a:bodyPr>
          <a:lstStyle/>
          <a:p>
            <a:pPr marL="109728" indent="0">
              <a:buNone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 8 гранями, 12 рёбрами и 6 вершинами</a:t>
            </a:r>
          </a:p>
        </p:txBody>
      </p:sp>
      <p:pic>
        <p:nvPicPr>
          <p:cNvPr id="6146" name="Picture 2" descr="https://ykl-res.azureedge.net/25c251c6-8e30-4bc1-80bc-24616bbecc75/Octahedron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09" y="2515553"/>
            <a:ext cx="3923215" cy="3923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ÐÐ°ÑÑÐ¸Ð½ÐºÐ¸ Ð¿Ð¾ Ð·Ð°Ð¿ÑÐ¾ÑÑ Ð¾ÐºÑÐ°ÑÐ´Ñ ÑÐ¾ÑÐ¼ÑÐ»Ñ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6" t="19682" r="17280" b="21409"/>
          <a:stretch/>
        </p:blipFill>
        <p:spPr bwMode="auto">
          <a:xfrm>
            <a:off x="4007624" y="2924944"/>
            <a:ext cx="5112711" cy="288032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4537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9571" y="692696"/>
            <a:ext cx="8229600" cy="1066800"/>
          </a:xfrm>
        </p:spPr>
        <p:txBody>
          <a:bodyPr vert="horz" anchor="ctr">
            <a:noAutofit/>
          </a:bodyPr>
          <a:lstStyle/>
          <a:p>
            <a:r>
              <a:rPr lang="ru-RU" sz="7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Додекаэдр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0436" y="1988840"/>
            <a:ext cx="8229600" cy="687740"/>
          </a:xfrm>
          <a:gradFill>
            <a:gsLst>
              <a:gs pos="0">
                <a:srgbClr val="8B78DA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rgbClr val="6AAEAC"/>
              </a:gs>
            </a:gsLst>
            <a:lin ang="2700000" scaled="1"/>
          </a:gradFill>
        </p:spPr>
        <p:txBody>
          <a:bodyPr vert="horz">
            <a:normAutofit fontScale="92500"/>
          </a:bodyPr>
          <a:lstStyle/>
          <a:p>
            <a:pPr marL="109728" indent="0">
              <a:buNone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 12 гранями, 30 рёбрами и 20 вершинами</a:t>
            </a:r>
          </a:p>
        </p:txBody>
      </p:sp>
      <p:pic>
        <p:nvPicPr>
          <p:cNvPr id="4098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2" t="18664" r="21351" b="25305"/>
          <a:stretch/>
        </p:blipFill>
        <p:spPr bwMode="auto">
          <a:xfrm>
            <a:off x="3923928" y="3274787"/>
            <a:ext cx="5066056" cy="284892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ykl-res.azureedge.net/5a237388-4cfb-48f4-a322-a99220a5d096/Dodecahedron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2937164"/>
            <a:ext cx="3602224" cy="3602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524328" y="399577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6287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8229600" cy="1066800"/>
          </a:xfrm>
        </p:spPr>
        <p:txBody>
          <a:bodyPr vert="horz" anchor="ctr">
            <a:noAutofit/>
          </a:bodyPr>
          <a:lstStyle/>
          <a:p>
            <a:r>
              <a:rPr lang="ru-RU" sz="7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Икосаэдр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844824"/>
            <a:ext cx="8229600" cy="603512"/>
          </a:xfrm>
          <a:gradFill>
            <a:gsLst>
              <a:gs pos="0">
                <a:srgbClr val="8B78DA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rgbClr val="6AAEAC"/>
              </a:gs>
            </a:gsLst>
            <a:lin ang="2700000" scaled="1"/>
          </a:gradFill>
        </p:spPr>
        <p:txBody>
          <a:bodyPr vert="horz">
            <a:normAutofit fontScale="92500"/>
          </a:bodyPr>
          <a:lstStyle/>
          <a:p>
            <a:pPr marL="109728" indent="0">
              <a:buNone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 20 гранями, 30 рёбрами и 12 вершинами</a:t>
            </a:r>
          </a:p>
        </p:txBody>
      </p:sp>
      <p:pic>
        <p:nvPicPr>
          <p:cNvPr id="5122" name="Picture 2" descr="https://ykl-res.azureedge.net/32c37455-19f5-4ce1-9f9d-97643db48423/Icosahedron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708920"/>
            <a:ext cx="3816424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2" t="18664" r="21351" b="25305"/>
          <a:stretch/>
        </p:blipFill>
        <p:spPr bwMode="auto">
          <a:xfrm>
            <a:off x="3915544" y="3192671"/>
            <a:ext cx="5066056" cy="284892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3573" y="3313240"/>
            <a:ext cx="1635039" cy="2607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3763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665</TotalTime>
  <Words>73</Words>
  <Application>Microsoft Office PowerPoint</Application>
  <PresentationFormat>Экран (4:3)</PresentationFormat>
  <Paragraphs>22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Городская</vt:lpstr>
      <vt:lpstr>Правильные многогранники</vt:lpstr>
      <vt:lpstr>Презентация PowerPoint</vt:lpstr>
      <vt:lpstr>Презентация PowerPoint</vt:lpstr>
      <vt:lpstr>Теорема Эйлера и правильные многогранники</vt:lpstr>
      <vt:lpstr>Тетраэдр</vt:lpstr>
      <vt:lpstr>Куб(гексаэдр)</vt:lpstr>
      <vt:lpstr>Октаэдр</vt:lpstr>
      <vt:lpstr>Додекаэдр</vt:lpstr>
      <vt:lpstr>Икосаэдр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Правильные многогранники</dc:title>
  <dc:creator>User</dc:creator>
  <cp:lastModifiedBy>User</cp:lastModifiedBy>
  <cp:revision>15</cp:revision>
  <dcterms:created xsi:type="dcterms:W3CDTF">2019-04-21T11:44:08Z</dcterms:created>
  <dcterms:modified xsi:type="dcterms:W3CDTF">2019-05-22T19:33:06Z</dcterms:modified>
</cp:coreProperties>
</file>