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58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444C-B85B-4065-849F-FB845E28276B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89F9A0-D7D6-4B29-A2F7-76FB4E922F2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444C-B85B-4065-849F-FB845E28276B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F9A0-D7D6-4B29-A2F7-76FB4E922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444C-B85B-4065-849F-FB845E28276B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F9A0-D7D6-4B29-A2F7-76FB4E922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444C-B85B-4065-849F-FB845E28276B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F9A0-D7D6-4B29-A2F7-76FB4E922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444C-B85B-4065-849F-FB845E28276B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F9A0-D7D6-4B29-A2F7-76FB4E922F2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444C-B85B-4065-849F-FB845E28276B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F9A0-D7D6-4B29-A2F7-76FB4E922F2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444C-B85B-4065-849F-FB845E28276B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F9A0-D7D6-4B29-A2F7-76FB4E922F2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444C-B85B-4065-849F-FB845E28276B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F9A0-D7D6-4B29-A2F7-76FB4E922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444C-B85B-4065-849F-FB845E28276B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F9A0-D7D6-4B29-A2F7-76FB4E922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444C-B85B-4065-849F-FB845E28276B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F9A0-D7D6-4B29-A2F7-76FB4E922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444C-B85B-4065-849F-FB845E28276B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F9A0-D7D6-4B29-A2F7-76FB4E922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2D5444C-B85B-4065-849F-FB845E28276B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D89F9A0-D7D6-4B29-A2F7-76FB4E922F2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6056" y="2636912"/>
            <a:ext cx="3811960" cy="3356992"/>
          </a:xfrm>
        </p:spPr>
        <p:txBody>
          <a:bodyPr>
            <a:normAutofit/>
          </a:bodyPr>
          <a:lstStyle/>
          <a:p>
            <a:pPr algn="r"/>
            <a:r>
              <a:rPr lang="en-US" sz="1800" dirty="0" err="1" smtClean="0"/>
              <a:t>Complited</a:t>
            </a:r>
            <a:r>
              <a:rPr lang="en-US" sz="1800" dirty="0" smtClean="0"/>
              <a:t> by </a:t>
            </a:r>
            <a:br>
              <a:rPr lang="en-US" sz="1800" dirty="0" smtClean="0"/>
            </a:br>
            <a:r>
              <a:rPr lang="en-US" sz="1800" dirty="0" smtClean="0"/>
              <a:t>the student of</a:t>
            </a:r>
            <a:br>
              <a:rPr lang="en-US" sz="1800" dirty="0" smtClean="0"/>
            </a:br>
            <a:r>
              <a:rPr lang="en-US" sz="1800" dirty="0" smtClean="0"/>
              <a:t>the ERI TS </a:t>
            </a:r>
            <a:br>
              <a:rPr lang="en-US" sz="1800" dirty="0" smtClean="0"/>
            </a:br>
            <a:r>
              <a:rPr lang="en-US" sz="1800" dirty="0" smtClean="0"/>
              <a:t>group </a:t>
            </a:r>
            <a:r>
              <a:rPr lang="uk-UA" sz="1800" dirty="0" smtClean="0"/>
              <a:t>№</a:t>
            </a:r>
            <a:r>
              <a:rPr lang="en-US" sz="1800" dirty="0" smtClean="0"/>
              <a:t>12</a:t>
            </a:r>
            <a:br>
              <a:rPr lang="en-US" sz="1800" dirty="0" smtClean="0"/>
            </a:br>
            <a:r>
              <a:rPr lang="en-US" sz="1800" dirty="0" err="1" smtClean="0"/>
              <a:t>Shyshniak</a:t>
            </a:r>
            <a:r>
              <a:rPr lang="en-US" sz="1800" dirty="0" smtClean="0"/>
              <a:t> </a:t>
            </a:r>
            <a:r>
              <a:rPr lang="en-US" sz="1800" dirty="0" err="1" smtClean="0"/>
              <a:t>Anastasiya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Checked by</a:t>
            </a:r>
            <a:br>
              <a:rPr lang="en-US" sz="1800" dirty="0" smtClean="0"/>
            </a:br>
            <a:r>
              <a:rPr lang="en-US" sz="1800" dirty="0" err="1" smtClean="0"/>
              <a:t>Anastasyeva</a:t>
            </a:r>
            <a:r>
              <a:rPr lang="en-US" sz="1800" dirty="0" smtClean="0"/>
              <a:t> O. A.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8636"/>
            <a:ext cx="6400800" cy="1752600"/>
          </a:xfrm>
        </p:spPr>
        <p:txBody>
          <a:bodyPr>
            <a:normAutofit/>
          </a:bodyPr>
          <a:lstStyle/>
          <a:p>
            <a:r>
              <a:rPr lang="en-US" sz="1700" dirty="0" err="1" smtClean="0"/>
              <a:t>Kharkiv</a:t>
            </a:r>
            <a:r>
              <a:rPr lang="en-US" sz="1700" dirty="0" smtClean="0"/>
              <a:t> Petro </a:t>
            </a:r>
            <a:r>
              <a:rPr lang="en-US" sz="1700" dirty="0" err="1" smtClean="0"/>
              <a:t>Vasylenko</a:t>
            </a:r>
            <a:r>
              <a:rPr lang="en-US" sz="1700" dirty="0" smtClean="0"/>
              <a:t> National Technical University of Agriculture</a:t>
            </a:r>
          </a:p>
          <a:p>
            <a:r>
              <a:rPr lang="en-US" sz="1700" dirty="0" smtClean="0"/>
              <a:t>            The Department of Transport Technology and Logistics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2335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Skoda Logo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L&amp;K Logo (1905 - 1922)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​The design of the L&amp;K logo was influenced by Art Nouveau, an artistic style at the beginning of the 20th century. The initials of the company's two founders are (probably in connection with the name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Václav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Laurin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laurel, lat.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Laurus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nobilis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surrounded by laurels in the shape of a wreath, which has been associated with victors and the famous since antiquity. The laurels possibly foretold the success of L&amp;K.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650" y="2569369"/>
            <a:ext cx="3238500" cy="3200400"/>
          </a:xfrm>
        </p:spPr>
      </p:pic>
    </p:spTree>
    <p:extLst>
      <p:ext uri="{BB962C8B-B14F-4D97-AF65-F5344CB8AC3E}">
        <p14:creationId xmlns:p14="http://schemas.microsoft.com/office/powerpoint/2010/main" val="4188375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Skoda Logo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ŠKODA Logo (1926 - 1933)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​Cars were produced in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Mladá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Boleslav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under the ŠKODA brand from 1926. Although the name changed completely, the new logo shows continuity with the previous logo. The ŠKODA logo has a new, oval shape, but the brand name is still the dominant element in the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is surrounded by laurels.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36912"/>
            <a:ext cx="3909690" cy="2319040"/>
          </a:xfrm>
        </p:spPr>
      </p:pic>
    </p:spTree>
    <p:extLst>
      <p:ext uri="{BB962C8B-B14F-4D97-AF65-F5344CB8AC3E}">
        <p14:creationId xmlns:p14="http://schemas.microsoft.com/office/powerpoint/2010/main" val="5948061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268760"/>
            <a:ext cx="3024336" cy="31683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Skoda Logo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ŠKODA Logo (1923 - 1990)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logo with the famous "winged arrow" was first used in 1923. Its origin is shrouded in mystery, sometimes the author of the idea (the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stylised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head of an Indian wearing a headdress with five feathers) is said to be the commercial director of ŠKODA Plzen, T.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Maglic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The blue and white circular logo, which is completed by a right-moving winged arrow with 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stylised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pinion, is currently used on some original ŠKODA parts (e.g. on window glass and engine blocks). This logo was used in conjunction with the ŠKODA Logo above for some years.​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05" y="4653136"/>
            <a:ext cx="4041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814936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99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Skoda Logo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ŠKODA Logo (1991 - 2011)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​The ŠKODA logo is viewed as one of the most original and stylistically clean manufacturing company trademarks in the world. The black and green logo, gives the ŠKODA brand a greater degree of originality – black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symbolises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hundred-year tradition, green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signalises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environmental production.​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76872"/>
            <a:ext cx="4053706" cy="3325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73550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Skoda Logo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ŠKODA Logo (since 2011)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​Our current ŠKODA Logo was launched at the 2011 Geneva Motor Show in conjunction with the slogan "The New Power of ŠKODA". The traditional winged-arrow logo features a new spectrum of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colours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look even more distinct and precise. The hue of the winged arrow has been changed from "natural green" to the new lush "ŠKODA Green". The outer area is highlighted with a chrome look.​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060848"/>
            <a:ext cx="3295755" cy="3913188"/>
          </a:xfrm>
        </p:spPr>
      </p:pic>
    </p:spTree>
    <p:extLst>
      <p:ext uri="{BB962C8B-B14F-4D97-AF65-F5344CB8AC3E}">
        <p14:creationId xmlns:p14="http://schemas.microsoft.com/office/powerpoint/2010/main" val="3091659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2420888"/>
            <a:ext cx="8229600" cy="1600200"/>
          </a:xfrm>
        </p:spPr>
        <p:txBody>
          <a:bodyPr/>
          <a:lstStyle/>
          <a:p>
            <a:r>
              <a:rPr lang="en-US" dirty="0" smtClean="0"/>
              <a:t>THANK YOU FOR ATTENTION!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0391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24744"/>
            <a:ext cx="5111750" cy="3579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188640"/>
            <a:ext cx="3259833" cy="6669360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origins of what became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Škoda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Auto go back to the early 1890s when, like many long-established car manufacturers, a company started manufacturing bicycles.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Škoda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factories were founded in 1869.</a:t>
            </a:r>
            <a:endParaRPr lang="uk-UA" sz="16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1898, after moving to their newly built factory, the pair bought a Werner "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Motocyclette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".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Laurin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Klement's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first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motorcyclette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powered by an engine mounted on the handlebars driving the front wheels, proved dangerous and unreliable—an early accident on it cost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Laurin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front tooth. </a:t>
            </a:r>
            <a:endParaRPr lang="uk-UA" sz="16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World War I the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Laurin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Klement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company began producing trucks, but in 1924, after running into problems and being affected by a fire on their premises, the company sought a new partner.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9174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560749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24128" y="548680"/>
            <a:ext cx="3008313" cy="3687763"/>
          </a:xfrm>
        </p:spPr>
        <p:txBody>
          <a:bodyPr>
            <a:no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a decline caused by the economic depression,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Škoda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introduced a new line of cars in the 1930s which significantly differed from its previous products. A new design of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chassis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backbone tube and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all-around independent suspension was developed under the leadership of chief engineer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Vladimir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Motous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modelled on the one first introduced by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Hans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Ledwinka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Tatra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used on model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Škoda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420 Standard in 1933, it aimed at solving insufficient torsional stiffness of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ladder frame.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199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1552106"/>
            <a:ext cx="4995862" cy="3295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68144" y="260648"/>
            <a:ext cx="3008313" cy="6192688"/>
          </a:xfrm>
        </p:spPr>
        <p:txBody>
          <a:bodyPr>
            <a:no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When, by July 1945, the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Mladá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Boleslav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factory had been reconstructed, production of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Škoda's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first post-World War II car, the 1101 series began. It was essentially an updated version of the pre-World War II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Škoda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Popular. In the autumn of 1945,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Škoda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(along with all other large manufacturers) became part of the communist planned economy, which meant it was separated from the parent company,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Škoda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Works. In spite of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unfavourable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political conditions and losing contact with technical development in non-communist countries,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Škoda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retained a good reputation until the 1960s, producing models such as the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Škoda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440 Spartak, 445 Octavia, Felicia and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Škoda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1000 MB.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7065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1327157"/>
            <a:ext cx="4995862" cy="3744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831632" y="764704"/>
            <a:ext cx="3312368" cy="6624736"/>
          </a:xfrm>
        </p:spPr>
        <p:txBody>
          <a:bodyPr/>
          <a:lstStyle/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late 1980s,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Škoda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(then named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Automobilové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závody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národní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podnik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abbreviated AZNP) was still manufacturing cars that conceptually dated back to the 1960s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 versions of the Estelle and earlier models were produced, using the name "Rapid". Soft-top versions were also available. The Rapid was once described as the "poor man's Porsche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",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had significant sales success in the UK during the 1980s.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8419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1326158"/>
            <a:ext cx="4995862" cy="3746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80112" y="0"/>
            <a:ext cx="3571944" cy="6858000"/>
          </a:xfrm>
        </p:spPr>
        <p:txBody>
          <a:bodyPr>
            <a:noAutofit/>
          </a:bodyPr>
          <a:lstStyle/>
          <a:p>
            <a:pPr algn="l"/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fall of communism with the Velvet Revolution brought great changes to Czechoslovakia and most industries were subject to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privatisation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In the case of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Škoda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Automobile, the state authorities brought in a strong foreign partner. Volkswagen was chosen by the Czech government on December 9, 1990, and, as a result, on March 28, 1991 a joint-venture partnership agreement with Volkswagen took place, marked by the transfer of a 30% share to the Volkswagen Group on April 16, 1991. By this stage, Skoda was still making its outdated range of rear engine saloons, although it had started production of the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front-wheel drive hatchback in 1988 as an eventual replacement.</a:t>
            </a:r>
          </a:p>
          <a:p>
            <a:pPr algn="l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following years,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Škoda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became the fourth brand of the German group, as the Volkswagen Group raised its equity share first on December 19, 1994, to 60.3%, followed on December 11, 1995, to 70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%.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7953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1394461"/>
            <a:ext cx="4995862" cy="3610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68144" y="260648"/>
            <a:ext cx="3275856" cy="6741368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 was a year of important changes for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Škoda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Auto, in terms of both products and management. On 1 September 2010, Prof. Dr.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h.c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Winfried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Vahland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assumed responsibility for the management of the company, becoming the CEO of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Škoda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Auto. Under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Vahland's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leadership,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Škoda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set forth plans to double the company’s annual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sales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at least 1.5 million by 2018 (later known as the ‘Growth Strategy’, Czech: ‘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Růstová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’).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9226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80112" y="0"/>
            <a:ext cx="3250704" cy="63813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ŠKODA has maintained sound financial stability over recent years. In 2013 the brand achieved sales revenues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totalling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€10.3 billion (2012: €10.4 billion). Due to the weak economic situation in many European countries and the expansion of the ŠKODA model range, operating profit reached a modest 522 million euros (2012: €712 million). ŠKODA achieved a successful start to 2014: As well as recording the highest number of deliveries to customers in a first quarter ever (247,200; up 12.1%), ŠKODA recorded a significant increase in sales revenue (23.7%) to almost 3 billion euros. Operating profit increased 65.2% to 185 million Euros over the previous year.</a:t>
            </a: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Sales figures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" y="1988840"/>
            <a:ext cx="5571269" cy="3819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1371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Skoda Logo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Slavia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Logo (1895 – 1905)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Bicycles and motorcycles were made at the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Mladá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Boleslav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workshop under the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Slavia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brand. The logo was based on a wheel with lime leaves, which were to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symbolise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Slav nations. The names of the company's founders 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Laurin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Klement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were added and later became the main motif for the new logo.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972" y="2212975"/>
            <a:ext cx="2577857" cy="3913188"/>
          </a:xfrm>
        </p:spPr>
      </p:pic>
    </p:spTree>
    <p:extLst>
      <p:ext uri="{BB962C8B-B14F-4D97-AF65-F5344CB8AC3E}">
        <p14:creationId xmlns:p14="http://schemas.microsoft.com/office/powerpoint/2010/main" val="14253985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480</TotalTime>
  <Words>1024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Исполнительная</vt:lpstr>
      <vt:lpstr>Complited by  the student of the ERI TS  group №12 Shyshniak Anastasiya Checked by Anastasyeva O. A.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ŠKODA has maintained sound financial stability over recent years. In 2013 the brand achieved sales revenues totalling €10.3 billion (2012: €10.4 billion). Due to the weak economic situation in many European countries and the expansion of the ŠKODA model range, operating profit reached a modest 522 million euros (2012: €712 million). ŠKODA achieved a successful start to 2014: As well as recording the highest number of deliveries to customers in a first quarter ever (247,200; up 12.1%), ŠKODA recorded a significant increase in sales revenue (23.7%) to almost 3 billion euros. Operating profit increased 65.2% to 185 million Euros over the previous year. Sales figures</vt:lpstr>
      <vt:lpstr>Skoda Logo</vt:lpstr>
      <vt:lpstr>Skoda Logo</vt:lpstr>
      <vt:lpstr>Skoda Logo</vt:lpstr>
      <vt:lpstr>Skoda Logo</vt:lpstr>
      <vt:lpstr>Skoda Logo</vt:lpstr>
      <vt:lpstr>Skoda Logo</vt:lpstr>
      <vt:lpstr>THANK YOU FOR ATTENTION!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Complited by  the student of the ERI TS  group №12 Shyshniak Anastasiya Checked by </dc:title>
  <dc:creator>WORK</dc:creator>
  <cp:lastModifiedBy>WORK</cp:lastModifiedBy>
  <cp:revision>11</cp:revision>
  <dcterms:created xsi:type="dcterms:W3CDTF">2015-04-16T11:48:00Z</dcterms:created>
  <dcterms:modified xsi:type="dcterms:W3CDTF">2015-04-16T19:59:28Z</dcterms:modified>
</cp:coreProperties>
</file>