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4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3EC-6791-4EB7-9B20-964808BBFFC7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F3513D8-106A-4BB9-9520-4CE9474057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06000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3EC-6791-4EB7-9B20-964808BBFFC7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3513D8-106A-4BB9-9520-4CE9474057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658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3EC-6791-4EB7-9B20-964808BBFFC7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3513D8-106A-4BB9-9520-4CE947405753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3791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3EC-6791-4EB7-9B20-964808BBFFC7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3513D8-106A-4BB9-9520-4CE9474057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63984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3EC-6791-4EB7-9B20-964808BBFFC7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3513D8-106A-4BB9-9520-4CE947405753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27282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3EC-6791-4EB7-9B20-964808BBFFC7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3513D8-106A-4BB9-9520-4CE9474057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429157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3EC-6791-4EB7-9B20-964808BBFFC7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513D8-106A-4BB9-9520-4CE9474057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3535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3EC-6791-4EB7-9B20-964808BBFFC7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513D8-106A-4BB9-9520-4CE9474057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23336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3EC-6791-4EB7-9B20-964808BBFFC7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513D8-106A-4BB9-9520-4CE9474057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06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3EC-6791-4EB7-9B20-964808BBFFC7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F3513D8-106A-4BB9-9520-4CE9474057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78961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3EC-6791-4EB7-9B20-964808BBFFC7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3513D8-106A-4BB9-9520-4CE9474057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3315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3EC-6791-4EB7-9B20-964808BBFFC7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F3513D8-106A-4BB9-9520-4CE9474057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3735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3EC-6791-4EB7-9B20-964808BBFFC7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513D8-106A-4BB9-9520-4CE9474057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69701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3EC-6791-4EB7-9B20-964808BBFFC7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513D8-106A-4BB9-9520-4CE9474057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7500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3EC-6791-4EB7-9B20-964808BBFFC7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513D8-106A-4BB9-9520-4CE9474057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1723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273EC-6791-4EB7-9B20-964808BBFFC7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F3513D8-106A-4BB9-9520-4CE9474057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758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73EC-6791-4EB7-9B20-964808BBFFC7}" type="datetimeFigureOut">
              <a:rPr lang="uk-UA" smtClean="0"/>
              <a:t>15.05.2024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F3513D8-106A-4BB9-9520-4CE947405753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032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ebp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764FAEC-8A2C-B74F-7700-9E031CA3C4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54FDD8-200C-0A13-7049-DC597D14C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78371" y="2297609"/>
            <a:ext cx="7164387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ЄВРОПЕЙСЬКА ЖІНОЧА ПРОЗА І ТВОРЧІСТЬ Г.МЮЛЛЕР</a:t>
            </a:r>
            <a:endParaRPr lang="uk-UA" b="1" dirty="0">
              <a:solidFill>
                <a:schemeClr val="tx1"/>
              </a:solidFill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35F4BA76-148A-3F5B-2F5A-297B4F517E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1014" y="5312254"/>
            <a:ext cx="5089971" cy="1126283"/>
          </a:xfrm>
        </p:spPr>
        <p:txBody>
          <a:bodyPr/>
          <a:lstStyle/>
          <a:p>
            <a:r>
              <a:rPr lang="uk-UA" dirty="0"/>
              <a:t>Студент 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0F8620B6-0F62-90DF-A9F1-92FBEC889D5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398143" y="-50321"/>
            <a:ext cx="6970144" cy="697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75711FE-549E-D79C-A055-27CFBFB26F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13" y="174023"/>
            <a:ext cx="4876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836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358F6E-6291-D95C-95D2-0BD70FD73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Характеристика роману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C366B91-9A51-C9FF-C590-B4C6D0B56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/>
              <a:t>Жанр: </a:t>
            </a:r>
            <a:r>
              <a:rPr lang="uk-UA" dirty="0"/>
              <a:t>реалізм та фантастика</a:t>
            </a:r>
          </a:p>
          <a:p>
            <a:r>
              <a:rPr lang="uk-UA" b="1" dirty="0"/>
              <a:t>Головні персонажі: </a:t>
            </a:r>
            <a:r>
              <a:rPr lang="uk-UA" dirty="0"/>
              <a:t>Леопольд </a:t>
            </a:r>
            <a:r>
              <a:rPr lang="uk-UA" dirty="0" err="1"/>
              <a:t>Ауберг</a:t>
            </a:r>
            <a:r>
              <a:rPr lang="uk-UA" dirty="0"/>
              <a:t>, Ірма </a:t>
            </a:r>
            <a:r>
              <a:rPr lang="uk-UA" dirty="0" err="1"/>
              <a:t>Пфайфер</a:t>
            </a:r>
            <a:endParaRPr lang="uk-UA" dirty="0"/>
          </a:p>
          <a:p>
            <a:r>
              <a:rPr lang="uk-UA" b="1" dirty="0"/>
              <a:t>Тематика: </a:t>
            </a:r>
            <a:r>
              <a:rPr lang="uk-UA" dirty="0"/>
              <a:t>перебування у нацистському таборі та аспекти життя після випробування</a:t>
            </a:r>
          </a:p>
          <a:p>
            <a:r>
              <a:rPr lang="ru-RU" b="1" dirty="0" err="1"/>
              <a:t>Авторський</a:t>
            </a:r>
            <a:r>
              <a:rPr lang="ru-RU" b="1" dirty="0"/>
              <a:t> </a:t>
            </a:r>
            <a:r>
              <a:rPr lang="ru-RU" b="1" dirty="0" err="1"/>
              <a:t>задум</a:t>
            </a:r>
            <a:r>
              <a:rPr lang="ru-RU" b="1" dirty="0"/>
              <a:t>: </a:t>
            </a:r>
            <a:r>
              <a:rPr lang="ru-RU" dirty="0" err="1"/>
              <a:t>Трагедія</a:t>
            </a:r>
            <a:r>
              <a:rPr lang="ru-RU" dirty="0"/>
              <a:t> </a:t>
            </a:r>
            <a:r>
              <a:rPr lang="ru-RU" dirty="0" err="1"/>
              <a:t>тоталітарних</a:t>
            </a:r>
            <a:r>
              <a:rPr lang="ru-RU" dirty="0"/>
              <a:t> </a:t>
            </a:r>
            <a:r>
              <a:rPr lang="ru-RU" dirty="0" err="1"/>
              <a:t>режимів</a:t>
            </a:r>
            <a:r>
              <a:rPr lang="ru-RU" dirty="0"/>
              <a:t> та </a:t>
            </a:r>
            <a:r>
              <a:rPr lang="ru-RU" dirty="0" err="1"/>
              <a:t>їхній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</a:t>
            </a:r>
            <a:r>
              <a:rPr lang="ru-RU" dirty="0" err="1"/>
              <a:t>людську</a:t>
            </a:r>
            <a:r>
              <a:rPr lang="ru-RU" dirty="0"/>
              <a:t> </a:t>
            </a:r>
            <a:r>
              <a:rPr lang="ru-RU" dirty="0" err="1"/>
              <a:t>психіку</a:t>
            </a:r>
            <a:endParaRPr lang="ru-RU" dirty="0"/>
          </a:p>
          <a:p>
            <a:r>
              <a:rPr lang="ru-RU" b="1" dirty="0" err="1"/>
              <a:t>Особливості</a:t>
            </a:r>
            <a:r>
              <a:rPr lang="ru-RU" b="1" dirty="0"/>
              <a:t> </a:t>
            </a:r>
            <a:r>
              <a:rPr lang="ru-RU" b="1" dirty="0" err="1"/>
              <a:t>твору</a:t>
            </a:r>
            <a:r>
              <a:rPr lang="ru-RU" b="1" dirty="0"/>
              <a:t>: </a:t>
            </a:r>
            <a:r>
              <a:rPr lang="ru-RU" dirty="0" err="1"/>
              <a:t>символіка</a:t>
            </a:r>
            <a:r>
              <a:rPr lang="ru-RU" dirty="0"/>
              <a:t>, </a:t>
            </a:r>
            <a:r>
              <a:rPr lang="ru-RU" dirty="0" err="1"/>
              <a:t>метафори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змусити</a:t>
            </a:r>
            <a:r>
              <a:rPr lang="ru-RU" dirty="0"/>
              <a:t> </a:t>
            </a:r>
            <a:r>
              <a:rPr lang="ru-RU" dirty="0" err="1"/>
              <a:t>читача</a:t>
            </a:r>
            <a:r>
              <a:rPr lang="ru-RU" dirty="0"/>
              <a:t> </a:t>
            </a:r>
            <a:r>
              <a:rPr lang="ru-RU" dirty="0" err="1"/>
              <a:t>замислитися</a:t>
            </a:r>
            <a:r>
              <a:rPr lang="ru-RU" dirty="0"/>
              <a:t> над природою </a:t>
            </a:r>
            <a:r>
              <a:rPr lang="ru-RU" dirty="0" err="1"/>
              <a:t>політичного</a:t>
            </a:r>
            <a:r>
              <a:rPr lang="ru-RU" dirty="0"/>
              <a:t> та </a:t>
            </a:r>
            <a:r>
              <a:rPr lang="ru-RU" dirty="0" err="1"/>
              <a:t>особистого</a:t>
            </a:r>
            <a:r>
              <a:rPr lang="ru-RU" dirty="0"/>
              <a:t> </a:t>
            </a:r>
            <a:r>
              <a:rPr lang="ru-RU" dirty="0" err="1"/>
              <a:t>гноблення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31741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4ADEBC-A902-A655-219C-9CFB2707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Основні теми твору</a:t>
            </a:r>
            <a:br>
              <a:rPr lang="uk-UA" dirty="0"/>
            </a:b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3080181-6B11-33D1-312D-B23D015879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33937" y="1408981"/>
            <a:ext cx="8915400" cy="499181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/>
          </a:p>
          <a:p>
            <a:r>
              <a:rPr lang="uk-UA" dirty="0"/>
              <a:t>Травма та страждання, гноблення, страх. </a:t>
            </a:r>
          </a:p>
          <a:p>
            <a:r>
              <a:rPr lang="uk-UA" dirty="0"/>
              <a:t>Присутні </a:t>
            </a:r>
            <a:r>
              <a:rPr lang="uk-UA" dirty="0" err="1"/>
              <a:t>патерни</a:t>
            </a:r>
            <a:r>
              <a:rPr lang="uk-UA" dirty="0"/>
              <a:t> травматичного досвіду: індивідуальна травма, колективна травма, фізична травма, психологічна травма, </a:t>
            </a:r>
            <a:r>
              <a:rPr lang="uk-UA" dirty="0" err="1"/>
              <a:t>екзистенційна</a:t>
            </a:r>
            <a:r>
              <a:rPr lang="uk-UA" dirty="0"/>
              <a:t> травма, сутнісна травма, історична травма, культурна травма​​​​​​.</a:t>
            </a:r>
          </a:p>
          <a:p>
            <a:r>
              <a:rPr lang="uk-UA" dirty="0"/>
              <a:t>Роман досліджує історичну, колективну та особисту пам'ять, наголошуючи на важливості пам'ятати і пригадувати події минулого.</a:t>
            </a:r>
          </a:p>
          <a:p>
            <a:r>
              <a:rPr lang="uk-UA" dirty="0"/>
              <a:t>Забуття розглядається як синонім злочину.</a:t>
            </a:r>
          </a:p>
          <a:p>
            <a:r>
              <a:rPr lang="uk-UA" dirty="0"/>
              <a:t>Вічний голод, туга за рідними, відчуження, дегуманізація, фізичне і психічне виснаження призводять до втрати ідентичності героїв, а їх цінність зводиться до нуля.</a:t>
            </a:r>
          </a:p>
        </p:txBody>
      </p:sp>
    </p:spTree>
    <p:extLst>
      <p:ext uri="{BB962C8B-B14F-4D97-AF65-F5344CB8AC3E}">
        <p14:creationId xmlns:p14="http://schemas.microsoft.com/office/powerpoint/2010/main" val="3778963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DE70E-3E5B-CD71-5783-A487A7FA1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Висновки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27A84D7-5D6D-E681-5408-8B07D2533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/>
              <a:t>Сучасна європейська жіноча проза має значне різноманіття творчих напрямків, </a:t>
            </a:r>
            <a:r>
              <a:rPr lang="uk-UA" dirty="0" err="1"/>
              <a:t>тематик</a:t>
            </a:r>
            <a:r>
              <a:rPr lang="uk-UA" dirty="0"/>
              <a:t> та стилів, що відображають важливі аспекти жіночого досвіду. </a:t>
            </a:r>
          </a:p>
          <a:p>
            <a:r>
              <a:rPr lang="uk-UA" dirty="0"/>
              <a:t>Г. Мюллер викриває трагічні наслідки політичних режимів, ставить під сумнів універсальні цінності та норми сучасного суспільства.</a:t>
            </a:r>
          </a:p>
          <a:p>
            <a:r>
              <a:rPr lang="uk-UA" dirty="0"/>
              <a:t>У романі «</a:t>
            </a:r>
            <a:r>
              <a:rPr lang="uk-UA" dirty="0" err="1"/>
              <a:t>Гойдалцка</a:t>
            </a:r>
            <a:r>
              <a:rPr lang="uk-UA" dirty="0"/>
              <a:t> дихання» авторка відображає внутрішній світ свого героя, який змушений боротися за виживання в умовах постійних загроз.</a:t>
            </a:r>
          </a:p>
        </p:txBody>
      </p:sp>
    </p:spTree>
    <p:extLst>
      <p:ext uri="{BB962C8B-B14F-4D97-AF65-F5344CB8AC3E}">
        <p14:creationId xmlns:p14="http://schemas.microsoft.com/office/powerpoint/2010/main" val="1186313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1B1DA7-F4ED-7629-5BB5-6DF159FE8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Актуальність теми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1BEF637-E26C-EE97-E479-42F88850EF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r>
              <a:rPr lang="uk-UA" sz="2400" dirty="0"/>
              <a:t>Герта Мюллер передає жіночий досвід через призму політичних та соціальних змін, розкриває проблеми політичної репресії, диктатури та дисидентства, які важливі і сьогодні.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48009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D35AA-B316-930C-7E10-EE4E9046F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Мета і завдання дослідження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8517D2C-5EA7-14FE-3D1A-2D334DFD8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48914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/>
              <a:t>Мета: </a:t>
            </a:r>
            <a:r>
              <a:rPr lang="uk-UA" dirty="0"/>
              <a:t>дослідження європейської жіночої прози та творчості Герти Мюллер</a:t>
            </a:r>
          </a:p>
          <a:p>
            <a:pPr marL="0" indent="0" algn="ctr">
              <a:buNone/>
            </a:pPr>
            <a:endParaRPr lang="uk-UA" dirty="0"/>
          </a:p>
          <a:p>
            <a:pPr marL="0" indent="0" algn="ctr">
              <a:buNone/>
            </a:pPr>
            <a:r>
              <a:rPr lang="uk-UA" b="1" dirty="0"/>
              <a:t>Завдання роботи:</a:t>
            </a:r>
          </a:p>
          <a:p>
            <a:r>
              <a:rPr lang="uk-UA" dirty="0"/>
              <a:t> дати визначення жіночій прозі та дослідити тенденції та особливості;</a:t>
            </a:r>
          </a:p>
          <a:p>
            <a:r>
              <a:rPr lang="uk-UA" dirty="0"/>
              <a:t> дослідити авторів та твори жіночої європейської прози;</a:t>
            </a:r>
          </a:p>
          <a:p>
            <a:r>
              <a:rPr lang="uk-UA" dirty="0"/>
              <a:t>дослідити проблематику творчості Герти Мюллер;</a:t>
            </a:r>
          </a:p>
          <a:p>
            <a:r>
              <a:rPr lang="uk-UA" dirty="0"/>
              <a:t>охарактеризувати проблеми та теми, які порушуються в творчості письменниці;</a:t>
            </a:r>
          </a:p>
          <a:p>
            <a:r>
              <a:rPr lang="uk-UA" dirty="0"/>
              <a:t>виявити проблеми та теми, які порушено у романі «Гойдалка дихання». </a:t>
            </a:r>
          </a:p>
        </p:txBody>
      </p:sp>
    </p:spTree>
    <p:extLst>
      <p:ext uri="{BB962C8B-B14F-4D97-AF65-F5344CB8AC3E}">
        <p14:creationId xmlns:p14="http://schemas.microsoft.com/office/powerpoint/2010/main" val="1646357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4406D-956C-0B80-8010-27B4B3FB8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Об</a:t>
            </a:r>
            <a:r>
              <a:rPr lang="en-US" dirty="0"/>
              <a:t>’</a:t>
            </a:r>
            <a:r>
              <a:rPr lang="uk-UA" dirty="0" err="1"/>
              <a:t>єкт</a:t>
            </a:r>
            <a:r>
              <a:rPr lang="uk-UA" dirty="0"/>
              <a:t> і предмет дослідження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9C09C75-E6C1-B61F-3678-C079DD06AB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26" y="1609607"/>
            <a:ext cx="6230997" cy="4232604"/>
          </a:xfrm>
        </p:spPr>
        <p:txBody>
          <a:bodyPr/>
          <a:lstStyle/>
          <a:p>
            <a:endParaRPr lang="uk-UA" b="1" dirty="0"/>
          </a:p>
          <a:p>
            <a:endParaRPr lang="uk-UA" b="1" dirty="0"/>
          </a:p>
          <a:p>
            <a:endParaRPr lang="uk-UA" b="1" dirty="0"/>
          </a:p>
          <a:p>
            <a:r>
              <a:rPr lang="uk-UA" b="1" dirty="0"/>
              <a:t>Об'єкт дослідження</a:t>
            </a:r>
            <a:r>
              <a:rPr lang="uk-UA" dirty="0"/>
              <a:t>: роман Герти Мюллер «Гойдалка дихання».</a:t>
            </a:r>
          </a:p>
          <a:p>
            <a:r>
              <a:rPr lang="uk-UA" b="1" dirty="0"/>
              <a:t>Предмет дослідження: </a:t>
            </a:r>
            <a:r>
              <a:rPr lang="uk-UA" dirty="0"/>
              <a:t>теми та мотиви, присутні в творчості письменниці.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BF79784-AF61-7EFE-0C99-642140B2B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921" y="1609607"/>
            <a:ext cx="5021734" cy="423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708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0879A-F6BB-2A72-C0D4-26CDE1D22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Практичне значення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707EB43-22E1-DF17-7E7E-461B524E2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+mj-lt"/>
              <a:buAutoNum type="arabicParenR"/>
            </a:pPr>
            <a:r>
              <a:rPr lang="uk-UA" dirty="0"/>
              <a:t>Гендерний аспект. Вивчення жіночої перспективи у літературі та розвиток гендерної чутливості.</a:t>
            </a:r>
          </a:p>
          <a:p>
            <a:pPr>
              <a:buFont typeface="+mj-lt"/>
              <a:buAutoNum type="arabicParenR"/>
            </a:pPr>
            <a:r>
              <a:rPr lang="uk-UA" dirty="0"/>
              <a:t>Соціокультурний контекст. Глибше розуміння історичних і культурних процесів у Європі.</a:t>
            </a:r>
          </a:p>
          <a:p>
            <a:pPr>
              <a:buFont typeface="+mj-lt"/>
              <a:buAutoNum type="arabicParenR"/>
            </a:pPr>
            <a:r>
              <a:rPr lang="uk-UA" dirty="0" err="1"/>
              <a:t>Інтердисциплінарний</a:t>
            </a:r>
            <a:r>
              <a:rPr lang="uk-UA" dirty="0"/>
              <a:t> підхід. Сприяння діалогу між літературою, історією, соціологією та іншими дисциплінами.</a:t>
            </a:r>
          </a:p>
          <a:p>
            <a:pPr>
              <a:buFont typeface="+mj-lt"/>
              <a:buAutoNum type="arabicParenR"/>
            </a:pPr>
            <a:r>
              <a:rPr lang="uk-UA" dirty="0"/>
              <a:t>Педагогічне використання. Розробка навчальних матеріалів.</a:t>
            </a:r>
          </a:p>
          <a:p>
            <a:pPr>
              <a:buFont typeface="+mj-lt"/>
              <a:buAutoNum type="arabicParenR"/>
            </a:pPr>
            <a:r>
              <a:rPr lang="uk-UA" dirty="0"/>
              <a:t>Популяризація сучасної літератури. Стимулювання інтересу до читання та сучасної європейської літератури.</a:t>
            </a:r>
          </a:p>
        </p:txBody>
      </p:sp>
    </p:spTree>
    <p:extLst>
      <p:ext uri="{BB962C8B-B14F-4D97-AF65-F5344CB8AC3E}">
        <p14:creationId xmlns:p14="http://schemas.microsoft.com/office/powerpoint/2010/main" val="127647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7571EC-214B-BA56-EAB7-A03016645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Тенденції</a:t>
            </a:r>
            <a:r>
              <a:rPr lang="ru-RU" dirty="0"/>
              <a:t> та </a:t>
            </a:r>
            <a:r>
              <a:rPr lang="ru-RU" dirty="0" err="1"/>
              <a:t>особливості</a:t>
            </a:r>
            <a:r>
              <a:rPr lang="ru-RU" dirty="0"/>
              <a:t> </a:t>
            </a:r>
            <a:r>
              <a:rPr lang="ru-RU" dirty="0" err="1"/>
              <a:t>сучасної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жіночої</a:t>
            </a:r>
            <a:r>
              <a:rPr lang="ru-RU" dirty="0"/>
              <a:t> </a:t>
            </a:r>
            <a:r>
              <a:rPr lang="ru-RU" dirty="0" err="1"/>
              <a:t>прози</a:t>
            </a:r>
            <a:endParaRPr lang="uk-UA" dirty="0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1896FB8-F899-FE7C-3C37-64E90A11C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Традиційна</a:t>
            </a:r>
            <a:r>
              <a:rPr lang="ru-RU" dirty="0"/>
              <a:t> роль </a:t>
            </a:r>
            <a:r>
              <a:rPr lang="ru-RU" dirty="0" err="1"/>
              <a:t>жінки</a:t>
            </a:r>
            <a:r>
              <a:rPr lang="ru-RU" dirty="0"/>
              <a:t> в </a:t>
            </a:r>
            <a:r>
              <a:rPr lang="ru-RU" dirty="0" err="1"/>
              <a:t>літературі</a:t>
            </a:r>
            <a:r>
              <a:rPr lang="ru-RU" dirty="0"/>
              <a:t> </a:t>
            </a:r>
            <a:r>
              <a:rPr lang="ru-RU" dirty="0" err="1"/>
              <a:t>змінюється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феміністичному</a:t>
            </a:r>
            <a:r>
              <a:rPr lang="ru-RU" dirty="0"/>
              <a:t> руху, </a:t>
            </a:r>
            <a:r>
              <a:rPr lang="ru-RU" dirty="0" err="1"/>
              <a:t>самовизначенню</a:t>
            </a:r>
            <a:r>
              <a:rPr lang="ru-RU" dirty="0"/>
              <a:t> </a:t>
            </a:r>
            <a:r>
              <a:rPr lang="ru-RU" dirty="0" err="1"/>
              <a:t>жінок</a:t>
            </a:r>
            <a:r>
              <a:rPr lang="ru-RU" dirty="0"/>
              <a:t> та </a:t>
            </a:r>
            <a:r>
              <a:rPr lang="ru-RU" dirty="0" err="1"/>
              <a:t>новим</a:t>
            </a:r>
            <a:r>
              <a:rPr lang="ru-RU" dirty="0"/>
              <a:t> </a:t>
            </a:r>
            <a:r>
              <a:rPr lang="ru-RU" dirty="0" err="1"/>
              <a:t>наративам</a:t>
            </a:r>
            <a:r>
              <a:rPr lang="ru-RU" dirty="0"/>
              <a:t>.</a:t>
            </a:r>
          </a:p>
          <a:p>
            <a:r>
              <a:rPr lang="ru-RU" dirty="0" err="1"/>
              <a:t>Яскраві</a:t>
            </a:r>
            <a:r>
              <a:rPr lang="ru-RU" dirty="0"/>
              <a:t> </a:t>
            </a:r>
            <a:r>
              <a:rPr lang="ru-RU" dirty="0" err="1"/>
              <a:t>персонажі</a:t>
            </a:r>
            <a:r>
              <a:rPr lang="ru-RU" dirty="0"/>
              <a:t>, </a:t>
            </a:r>
            <a:r>
              <a:rPr lang="ru-RU" dirty="0" err="1"/>
              <a:t>факти</a:t>
            </a:r>
            <a:r>
              <a:rPr lang="ru-RU" dirty="0"/>
              <a:t> </a:t>
            </a:r>
            <a:r>
              <a:rPr lang="ru-RU" dirty="0" err="1"/>
              <a:t>видобуваються</a:t>
            </a:r>
            <a:r>
              <a:rPr lang="ru-RU" dirty="0"/>
              <a:t> з деталей </a:t>
            </a:r>
            <a:r>
              <a:rPr lang="ru-RU" dirty="0" err="1"/>
              <a:t>повсякденного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. </a:t>
            </a:r>
          </a:p>
          <a:p>
            <a:r>
              <a:rPr lang="ru-RU" dirty="0"/>
              <a:t>Акцент на </a:t>
            </a:r>
            <a:r>
              <a:rPr lang="ru-RU" dirty="0" err="1"/>
              <a:t>емоційних</a:t>
            </a:r>
            <a:r>
              <a:rPr lang="ru-RU" dirty="0"/>
              <a:t> </a:t>
            </a:r>
            <a:r>
              <a:rPr lang="ru-RU" dirty="0" err="1"/>
              <a:t>переживаннях</a:t>
            </a:r>
            <a:r>
              <a:rPr lang="ru-RU" dirty="0"/>
              <a:t>, </a:t>
            </a:r>
            <a:r>
              <a:rPr lang="ru-RU" dirty="0" err="1"/>
              <a:t>самоаналізі</a:t>
            </a:r>
            <a:r>
              <a:rPr lang="ru-RU" dirty="0"/>
              <a:t> та </a:t>
            </a:r>
            <a:r>
              <a:rPr lang="ru-RU" dirty="0" err="1"/>
              <a:t>внутрішньому</a:t>
            </a:r>
            <a:r>
              <a:rPr lang="ru-RU" dirty="0"/>
              <a:t> </a:t>
            </a:r>
            <a:r>
              <a:rPr lang="ru-RU" dirty="0" err="1"/>
              <a:t>світі</a:t>
            </a:r>
            <a:r>
              <a:rPr lang="ru-RU" dirty="0"/>
              <a:t>. </a:t>
            </a:r>
          </a:p>
          <a:p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побаченого</a:t>
            </a:r>
            <a:r>
              <a:rPr lang="ru-RU" dirty="0"/>
              <a:t> і </a:t>
            </a:r>
            <a:r>
              <a:rPr lang="ru-RU" dirty="0" err="1"/>
              <a:t>почутого</a:t>
            </a:r>
            <a:r>
              <a:rPr lang="ru-RU" dirty="0"/>
              <a:t> </a:t>
            </a:r>
            <a:r>
              <a:rPr lang="ru-RU" dirty="0" err="1"/>
              <a:t>впливає</a:t>
            </a:r>
            <a:r>
              <a:rPr lang="ru-RU" dirty="0"/>
              <a:t> на </a:t>
            </a:r>
            <a:r>
              <a:rPr lang="ru-RU" dirty="0" err="1"/>
              <a:t>майбутні</a:t>
            </a:r>
            <a:r>
              <a:rPr lang="ru-RU" dirty="0"/>
              <a:t> </a:t>
            </a:r>
            <a:r>
              <a:rPr lang="ru-RU" dirty="0" err="1"/>
              <a:t>рішення</a:t>
            </a:r>
            <a:r>
              <a:rPr lang="ru-RU" dirty="0"/>
              <a:t>.</a:t>
            </a:r>
          </a:p>
          <a:p>
            <a:r>
              <a:rPr lang="uk-UA" dirty="0"/>
              <a:t>Тематика жіночої прози охоплює сім'ю, дітей, соціальні проблеми, фізичні та емоційні аспекти жіночого життя.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56490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B1CCE-EF53-12A2-3CDD-868ACD6E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139" y="589604"/>
            <a:ext cx="8911687" cy="1280890"/>
          </a:xfrm>
        </p:spPr>
        <p:txBody>
          <a:bodyPr/>
          <a:lstStyle/>
          <a:p>
            <a:pPr algn="ctr"/>
            <a:r>
              <a:rPr lang="uk-UA" dirty="0"/>
              <a:t>Авторки жіночої прози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1A6AA5D-0BA9-7FAD-45EE-912A04A7C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022" y="1136342"/>
            <a:ext cx="7481978" cy="5610687"/>
          </a:xfrm>
        </p:spPr>
        <p:txBody>
          <a:bodyPr>
            <a:normAutofit/>
          </a:bodyPr>
          <a:lstStyle/>
          <a:p>
            <a:r>
              <a:rPr lang="uk-UA" b="1" dirty="0"/>
              <a:t>Доріс Лессінг</a:t>
            </a:r>
          </a:p>
          <a:p>
            <a:r>
              <a:rPr lang="uk-UA" b="1" dirty="0"/>
              <a:t>Жанри: </a:t>
            </a:r>
            <a:r>
              <a:rPr lang="uk-UA" dirty="0"/>
              <a:t>соціально-політичні реалістичні романи, п'єси, поеми, соціальні утопії, антиутопії, памфлети, лекції, статті, </a:t>
            </a:r>
            <a:r>
              <a:rPr lang="uk-UA" dirty="0" err="1"/>
              <a:t>есеїстика</a:t>
            </a:r>
            <a:r>
              <a:rPr lang="uk-UA" dirty="0"/>
              <a:t>, автобіографії.</a:t>
            </a:r>
          </a:p>
          <a:p>
            <a:r>
              <a:rPr lang="uk-UA" b="1" dirty="0"/>
              <a:t>Твори: «</a:t>
            </a:r>
            <a:r>
              <a:rPr lang="uk-UA" dirty="0"/>
              <a:t>Трава заспіває» (1950), «Пошуки Марти» (1952), «Золотий щоденник» (1962).</a:t>
            </a:r>
            <a:endParaRPr lang="uk-UA" b="1" dirty="0"/>
          </a:p>
          <a:p>
            <a:r>
              <a:rPr lang="uk-UA" b="1" dirty="0" err="1"/>
              <a:t>Елена</a:t>
            </a:r>
            <a:r>
              <a:rPr lang="uk-UA" b="1" dirty="0"/>
              <a:t> </a:t>
            </a:r>
            <a:r>
              <a:rPr lang="uk-UA" b="1" dirty="0" err="1"/>
              <a:t>Ферранте</a:t>
            </a:r>
            <a:r>
              <a:rPr lang="uk-UA" b="1" dirty="0"/>
              <a:t> </a:t>
            </a:r>
          </a:p>
          <a:p>
            <a:r>
              <a:rPr lang="uk-UA" b="1" dirty="0"/>
              <a:t>Жанри: </a:t>
            </a:r>
            <a:r>
              <a:rPr lang="ru-RU" dirty="0" err="1"/>
              <a:t>міф</a:t>
            </a:r>
            <a:r>
              <a:rPr lang="ru-RU" dirty="0"/>
              <a:t>, </a:t>
            </a:r>
            <a:r>
              <a:rPr lang="ru-RU" dirty="0" err="1"/>
              <a:t>епічний</a:t>
            </a:r>
            <a:r>
              <a:rPr lang="ru-RU" dirty="0"/>
              <a:t> </a:t>
            </a:r>
            <a:r>
              <a:rPr lang="ru-RU" dirty="0" err="1"/>
              <a:t>наратив</a:t>
            </a:r>
            <a:r>
              <a:rPr lang="ru-RU" dirty="0"/>
              <a:t>, дитячий роман, </a:t>
            </a:r>
            <a:r>
              <a:rPr lang="ru-RU" dirty="0" err="1"/>
              <a:t>кримінальний</a:t>
            </a:r>
            <a:r>
              <a:rPr lang="ru-RU" dirty="0"/>
              <a:t> </a:t>
            </a:r>
            <a:r>
              <a:rPr lang="ru-RU" dirty="0" err="1"/>
              <a:t>трилер</a:t>
            </a:r>
            <a:r>
              <a:rPr lang="ru-RU" dirty="0"/>
              <a:t>, мелодрама, </a:t>
            </a:r>
            <a:r>
              <a:rPr lang="ru-RU" dirty="0" err="1"/>
              <a:t>любовний</a:t>
            </a:r>
            <a:r>
              <a:rPr lang="ru-RU" dirty="0"/>
              <a:t> роман, </a:t>
            </a:r>
            <a:r>
              <a:rPr lang="ru-RU" dirty="0" err="1"/>
              <a:t>історичний</a:t>
            </a:r>
            <a:r>
              <a:rPr lang="ru-RU" dirty="0"/>
              <a:t> роман, </a:t>
            </a:r>
            <a:r>
              <a:rPr lang="ru-RU" dirty="0" err="1"/>
              <a:t>метафіктивний</a:t>
            </a:r>
            <a:r>
              <a:rPr lang="ru-RU" dirty="0"/>
              <a:t> </a:t>
            </a:r>
            <a:r>
              <a:rPr lang="ru-RU" dirty="0" err="1"/>
              <a:t>постмодерністський</a:t>
            </a:r>
            <a:r>
              <a:rPr lang="ru-RU" dirty="0"/>
              <a:t> роман, </a:t>
            </a:r>
            <a:r>
              <a:rPr lang="ru-RU" dirty="0" err="1"/>
              <a:t>сучасний</a:t>
            </a:r>
            <a:r>
              <a:rPr lang="ru-RU" dirty="0"/>
              <a:t> </a:t>
            </a:r>
            <a:r>
              <a:rPr lang="ru-RU" dirty="0" err="1"/>
              <a:t>епос</a:t>
            </a:r>
            <a:r>
              <a:rPr lang="ru-RU" dirty="0"/>
              <a:t>.</a:t>
            </a:r>
          </a:p>
          <a:p>
            <a:r>
              <a:rPr lang="ru-RU" b="1" dirty="0"/>
              <a:t>Твори:</a:t>
            </a:r>
            <a:r>
              <a:rPr lang="ru-RU" dirty="0"/>
              <a:t> </a:t>
            </a:r>
            <a:r>
              <a:rPr lang="uk-UA" dirty="0"/>
              <a:t>«Тривожне кохання» (1992), «Дні </a:t>
            </a:r>
            <a:r>
              <a:rPr lang="uk-UA" dirty="0" err="1"/>
              <a:t>покинутості</a:t>
            </a:r>
            <a:r>
              <a:rPr lang="uk-UA" dirty="0"/>
              <a:t>» (2002), «Втрачена донька» (2006).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35ABA46-69BD-4CE8-5BF6-DF90688E9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55" y="3201388"/>
            <a:ext cx="4410974" cy="36144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DB0D49-5883-034A-B04E-2D154CFF9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55" y="260679"/>
            <a:ext cx="4410975" cy="2940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043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B45436-55C1-2A19-9F00-F8BAC3C2E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Проблематика творчості Герти Мюллер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6383585-E9AA-01BE-8D6C-45E5A2012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4789098"/>
          </a:xfrm>
        </p:spPr>
        <p:txBody>
          <a:bodyPr>
            <a:normAutofit/>
          </a:bodyPr>
          <a:lstStyle/>
          <a:p>
            <a:r>
              <a:rPr lang="ru-RU" dirty="0"/>
              <a:t>Теми </a:t>
            </a:r>
            <a:r>
              <a:rPr lang="ru-RU" dirty="0" err="1"/>
              <a:t>репресій</a:t>
            </a:r>
            <a:r>
              <a:rPr lang="ru-RU" dirty="0"/>
              <a:t>, </a:t>
            </a:r>
            <a:r>
              <a:rPr lang="ru-RU" dirty="0" err="1"/>
              <a:t>диктатури</a:t>
            </a:r>
            <a:r>
              <a:rPr lang="ru-RU" dirty="0"/>
              <a:t>, </a:t>
            </a:r>
            <a:r>
              <a:rPr lang="ru-RU" dirty="0" err="1"/>
              <a:t>дисидентства</a:t>
            </a:r>
            <a:r>
              <a:rPr lang="ru-RU" dirty="0"/>
              <a:t> та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переживань</a:t>
            </a:r>
            <a:r>
              <a:rPr lang="ru-RU" dirty="0"/>
              <a:t>. </a:t>
            </a:r>
            <a:r>
              <a:rPr lang="ru-RU" dirty="0" err="1"/>
              <a:t>Творчість</a:t>
            </a:r>
            <a:r>
              <a:rPr lang="ru-RU" dirty="0"/>
              <a:t> як форма опору </a:t>
            </a:r>
            <a:r>
              <a:rPr lang="ru-RU" dirty="0" err="1"/>
              <a:t>тоталітаризму</a:t>
            </a:r>
            <a:r>
              <a:rPr lang="ru-RU" dirty="0"/>
              <a:t>.</a:t>
            </a:r>
          </a:p>
          <a:p>
            <a:r>
              <a:rPr lang="uk-UA" dirty="0"/>
              <a:t>Трагічні сторінки історії, важливі для розуміння сучасних соціальних процесів та запобігання повторення помилок минулого.</a:t>
            </a:r>
          </a:p>
          <a:p>
            <a:r>
              <a:rPr lang="ru-RU" dirty="0"/>
              <a:t>Тема </a:t>
            </a:r>
            <a:r>
              <a:rPr lang="ru-RU" dirty="0" err="1"/>
              <a:t>життя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</a:t>
            </a:r>
            <a:r>
              <a:rPr lang="ru-RU" dirty="0" err="1"/>
              <a:t>диктатури</a:t>
            </a:r>
            <a:r>
              <a:rPr lang="ru-RU" dirty="0"/>
              <a:t> та </a:t>
            </a:r>
            <a:r>
              <a:rPr lang="ru-RU" dirty="0" err="1"/>
              <a:t>страждання</a:t>
            </a:r>
            <a:r>
              <a:rPr lang="ru-RU" dirty="0"/>
              <a:t> жертв </a:t>
            </a:r>
            <a:r>
              <a:rPr lang="ru-RU" dirty="0" err="1"/>
              <a:t>тоталітарних</a:t>
            </a:r>
            <a:r>
              <a:rPr lang="ru-RU" dirty="0"/>
              <a:t> </a:t>
            </a:r>
            <a:r>
              <a:rPr lang="ru-RU" dirty="0" err="1"/>
              <a:t>режимів</a:t>
            </a:r>
            <a:r>
              <a:rPr lang="ru-RU" dirty="0"/>
              <a:t>.</a:t>
            </a:r>
          </a:p>
          <a:p>
            <a:r>
              <a:rPr lang="ru-RU" dirty="0"/>
              <a:t>Тема </a:t>
            </a:r>
            <a:r>
              <a:rPr lang="ru-RU" dirty="0" err="1"/>
              <a:t>батьківщини</a:t>
            </a:r>
            <a:r>
              <a:rPr lang="ru-RU" dirty="0"/>
              <a:t> </a:t>
            </a:r>
            <a:r>
              <a:rPr lang="ru-RU" dirty="0" err="1"/>
              <a:t>відображається</a:t>
            </a:r>
            <a:r>
              <a:rPr lang="ru-RU" dirty="0"/>
              <a:t> у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площинах</a:t>
            </a:r>
            <a:r>
              <a:rPr lang="ru-RU" dirty="0"/>
              <a:t> – </a:t>
            </a:r>
            <a:r>
              <a:rPr lang="ru-RU" dirty="0" err="1"/>
              <a:t>реальній</a:t>
            </a:r>
            <a:r>
              <a:rPr lang="ru-RU" dirty="0"/>
              <a:t> та </a:t>
            </a:r>
            <a:r>
              <a:rPr lang="ru-RU" dirty="0" err="1"/>
              <a:t>абстрактній</a:t>
            </a:r>
            <a:r>
              <a:rPr lang="ru-RU" dirty="0"/>
              <a:t>. </a:t>
            </a:r>
          </a:p>
          <a:p>
            <a:r>
              <a:rPr lang="ru-RU" dirty="0" err="1"/>
              <a:t>Домінуючий</a:t>
            </a:r>
            <a:r>
              <a:rPr lang="ru-RU" dirty="0"/>
              <a:t> мотив у </a:t>
            </a:r>
            <a:r>
              <a:rPr lang="ru-RU" dirty="0" err="1"/>
              <a:t>творчості</a:t>
            </a:r>
            <a:r>
              <a:rPr lang="ru-RU" dirty="0"/>
              <a:t> – </a:t>
            </a:r>
            <a:r>
              <a:rPr lang="ru-RU" dirty="0" err="1"/>
              <a:t>колективна</a:t>
            </a:r>
            <a:r>
              <a:rPr lang="ru-RU" dirty="0"/>
              <a:t> та </a:t>
            </a:r>
            <a:r>
              <a:rPr lang="ru-RU" dirty="0" err="1"/>
              <a:t>індивідуальна</a:t>
            </a:r>
            <a:r>
              <a:rPr lang="ru-RU" dirty="0"/>
              <a:t> травма.</a:t>
            </a:r>
          </a:p>
          <a:p>
            <a:r>
              <a:rPr lang="ru-RU" dirty="0"/>
              <a:t>Твори </a:t>
            </a:r>
            <a:r>
              <a:rPr lang="ru-RU" dirty="0" err="1"/>
              <a:t>ґрунтуються</a:t>
            </a:r>
            <a:r>
              <a:rPr lang="ru-RU" dirty="0"/>
              <a:t> на </a:t>
            </a:r>
            <a:r>
              <a:rPr lang="ru-RU" dirty="0" err="1"/>
              <a:t>особистому</a:t>
            </a:r>
            <a:r>
              <a:rPr lang="ru-RU" dirty="0"/>
              <a:t> </a:t>
            </a:r>
            <a:r>
              <a:rPr lang="ru-RU" dirty="0" err="1"/>
              <a:t>досвіді</a:t>
            </a:r>
            <a:r>
              <a:rPr lang="ru-RU" dirty="0"/>
              <a:t>, </a:t>
            </a:r>
            <a:r>
              <a:rPr lang="ru-RU" dirty="0" err="1"/>
              <a:t>власних</a:t>
            </a:r>
            <a:r>
              <a:rPr lang="ru-RU" dirty="0"/>
              <a:t> </a:t>
            </a:r>
            <a:r>
              <a:rPr lang="ru-RU" dirty="0" err="1"/>
              <a:t>враженнях</a:t>
            </a:r>
            <a:r>
              <a:rPr lang="ru-RU" dirty="0"/>
              <a:t> та </a:t>
            </a:r>
            <a:r>
              <a:rPr lang="ru-RU" dirty="0" err="1"/>
              <a:t>спогадах</a:t>
            </a:r>
            <a:r>
              <a:rPr lang="ru-RU" dirty="0"/>
              <a:t> про </a:t>
            </a:r>
            <a:r>
              <a:rPr lang="ru-RU" dirty="0" err="1"/>
              <a:t>дитинство</a:t>
            </a:r>
            <a:r>
              <a:rPr lang="ru-RU" dirty="0"/>
              <a:t>, </a:t>
            </a:r>
            <a:r>
              <a:rPr lang="ru-RU" dirty="0" err="1"/>
              <a:t>юність</a:t>
            </a:r>
            <a:r>
              <a:rPr lang="ru-RU" dirty="0"/>
              <a:t> і </a:t>
            </a:r>
            <a:r>
              <a:rPr lang="ru-RU" dirty="0" err="1"/>
              <a:t>молодість</a:t>
            </a:r>
            <a:r>
              <a:rPr lang="ru-RU" dirty="0"/>
              <a:t>.</a:t>
            </a:r>
          </a:p>
          <a:p>
            <a:r>
              <a:rPr lang="ru-RU" dirty="0" err="1"/>
              <a:t>Основні</a:t>
            </a:r>
            <a:r>
              <a:rPr lang="ru-RU" dirty="0"/>
              <a:t> теми романного дискурсу: </a:t>
            </a:r>
            <a:r>
              <a:rPr lang="ru-RU" dirty="0" err="1"/>
              <a:t>страждання</a:t>
            </a:r>
            <a:r>
              <a:rPr lang="ru-RU" dirty="0"/>
              <a:t>, </a:t>
            </a:r>
            <a:r>
              <a:rPr lang="ru-RU" dirty="0" err="1"/>
              <a:t>гноблення</a:t>
            </a:r>
            <a:r>
              <a:rPr lang="ru-RU" dirty="0"/>
              <a:t>, страх, </a:t>
            </a:r>
            <a:r>
              <a:rPr lang="ru-RU" dirty="0" err="1"/>
              <a:t>жах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пережив </a:t>
            </a:r>
            <a:r>
              <a:rPr lang="ru-RU" dirty="0" err="1"/>
              <a:t>румунський</a:t>
            </a:r>
            <a:r>
              <a:rPr lang="ru-RU" dirty="0"/>
              <a:t> народ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комуністичної</a:t>
            </a:r>
            <a:r>
              <a:rPr lang="ru-RU" dirty="0"/>
              <a:t> </a:t>
            </a:r>
            <a:r>
              <a:rPr lang="ru-RU" dirty="0" err="1"/>
              <a:t>диктатури</a:t>
            </a:r>
            <a:r>
              <a:rPr lang="ru-RU" dirty="0"/>
              <a:t>.</a:t>
            </a:r>
            <a:endParaRPr lang="uk-UA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60189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6594625-3F9B-7A0C-888D-3F0AB97A9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4544" y="1264555"/>
            <a:ext cx="4070832" cy="5408392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78B84-6EF9-A381-6807-562F8B965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"Гойдалка дихання"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C9DA7E8-5138-FB4C-266E-DC86CC53BB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2642" y="1264555"/>
            <a:ext cx="7021902" cy="54083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dirty="0"/>
              <a:t>«</a:t>
            </a:r>
            <a:r>
              <a:rPr lang="de-DE" sz="6000" dirty="0"/>
              <a:t>Omnia mea mecum </a:t>
            </a:r>
            <a:r>
              <a:rPr lang="de-DE" sz="6000" dirty="0" err="1"/>
              <a:t>porto</a:t>
            </a:r>
            <a:r>
              <a:rPr lang="uk-UA" sz="6000" dirty="0"/>
              <a:t>…» </a:t>
            </a:r>
          </a:p>
          <a:p>
            <a:pPr marL="0" indent="0" algn="ctr">
              <a:buNone/>
            </a:pPr>
            <a:r>
              <a:rPr lang="ru-RU" sz="6000" dirty="0"/>
              <a:t>- Все, </a:t>
            </a:r>
            <a:r>
              <a:rPr lang="ru-RU" sz="6000" dirty="0" err="1"/>
              <a:t>що</a:t>
            </a:r>
            <a:r>
              <a:rPr lang="ru-RU" sz="6000" dirty="0"/>
              <a:t> я маю, </a:t>
            </a:r>
            <a:r>
              <a:rPr lang="ru-RU" sz="6000" dirty="0" err="1"/>
              <a:t>завжди</a:t>
            </a:r>
            <a:r>
              <a:rPr lang="ru-RU" sz="6000" dirty="0"/>
              <a:t> ношу з собою…</a:t>
            </a:r>
            <a:endParaRPr lang="uk-UA" sz="6000" dirty="0"/>
          </a:p>
        </p:txBody>
      </p:sp>
    </p:spTree>
    <p:extLst>
      <p:ext uri="{BB962C8B-B14F-4D97-AF65-F5344CB8AC3E}">
        <p14:creationId xmlns:p14="http://schemas.microsoft.com/office/powerpoint/2010/main" val="3238278768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Віхоть</Template>
  <TotalTime>92</TotalTime>
  <Words>712</Words>
  <Application>Microsoft Office PowerPoint</Application>
  <PresentationFormat>Широкий екран</PresentationFormat>
  <Paragraphs>69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Віхоть</vt:lpstr>
      <vt:lpstr>ЄВРОПЕЙСЬКА ЖІНОЧА ПРОЗА І ТВОРЧІСТЬ Г.МЮЛЛЕР</vt:lpstr>
      <vt:lpstr>Актуальність теми</vt:lpstr>
      <vt:lpstr>Мета і завдання дослідження</vt:lpstr>
      <vt:lpstr>Об’єкт і предмет дослідження</vt:lpstr>
      <vt:lpstr>Практичне значення</vt:lpstr>
      <vt:lpstr>Тенденції та особливості сучасної європейської жіночої прози</vt:lpstr>
      <vt:lpstr>Авторки жіночої прози</vt:lpstr>
      <vt:lpstr>Проблематика творчості Герти Мюллер</vt:lpstr>
      <vt:lpstr>"Гойдалка дихання" </vt:lpstr>
      <vt:lpstr>Характеристика роману</vt:lpstr>
      <vt:lpstr>Основні теми твору </vt:lpstr>
      <vt:lpstr>Висновки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ЄВРОПЕЙСЬКА ЖІНОЧА ПРОЗА І ТВОРЧІСТЬ Г.МЮЛЛЕР</dc:title>
  <dc:creator>Артем</dc:creator>
  <cp:lastModifiedBy>Артем</cp:lastModifiedBy>
  <cp:revision>18</cp:revision>
  <dcterms:created xsi:type="dcterms:W3CDTF">2024-05-15T12:16:33Z</dcterms:created>
  <dcterms:modified xsi:type="dcterms:W3CDTF">2024-05-15T13:49:03Z</dcterms:modified>
</cp:coreProperties>
</file>