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i5GXX4Lpj3RrUlX2KTeN3SnjAq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" name="Google Shape;3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3" name="Google Shape;16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6" name="Google Shape;19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0" name="Google Shape;240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Relationship Id="rId4" Type="http://schemas.openxmlformats.org/officeDocument/2006/relationships/image" Target="../media/image5.png"/><Relationship Id="rId5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9.png"/><Relationship Id="rId6" Type="http://schemas.openxmlformats.org/officeDocument/2006/relationships/image" Target="../media/image18.png"/><Relationship Id="rId7" Type="http://schemas.openxmlformats.org/officeDocument/2006/relationships/image" Target="../media/image1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33.png"/><Relationship Id="rId5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36.png"/><Relationship Id="rId5" Type="http://schemas.openxmlformats.org/officeDocument/2006/relationships/image" Target="../media/image11.png"/><Relationship Id="rId6" Type="http://schemas.openxmlformats.org/officeDocument/2006/relationships/image" Target="../media/image16.png"/><Relationship Id="rId7" Type="http://schemas.openxmlformats.org/officeDocument/2006/relationships/image" Target="../media/image27.png"/><Relationship Id="rId8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6.png"/><Relationship Id="rId4" Type="http://schemas.openxmlformats.org/officeDocument/2006/relationships/image" Target="../media/image5.png"/><Relationship Id="rId5" Type="http://schemas.openxmlformats.org/officeDocument/2006/relationships/image" Target="../media/image4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22.png"/><Relationship Id="rId5" Type="http://schemas.openxmlformats.org/officeDocument/2006/relationships/image" Target="../media/image16.png"/><Relationship Id="rId6" Type="http://schemas.openxmlformats.org/officeDocument/2006/relationships/image" Target="../media/image1.png"/><Relationship Id="rId7" Type="http://schemas.openxmlformats.org/officeDocument/2006/relationships/image" Target="../media/image26.png"/><Relationship Id="rId8" Type="http://schemas.openxmlformats.org/officeDocument/2006/relationships/image" Target="../media/image2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2.png"/><Relationship Id="rId4" Type="http://schemas.openxmlformats.org/officeDocument/2006/relationships/image" Target="../media/image1.png"/><Relationship Id="rId5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"/>
          <p:cNvSpPr/>
          <p:nvPr/>
        </p:nvSpPr>
        <p:spPr>
          <a:xfrm>
            <a:off x="411480" y="475488"/>
            <a:ext cx="1371600" cy="274320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1"/>
          <p:cNvSpPr/>
          <p:nvPr/>
        </p:nvSpPr>
        <p:spPr>
          <a:xfrm>
            <a:off x="411480" y="475488"/>
            <a:ext cx="1371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CASE STUDY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411480" y="960120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AI Lead Capture System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Medical Cosmetology Clinic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411480" y="2606040"/>
            <a:ext cx="56692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Chatfuel (Fuely AI)  ·  Voiceflow Voice Agent  ·  24/7 Automated Consultation Flow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411480" y="3090672"/>
            <a:ext cx="2011680" cy="36576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1"/>
          <p:cNvSpPr/>
          <p:nvPr/>
        </p:nvSpPr>
        <p:spPr>
          <a:xfrm>
            <a:off x="411480" y="3291840"/>
            <a:ext cx="5029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Serhii V.  ·  AI &amp; Marketing Automation Specialist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3" name="Google Shape;2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17920" y="320040"/>
            <a:ext cx="2651760" cy="1234440"/>
          </a:xfrm>
          <a:prstGeom prst="rect">
            <a:avLst/>
          </a:prstGeom>
          <a:noFill/>
          <a:ln>
            <a:noFill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</p:pic>
      <p:pic>
        <p:nvPicPr>
          <p:cNvPr descr="preencoded.png" id="24" name="Google Shape;2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58000" y="1691640"/>
            <a:ext cx="1188720" cy="2377440"/>
          </a:xfrm>
          <a:prstGeom prst="rect">
            <a:avLst/>
          </a:prstGeom>
          <a:noFill/>
          <a:ln>
            <a:noFill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</p:pic>
      <p:pic>
        <p:nvPicPr>
          <p:cNvPr descr="preencoded.png" id="25" name="Google Shape;25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35040" y="1691640"/>
            <a:ext cx="896112" cy="1554480"/>
          </a:xfrm>
          <a:prstGeom prst="rect">
            <a:avLst/>
          </a:prstGeom>
          <a:noFill/>
          <a:ln>
            <a:noFill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</p:pic>
      <p:sp>
        <p:nvSpPr>
          <p:cNvPr id="26" name="Google Shape;26;p1"/>
          <p:cNvSpPr/>
          <p:nvPr/>
        </p:nvSpPr>
        <p:spPr>
          <a:xfrm>
            <a:off x="0" y="4828032"/>
            <a:ext cx="9144000" cy="320040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1"/>
          <p:cNvSpPr/>
          <p:nvPr/>
        </p:nvSpPr>
        <p:spPr>
          <a:xfrm>
            <a:off x="411480" y="4828032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Viktoria Ves Clinic  ·  Medical Cosmetology  ·  Ukraine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AFC"/>
        </a:solid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F172A"/>
          </a:solidFill>
          <a:ln cap="flat" cmpd="sng" w="12700">
            <a:solidFill>
              <a:srgbClr val="0F17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411480" y="0"/>
            <a:ext cx="73152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01  |  Context &amp; Background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347472" y="868680"/>
            <a:ext cx="4663440" cy="11704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347472" y="868680"/>
            <a:ext cx="64008" cy="1170432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530352" y="1188720"/>
            <a:ext cx="475488" cy="475488"/>
          </a:xfrm>
          <a:prstGeom prst="ellipse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8" name="Google Shape;3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4360" y="1252728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2"/>
          <p:cNvSpPr/>
          <p:nvPr/>
        </p:nvSpPr>
        <p:spPr>
          <a:xfrm>
            <a:off x="1143000" y="978408"/>
            <a:ext cx="37490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Business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1143000" y="1271016"/>
            <a:ext cx="3749040" cy="7132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75569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Viktoria Ves </a:t>
            </a:r>
            <a:r>
              <a:rPr lang="en-US" sz="950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Clinic—a</a:t>
            </a:r>
            <a:r>
              <a:rPr b="0" i="0" lang="en-US" sz="950" u="none" cap="none" strike="noStrik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 medical cosmetology clinic specializing in aesthetic &amp; injection procedures. Services: wrinkles, acne, pigmentation, scarring, age-related skin changes.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347472" y="2212848"/>
            <a:ext cx="4663440" cy="11704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2"/>
          <p:cNvSpPr/>
          <p:nvPr/>
        </p:nvSpPr>
        <p:spPr>
          <a:xfrm>
            <a:off x="347472" y="2212848"/>
            <a:ext cx="64008" cy="1170432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2"/>
          <p:cNvSpPr/>
          <p:nvPr/>
        </p:nvSpPr>
        <p:spPr>
          <a:xfrm>
            <a:off x="530352" y="2532888"/>
            <a:ext cx="475488" cy="475488"/>
          </a:xfrm>
          <a:prstGeom prst="ellipse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44" name="Google Shape;4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4360" y="2596896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2"/>
          <p:cNvSpPr/>
          <p:nvPr/>
        </p:nvSpPr>
        <p:spPr>
          <a:xfrm>
            <a:off x="1143000" y="2322576"/>
            <a:ext cx="37490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Audience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"/>
          <p:cNvSpPr/>
          <p:nvPr/>
        </p:nvSpPr>
        <p:spPr>
          <a:xfrm>
            <a:off x="1143000" y="2615184"/>
            <a:ext cx="3749040" cy="7132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75569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Women 18–60 and men 30–50 seeking a medical-grade (not salon) solution. Common objections: price concerns, fear of side effects, past negative experience.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2"/>
          <p:cNvSpPr/>
          <p:nvPr/>
        </p:nvSpPr>
        <p:spPr>
          <a:xfrm>
            <a:off x="347472" y="3557016"/>
            <a:ext cx="4663440" cy="11704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2"/>
          <p:cNvSpPr/>
          <p:nvPr/>
        </p:nvSpPr>
        <p:spPr>
          <a:xfrm>
            <a:off x="347472" y="3557016"/>
            <a:ext cx="64008" cy="1170432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2"/>
          <p:cNvSpPr/>
          <p:nvPr/>
        </p:nvSpPr>
        <p:spPr>
          <a:xfrm>
            <a:off x="530352" y="3877056"/>
            <a:ext cx="475488" cy="475488"/>
          </a:xfrm>
          <a:prstGeom prst="ellipse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50" name="Google Shape;50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94360" y="3941064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2"/>
          <p:cNvSpPr/>
          <p:nvPr/>
        </p:nvSpPr>
        <p:spPr>
          <a:xfrm>
            <a:off x="1143000" y="3666744"/>
            <a:ext cx="37490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Situation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2"/>
          <p:cNvSpPr/>
          <p:nvPr/>
        </p:nvSpPr>
        <p:spPr>
          <a:xfrm>
            <a:off x="1143000" y="3959352"/>
            <a:ext cx="3749040" cy="7132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75569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All client </a:t>
            </a:r>
            <a:r>
              <a:rPr lang="en-US" sz="950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inquiries are</a:t>
            </a:r>
            <a:r>
              <a:rPr b="0" i="0" lang="en-US" sz="950" u="none" cap="none" strike="noStrik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 handled manually </a:t>
            </a:r>
            <a:r>
              <a:rPr lang="en-US" sz="950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by the</a:t>
            </a:r>
            <a:r>
              <a:rPr b="0" i="0" lang="en-US" sz="950" u="none" cap="none" strike="noStrik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 admin. No after-hours coverage. Instagram DMs unanswered overnight. Zero automated pre-qualification or contact capture.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53" name="Google Shape;53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321808" y="868680"/>
            <a:ext cx="3474720" cy="1618488"/>
          </a:xfrm>
          <a:prstGeom prst="rect">
            <a:avLst/>
          </a:prstGeom>
          <a:noFill/>
          <a:ln>
            <a:noFill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</p:pic>
      <p:sp>
        <p:nvSpPr>
          <p:cNvPr id="54" name="Google Shape;54;p2"/>
          <p:cNvSpPr/>
          <p:nvPr/>
        </p:nvSpPr>
        <p:spPr>
          <a:xfrm>
            <a:off x="5321808" y="2542032"/>
            <a:ext cx="34747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75569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Chatfuel · AI &amp; Automation panel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75569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Knowledge base: 58,801 tokens loaded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55" name="Google Shape;55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321808" y="2999232"/>
            <a:ext cx="3474720" cy="1618488"/>
          </a:xfrm>
          <a:prstGeom prst="rect">
            <a:avLst/>
          </a:prstGeom>
          <a:noFill/>
          <a:ln>
            <a:noFill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</p:pic>
      <p:sp>
        <p:nvSpPr>
          <p:cNvPr id="56" name="Google Shape;56;p2"/>
          <p:cNvSpPr/>
          <p:nvPr/>
        </p:nvSpPr>
        <p:spPr>
          <a:xfrm>
            <a:off x="5321808" y="4663440"/>
            <a:ext cx="34747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75569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Bot profile: name, language (UA), greeting &amp; fallback messages configured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3"/>
          <p:cNvSpPr/>
          <p:nvPr/>
        </p:nvSpPr>
        <p:spPr>
          <a:xfrm>
            <a:off x="411480" y="0"/>
            <a:ext cx="73152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02  |  Problem Statement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411480" y="777240"/>
            <a:ext cx="832104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Three critical gaps were preventing the clinic from converting online interest into booked consultations: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3"/>
          <p:cNvSpPr/>
          <p:nvPr/>
        </p:nvSpPr>
        <p:spPr>
          <a:xfrm>
            <a:off x="347472" y="1261872"/>
            <a:ext cx="8458200" cy="1060704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2D3F55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3"/>
          <p:cNvSpPr/>
          <p:nvPr/>
        </p:nvSpPr>
        <p:spPr>
          <a:xfrm>
            <a:off x="347472" y="1261872"/>
            <a:ext cx="566928" cy="1060704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3"/>
          <p:cNvSpPr/>
          <p:nvPr/>
        </p:nvSpPr>
        <p:spPr>
          <a:xfrm>
            <a:off x="347472" y="1261872"/>
            <a:ext cx="566928" cy="10607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68" name="Google Shape;6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8992" y="1563624"/>
            <a:ext cx="438912" cy="438912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3"/>
          <p:cNvSpPr/>
          <p:nvPr/>
        </p:nvSpPr>
        <p:spPr>
          <a:xfrm>
            <a:off x="1664208" y="1371600"/>
            <a:ext cx="6949440" cy="30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Calibri"/>
              <a:buNone/>
            </a:pPr>
            <a:r>
              <a:rPr b="1" i="0" lang="en-US" sz="12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 After-Hours Lead Capture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3"/>
          <p:cNvSpPr/>
          <p:nvPr/>
        </p:nvSpPr>
        <p:spPr>
          <a:xfrm>
            <a:off x="1664208" y="1682496"/>
            <a:ext cx="6949440" cy="5669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50"/>
              <a:buFont typeface="Calibri"/>
              <a:buNone/>
            </a:pPr>
            <a:r>
              <a:rPr lang="en-US" sz="95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The clinic</a:t>
            </a:r>
            <a:r>
              <a:rPr b="0" i="0" lang="en-US" sz="9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received inquiries via Instagram outside business hours. Without automation, every after-hours message was lost. Potential clients moved to competitors before admin could respond the next morning.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3"/>
          <p:cNvSpPr/>
          <p:nvPr/>
        </p:nvSpPr>
        <p:spPr>
          <a:xfrm>
            <a:off x="347472" y="2468880"/>
            <a:ext cx="8458200" cy="1060704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2D3F55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3"/>
          <p:cNvSpPr/>
          <p:nvPr/>
        </p:nvSpPr>
        <p:spPr>
          <a:xfrm>
            <a:off x="347472" y="2468880"/>
            <a:ext cx="566928" cy="1060704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3"/>
          <p:cNvSpPr/>
          <p:nvPr/>
        </p:nvSpPr>
        <p:spPr>
          <a:xfrm>
            <a:off x="347472" y="2468880"/>
            <a:ext cx="566928" cy="10607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74" name="Google Shape;74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8992" y="2770632"/>
            <a:ext cx="438912" cy="438912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3"/>
          <p:cNvSpPr/>
          <p:nvPr/>
        </p:nvSpPr>
        <p:spPr>
          <a:xfrm>
            <a:off x="1664208" y="2578608"/>
            <a:ext cx="6949440" cy="30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Calibri"/>
              <a:buNone/>
            </a:pPr>
            <a:r>
              <a:rPr b="1" i="0" lang="en-US" sz="12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100% Manual Pre-Qualification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3"/>
          <p:cNvSpPr/>
          <p:nvPr/>
        </p:nvSpPr>
        <p:spPr>
          <a:xfrm>
            <a:off x="1664208" y="2889504"/>
            <a:ext cx="6949440" cy="5669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Administrators personally answered every </a:t>
            </a:r>
            <a:r>
              <a:rPr lang="en-US" sz="95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question—procedure</a:t>
            </a:r>
            <a:r>
              <a:rPr b="0" i="0" lang="en-US" sz="9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details, contraindications</a:t>
            </a:r>
            <a:r>
              <a:rPr lang="en-US" sz="95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, and</a:t>
            </a:r>
            <a:r>
              <a:rPr b="0" i="0" lang="en-US" sz="9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pricing. Repetitive workload with no structured handoff. No contact data captured before the first human touchpoint.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3"/>
          <p:cNvSpPr/>
          <p:nvPr/>
        </p:nvSpPr>
        <p:spPr>
          <a:xfrm>
            <a:off x="347472" y="3675888"/>
            <a:ext cx="8458200" cy="1060704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2D3F55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3"/>
          <p:cNvSpPr/>
          <p:nvPr/>
        </p:nvSpPr>
        <p:spPr>
          <a:xfrm>
            <a:off x="347472" y="3675888"/>
            <a:ext cx="566928" cy="1060704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"/>
          <p:cNvSpPr/>
          <p:nvPr/>
        </p:nvSpPr>
        <p:spPr>
          <a:xfrm>
            <a:off x="347472" y="3675888"/>
            <a:ext cx="566928" cy="10607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80" name="Google Shape;80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78992" y="3977640"/>
            <a:ext cx="438912" cy="438912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3"/>
          <p:cNvSpPr/>
          <p:nvPr/>
        </p:nvSpPr>
        <p:spPr>
          <a:xfrm>
            <a:off x="1664208" y="3785616"/>
            <a:ext cx="6949440" cy="30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Calibri"/>
              <a:buNone/>
            </a:pPr>
            <a:r>
              <a:rPr b="1" i="0" lang="en-US" sz="12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Zero Structured Consultation Flow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3"/>
          <p:cNvSpPr/>
          <p:nvPr/>
        </p:nvSpPr>
        <p:spPr>
          <a:xfrm>
            <a:off x="1664208" y="4096512"/>
            <a:ext cx="6949440" cy="5669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No consistent script for first contact. Every interaction depended on individual admin availability. No name, concern, or preferred callback time collected automatically. No fallback when info was unavailable.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AFC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F172A"/>
          </a:solidFill>
          <a:ln cap="flat" cmpd="sng" w="12700">
            <a:solidFill>
              <a:srgbClr val="0F17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4"/>
          <p:cNvSpPr/>
          <p:nvPr/>
        </p:nvSpPr>
        <p:spPr>
          <a:xfrm>
            <a:off x="411480" y="0"/>
            <a:ext cx="73152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03  |  Solution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4"/>
          <p:cNvSpPr/>
          <p:nvPr/>
        </p:nvSpPr>
        <p:spPr>
          <a:xfrm>
            <a:off x="411480" y="749808"/>
            <a:ext cx="83210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75569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Two complementary AI systems built to cover every entry </a:t>
            </a:r>
            <a:r>
              <a:rPr lang="en-US" sz="1100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point—text</a:t>
            </a:r>
            <a:r>
              <a:rPr b="0" i="0" lang="en-US" sz="1100" u="none" cap="none" strike="noStrik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 and voice: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4"/>
          <p:cNvSpPr/>
          <p:nvPr/>
        </p:nvSpPr>
        <p:spPr>
          <a:xfrm>
            <a:off x="320040" y="1170432"/>
            <a:ext cx="4069080" cy="3611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4"/>
          <p:cNvSpPr/>
          <p:nvPr/>
        </p:nvSpPr>
        <p:spPr>
          <a:xfrm>
            <a:off x="320040" y="1170432"/>
            <a:ext cx="4069080" cy="475488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93" name="Google Shape;9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23444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4"/>
          <p:cNvSpPr/>
          <p:nvPr/>
        </p:nvSpPr>
        <p:spPr>
          <a:xfrm>
            <a:off x="868680" y="1170432"/>
            <a:ext cx="338328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Chatfuel · Fuely AI (GPT)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95" name="Google Shape;9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" y="1792224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4"/>
          <p:cNvSpPr/>
          <p:nvPr/>
        </p:nvSpPr>
        <p:spPr>
          <a:xfrm>
            <a:off x="749808" y="1764792"/>
            <a:ext cx="349300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GPT-powered bot with role-specific system prompt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97" name="Google Shape;9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" y="2139696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4"/>
          <p:cNvSpPr/>
          <p:nvPr/>
        </p:nvSpPr>
        <p:spPr>
          <a:xfrm>
            <a:off x="749808" y="2112264"/>
            <a:ext cx="349300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Knowledge base: 58,801 tokens (services, protocols, FAQ)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99" name="Google Shape;99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" y="2487168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4"/>
          <p:cNvSpPr/>
          <p:nvPr/>
        </p:nvSpPr>
        <p:spPr>
          <a:xfrm>
            <a:off x="749808" y="2459736"/>
            <a:ext cx="349300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Language: Ukrainian · Tone: warm, medical-grade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01" name="Google Shape;101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" y="2834640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4"/>
          <p:cNvSpPr/>
          <p:nvPr/>
        </p:nvSpPr>
        <p:spPr>
          <a:xfrm>
            <a:off x="749808" y="2807208"/>
            <a:ext cx="349300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Goal: capture email/phone + offer consultation booking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03" name="Google Shape;103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" y="3182112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/>
          <p:nvPr/>
        </p:nvSpPr>
        <p:spPr>
          <a:xfrm>
            <a:off x="749808" y="3154680"/>
            <a:ext cx="349300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Fallback: escalates to admin when out-of-scope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" y="3529584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4"/>
          <p:cNvSpPr/>
          <p:nvPr/>
        </p:nvSpPr>
        <p:spPr>
          <a:xfrm>
            <a:off x="749808" y="3502152"/>
            <a:ext cx="349300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Tasks active: </a:t>
            </a:r>
            <a:r>
              <a:rPr lang="en-US" sz="950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Messages, Comments, Reminders, and</a:t>
            </a: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 Broadcasts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07" name="Google Shape;107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84048" y="3858768"/>
            <a:ext cx="3931920" cy="822960"/>
          </a:xfrm>
          <a:prstGeom prst="rect">
            <a:avLst/>
          </a:prstGeom>
          <a:noFill/>
          <a:ln>
            <a:noFill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</p:pic>
      <p:sp>
        <p:nvSpPr>
          <p:cNvPr id="108" name="Google Shape;108;p4"/>
          <p:cNvSpPr/>
          <p:nvPr/>
        </p:nvSpPr>
        <p:spPr>
          <a:xfrm>
            <a:off x="4754880" y="1170432"/>
            <a:ext cx="4069080" cy="36118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4"/>
          <p:cNvSpPr/>
          <p:nvPr/>
        </p:nvSpPr>
        <p:spPr>
          <a:xfrm>
            <a:off x="4754880" y="1170432"/>
            <a:ext cx="4069080" cy="475488"/>
          </a:xfrm>
          <a:prstGeom prst="rect">
            <a:avLst/>
          </a:prstGeom>
          <a:solidFill>
            <a:srgbClr val="0F172A"/>
          </a:solidFill>
          <a:ln cap="flat" cmpd="sng" w="12700">
            <a:solidFill>
              <a:srgbClr val="0F17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10" name="Google Shape;110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92040" y="123444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4"/>
          <p:cNvSpPr/>
          <p:nvPr/>
        </p:nvSpPr>
        <p:spPr>
          <a:xfrm>
            <a:off x="5303520" y="1170432"/>
            <a:ext cx="338328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Voiceflow · Voice Agent "Viktoria"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12" name="Google Shape;112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92040" y="1792224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4"/>
          <p:cNvSpPr/>
          <p:nvPr/>
        </p:nvSpPr>
        <p:spPr>
          <a:xfrm>
            <a:off x="5193792" y="1764792"/>
            <a:ext cx="349300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Named agent: "Viktoria" — warm, conversational persona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14" name="Google Shape;11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92040" y="2139696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4"/>
          <p:cNvSpPr/>
          <p:nvPr/>
        </p:nvSpPr>
        <p:spPr>
          <a:xfrm>
            <a:off x="5193792" y="2112264"/>
            <a:ext cx="349300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Collects: name · skin concern · preferred callback time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16" name="Google Shape;11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92040" y="2487168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4"/>
          <p:cNvSpPr/>
          <p:nvPr/>
        </p:nvSpPr>
        <p:spPr>
          <a:xfrm>
            <a:off x="5193792" y="2459736"/>
            <a:ext cx="349300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Captures phone number with read-back confirmation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18" name="Google Shape;118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92040" y="2834640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4"/>
          <p:cNvSpPr/>
          <p:nvPr/>
        </p:nvSpPr>
        <p:spPr>
          <a:xfrm>
            <a:off x="5193792" y="2807208"/>
            <a:ext cx="349300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Step-by-step flow: 6 stages, sequential capture blocks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20" name="Google Shape;12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92040" y="3182112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4"/>
          <p:cNvSpPr/>
          <p:nvPr/>
        </p:nvSpPr>
        <p:spPr>
          <a:xfrm>
            <a:off x="5193792" y="3154680"/>
            <a:ext cx="349300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All dialogue in Ukrainian, natural speech style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22" name="Google Shape;122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92040" y="3529584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4"/>
          <p:cNvSpPr/>
          <p:nvPr/>
        </p:nvSpPr>
        <p:spPr>
          <a:xfrm>
            <a:off x="5193792" y="3502152"/>
            <a:ext cx="349300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Procedure options presented clearly without medical jargon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24" name="Google Shape;124;p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28032" y="3858768"/>
            <a:ext cx="1828800" cy="822960"/>
          </a:xfrm>
          <a:prstGeom prst="rect">
            <a:avLst/>
          </a:prstGeom>
          <a:noFill/>
          <a:ln>
            <a:noFill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</p:pic>
      <p:pic>
        <p:nvPicPr>
          <p:cNvPr descr="preencoded.png" id="125" name="Google Shape;125;p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748272" y="3858768"/>
            <a:ext cx="1783080" cy="822960"/>
          </a:xfrm>
          <a:prstGeom prst="rect">
            <a:avLst/>
          </a:prstGeom>
          <a:noFill/>
          <a:ln>
            <a:noFill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</p:pic>
      <p:sp>
        <p:nvSpPr>
          <p:cNvPr id="126" name="Google Shape;126;p4"/>
          <p:cNvSpPr/>
          <p:nvPr/>
        </p:nvSpPr>
        <p:spPr>
          <a:xfrm>
            <a:off x="4370832" y="2788920"/>
            <a:ext cx="402336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D9488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0D9488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5"/>
          <p:cNvSpPr/>
          <p:nvPr/>
        </p:nvSpPr>
        <p:spPr>
          <a:xfrm>
            <a:off x="411480" y="0"/>
            <a:ext cx="73152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04  |  Process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320040" y="804672"/>
            <a:ext cx="4041648" cy="1261872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2D3F55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5"/>
          <p:cNvSpPr/>
          <p:nvPr/>
        </p:nvSpPr>
        <p:spPr>
          <a:xfrm>
            <a:off x="320040" y="804672"/>
            <a:ext cx="502920" cy="1261872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5"/>
          <p:cNvSpPr/>
          <p:nvPr/>
        </p:nvSpPr>
        <p:spPr>
          <a:xfrm>
            <a:off x="320040" y="804672"/>
            <a:ext cx="502920" cy="12618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/>
          <p:nvPr/>
        </p:nvSpPr>
        <p:spPr>
          <a:xfrm>
            <a:off x="941832" y="896112"/>
            <a:ext cx="3328416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Calibri"/>
              <a:buNone/>
            </a:pPr>
            <a:r>
              <a:rPr b="1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Audit &amp; Scoping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941832" y="1197864"/>
            <a:ext cx="3328416" cy="8046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Mapped current inquiry flow. Identified drop-off points: after-hours messages, repetitive FAQ load on admin, no structured lead capture. Defined two parallel tracks: text bot (Instagram) + voice agent (web/calls).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5"/>
          <p:cNvSpPr/>
          <p:nvPr/>
        </p:nvSpPr>
        <p:spPr>
          <a:xfrm>
            <a:off x="320040" y="2194560"/>
            <a:ext cx="4041648" cy="1261872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2D3F55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5"/>
          <p:cNvSpPr/>
          <p:nvPr/>
        </p:nvSpPr>
        <p:spPr>
          <a:xfrm>
            <a:off x="320040" y="2194560"/>
            <a:ext cx="502920" cy="1261872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5"/>
          <p:cNvSpPr/>
          <p:nvPr/>
        </p:nvSpPr>
        <p:spPr>
          <a:xfrm>
            <a:off x="320040" y="2194560"/>
            <a:ext cx="502920" cy="12618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5"/>
          <p:cNvSpPr/>
          <p:nvPr/>
        </p:nvSpPr>
        <p:spPr>
          <a:xfrm>
            <a:off x="941832" y="2286000"/>
            <a:ext cx="3328416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Calibri"/>
              <a:buNone/>
            </a:pPr>
            <a:r>
              <a:rPr b="1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Knowledge Base Architecture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5"/>
          <p:cNvSpPr/>
          <p:nvPr/>
        </p:nvSpPr>
        <p:spPr>
          <a:xfrm>
            <a:off x="941832" y="2587752"/>
            <a:ext cx="3328416" cy="8046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Structured clinic content into 3 modules: services catalog, working methodology</a:t>
            </a:r>
            <a:r>
              <a:rPr lang="en-US" sz="90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, and</a:t>
            </a:r>
            <a:r>
              <a:rPr b="0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professional cosmetics. Loaded into Chatfuel Knowledge </a:t>
            </a:r>
            <a:r>
              <a:rPr lang="en-US" sz="90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Base—58</a:t>
            </a:r>
            <a:r>
              <a:rPr b="0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,801 tokens. Organized into About </a:t>
            </a:r>
            <a:r>
              <a:rPr lang="en-US" sz="90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Company</a:t>
            </a:r>
            <a:r>
              <a:rPr b="0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, Catalog, and FAQ sections.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5"/>
          <p:cNvSpPr/>
          <p:nvPr/>
        </p:nvSpPr>
        <p:spPr>
          <a:xfrm>
            <a:off x="320040" y="3584448"/>
            <a:ext cx="4041648" cy="1261872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2D3F55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5"/>
          <p:cNvSpPr/>
          <p:nvPr/>
        </p:nvSpPr>
        <p:spPr>
          <a:xfrm>
            <a:off x="320040" y="3584448"/>
            <a:ext cx="502920" cy="1261872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5"/>
          <p:cNvSpPr/>
          <p:nvPr/>
        </p:nvSpPr>
        <p:spPr>
          <a:xfrm>
            <a:off x="320040" y="3584448"/>
            <a:ext cx="502920" cy="12618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5"/>
          <p:cNvSpPr/>
          <p:nvPr/>
        </p:nvSpPr>
        <p:spPr>
          <a:xfrm>
            <a:off x="941832" y="3675888"/>
            <a:ext cx="3328416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Calibri"/>
              <a:buNone/>
            </a:pPr>
            <a:r>
              <a:rPr b="1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Chatfuel Bot Configuration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5"/>
          <p:cNvSpPr/>
          <p:nvPr/>
        </p:nvSpPr>
        <p:spPr>
          <a:xfrm>
            <a:off x="941832" y="3977640"/>
            <a:ext cx="3328416" cy="8046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Wrote role-specific system prompt </a:t>
            </a:r>
            <a:r>
              <a:rPr lang="en-US" sz="90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defining</a:t>
            </a:r>
            <a:r>
              <a:rPr b="0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bot identity, response style (short, Ukrainian, no fabrication), escalation rules, and end-goal (capture contact + book consultation). Configured: greeting, fallback, message delay, tasks (Live).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5"/>
          <p:cNvSpPr/>
          <p:nvPr/>
        </p:nvSpPr>
        <p:spPr>
          <a:xfrm>
            <a:off x="4754880" y="804672"/>
            <a:ext cx="4041648" cy="1261872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2D3F55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5"/>
          <p:cNvSpPr/>
          <p:nvPr/>
        </p:nvSpPr>
        <p:spPr>
          <a:xfrm>
            <a:off x="4754880" y="804672"/>
            <a:ext cx="502920" cy="1261872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5"/>
          <p:cNvSpPr/>
          <p:nvPr/>
        </p:nvSpPr>
        <p:spPr>
          <a:xfrm>
            <a:off x="4754880" y="804672"/>
            <a:ext cx="502920" cy="12618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"/>
          <p:cNvSpPr/>
          <p:nvPr/>
        </p:nvSpPr>
        <p:spPr>
          <a:xfrm>
            <a:off x="5376672" y="896112"/>
            <a:ext cx="3328416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Calibri"/>
              <a:buNone/>
            </a:pPr>
            <a:r>
              <a:rPr b="1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Voiceflow Agent Design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"/>
          <p:cNvSpPr/>
          <p:nvPr/>
        </p:nvSpPr>
        <p:spPr>
          <a:xfrm>
            <a:off x="5376672" y="1197864"/>
            <a:ext cx="3328416" cy="8046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Scripted 6-stage conversation: greeting → name capture → concern identification → procedure options → callback time → phone number with read-back confirmation. Natural language, no medical jargon. Tested full dialogue with edge-case inputs.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5"/>
          <p:cNvSpPr/>
          <p:nvPr/>
        </p:nvSpPr>
        <p:spPr>
          <a:xfrm>
            <a:off x="4754880" y="2194560"/>
            <a:ext cx="4041648" cy="1261872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2D3F55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5"/>
          <p:cNvSpPr/>
          <p:nvPr/>
        </p:nvSpPr>
        <p:spPr>
          <a:xfrm>
            <a:off x="4754880" y="2194560"/>
            <a:ext cx="502920" cy="1261872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5"/>
          <p:cNvSpPr/>
          <p:nvPr/>
        </p:nvSpPr>
        <p:spPr>
          <a:xfrm>
            <a:off x="4754880" y="2194560"/>
            <a:ext cx="502920" cy="12618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05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5"/>
          <p:cNvSpPr/>
          <p:nvPr/>
        </p:nvSpPr>
        <p:spPr>
          <a:xfrm>
            <a:off x="5376672" y="2286000"/>
            <a:ext cx="3328416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Calibri"/>
              <a:buNone/>
            </a:pPr>
            <a:r>
              <a:rPr b="1" i="0" lang="en-US" sz="11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Testing &amp; Launch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5"/>
          <p:cNvSpPr/>
          <p:nvPr/>
        </p:nvSpPr>
        <p:spPr>
          <a:xfrm>
            <a:off x="5376672" y="2587752"/>
            <a:ext cx="3328416" cy="8046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Ran 3+ test dialogues in Chatfuel preview </a:t>
            </a:r>
            <a:r>
              <a:rPr lang="en-US" sz="90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covering</a:t>
            </a:r>
            <a:r>
              <a:rPr b="0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service inquiries, </a:t>
            </a:r>
            <a:r>
              <a:rPr lang="en-US" sz="90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FAQs, and</a:t>
            </a:r>
            <a:r>
              <a:rPr b="0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lead capture. Validated Voiceflow flow end-to-end with real conversation (name, concern, time, phone). Both </a:t>
            </a:r>
            <a:r>
              <a:rPr lang="en-US" sz="90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systems are</a:t>
            </a:r>
            <a:r>
              <a:rPr b="0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live and verified before delivery.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5"/>
          <p:cNvSpPr/>
          <p:nvPr/>
        </p:nvSpPr>
        <p:spPr>
          <a:xfrm>
            <a:off x="4407408" y="1435608"/>
            <a:ext cx="146304" cy="146304"/>
          </a:xfrm>
          <a:prstGeom prst="ellipse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5"/>
          <p:cNvSpPr/>
          <p:nvPr/>
        </p:nvSpPr>
        <p:spPr>
          <a:xfrm>
            <a:off x="4407408" y="2825496"/>
            <a:ext cx="146304" cy="146304"/>
          </a:xfrm>
          <a:prstGeom prst="ellipse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AFC"/>
        </a:soli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6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F172A"/>
          </a:solidFill>
          <a:ln cap="flat" cmpd="sng" w="12700">
            <a:solidFill>
              <a:srgbClr val="0F17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6"/>
          <p:cNvSpPr/>
          <p:nvPr/>
        </p:nvSpPr>
        <p:spPr>
          <a:xfrm>
            <a:off x="411480" y="0"/>
            <a:ext cx="73152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05  |  Results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6"/>
          <p:cNvSpPr/>
          <p:nvPr/>
        </p:nvSpPr>
        <p:spPr>
          <a:xfrm>
            <a:off x="320040" y="749808"/>
            <a:ext cx="1993392" cy="1115568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6"/>
          <p:cNvSpPr/>
          <p:nvPr/>
        </p:nvSpPr>
        <p:spPr>
          <a:xfrm>
            <a:off x="320040" y="768096"/>
            <a:ext cx="1993392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Calibri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24/7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6"/>
          <p:cNvSpPr/>
          <p:nvPr/>
        </p:nvSpPr>
        <p:spPr>
          <a:xfrm>
            <a:off x="320040" y="1316736"/>
            <a:ext cx="199339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CFBF1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CCFBF1"/>
                </a:solidFill>
                <a:latin typeface="Calibri"/>
                <a:ea typeface="Calibri"/>
                <a:cs typeface="Calibri"/>
                <a:sym typeface="Calibri"/>
              </a:rPr>
              <a:t>Lead Capture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CFBF1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CCFBF1"/>
                </a:solidFill>
                <a:latin typeface="Calibri"/>
                <a:ea typeface="Calibri"/>
                <a:cs typeface="Calibri"/>
                <a:sym typeface="Calibri"/>
              </a:rPr>
              <a:t>Coverage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6"/>
          <p:cNvSpPr/>
          <p:nvPr/>
        </p:nvSpPr>
        <p:spPr>
          <a:xfrm>
            <a:off x="2441448" y="749808"/>
            <a:ext cx="1993392" cy="1115568"/>
          </a:xfrm>
          <a:prstGeom prst="rect">
            <a:avLst/>
          </a:prstGeom>
          <a:solidFill>
            <a:srgbClr val="0F172A"/>
          </a:solidFill>
          <a:ln cap="flat" cmpd="sng" w="12700">
            <a:solidFill>
              <a:srgbClr val="0F172A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6"/>
          <p:cNvSpPr/>
          <p:nvPr/>
        </p:nvSpPr>
        <p:spPr>
          <a:xfrm>
            <a:off x="2441448" y="768096"/>
            <a:ext cx="1993392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Calibri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58,801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6"/>
          <p:cNvSpPr/>
          <p:nvPr/>
        </p:nvSpPr>
        <p:spPr>
          <a:xfrm>
            <a:off x="2441448" y="1316736"/>
            <a:ext cx="199339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KB Tokens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Loaded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6"/>
          <p:cNvSpPr/>
          <p:nvPr/>
        </p:nvSpPr>
        <p:spPr>
          <a:xfrm>
            <a:off x="4562856" y="749808"/>
            <a:ext cx="1993392" cy="1115568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6"/>
          <p:cNvSpPr/>
          <p:nvPr/>
        </p:nvSpPr>
        <p:spPr>
          <a:xfrm>
            <a:off x="4562856" y="768096"/>
            <a:ext cx="1993392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Calibri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6"/>
          <p:cNvSpPr/>
          <p:nvPr/>
        </p:nvSpPr>
        <p:spPr>
          <a:xfrm>
            <a:off x="4562856" y="1316736"/>
            <a:ext cx="199339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CFBF1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CCFBF1"/>
                </a:solidFill>
                <a:latin typeface="Calibri"/>
                <a:ea typeface="Calibri"/>
                <a:cs typeface="Calibri"/>
                <a:sym typeface="Calibri"/>
              </a:rPr>
              <a:t>Missed After-Hours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CFBF1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CCFBF1"/>
                </a:solidFill>
                <a:latin typeface="Calibri"/>
                <a:ea typeface="Calibri"/>
                <a:cs typeface="Calibri"/>
                <a:sym typeface="Calibri"/>
              </a:rPr>
              <a:t>Inquiries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6"/>
          <p:cNvSpPr/>
          <p:nvPr/>
        </p:nvSpPr>
        <p:spPr>
          <a:xfrm>
            <a:off x="6684264" y="749808"/>
            <a:ext cx="1993392" cy="1115568"/>
          </a:xfrm>
          <a:prstGeom prst="rect">
            <a:avLst/>
          </a:prstGeom>
          <a:solidFill>
            <a:srgbClr val="0F172A"/>
          </a:solidFill>
          <a:ln cap="flat" cmpd="sng" w="12700">
            <a:solidFill>
              <a:srgbClr val="0F172A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6"/>
          <p:cNvSpPr/>
          <p:nvPr/>
        </p:nvSpPr>
        <p:spPr>
          <a:xfrm>
            <a:off x="6684264" y="768096"/>
            <a:ext cx="1993392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Calibri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6"/>
          <p:cNvSpPr/>
          <p:nvPr/>
        </p:nvSpPr>
        <p:spPr>
          <a:xfrm>
            <a:off x="6684264" y="1316736"/>
            <a:ext cx="199339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Voiceflow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Conversation Stages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0" name="Google Shape;180;p6"/>
          <p:cNvCxnSpPr/>
          <p:nvPr/>
        </p:nvCxnSpPr>
        <p:spPr>
          <a:xfrm>
            <a:off x="320040" y="1965960"/>
            <a:ext cx="8503920" cy="0"/>
          </a:xfrm>
          <a:prstGeom prst="straightConnector1">
            <a:avLst/>
          </a:prstGeom>
          <a:noFill/>
          <a:ln cap="flat" cmpd="sng" w="9525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descr="preencoded.png" id="181" name="Google Shape;18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4048" y="2066544"/>
            <a:ext cx="237744" cy="237744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6"/>
          <p:cNvSpPr/>
          <p:nvPr/>
        </p:nvSpPr>
        <p:spPr>
          <a:xfrm>
            <a:off x="749808" y="2029968"/>
            <a:ext cx="50292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Full system prompt defining role, knowledge boundaries, tone, and lead-capture goal — deployed and live.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83" name="Google Shape;18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4048" y="2706624"/>
            <a:ext cx="237744" cy="237744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6"/>
          <p:cNvSpPr/>
          <p:nvPr/>
        </p:nvSpPr>
        <p:spPr>
          <a:xfrm>
            <a:off x="749808" y="2670048"/>
            <a:ext cx="50292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Chatfuel tasks active: Messages, Comments, Operations, Reminders, Broadcasts — all marked Live.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85" name="Google Shape;18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4048" y="3346704"/>
            <a:ext cx="237744" cy="237744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6"/>
          <p:cNvSpPr/>
          <p:nvPr/>
        </p:nvSpPr>
        <p:spPr>
          <a:xfrm>
            <a:off x="749808" y="3310128"/>
            <a:ext cx="50292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3 test dialogues validated: service inquiry, FAQ, contact capture — consistent tone, no hallucinated info.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87" name="Google Shape;18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4048" y="3986784"/>
            <a:ext cx="237744" cy="237744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6"/>
          <p:cNvSpPr/>
          <p:nvPr/>
        </p:nvSpPr>
        <p:spPr>
          <a:xfrm>
            <a:off x="749808" y="3950208"/>
            <a:ext cx="50292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1E293B"/>
                </a:solidFill>
                <a:latin typeface="Calibri"/>
                <a:ea typeface="Calibri"/>
                <a:cs typeface="Calibri"/>
                <a:sym typeface="Calibri"/>
              </a:rPr>
              <a:t>Voiceflow agent completed full test conversation — name, concern, procedure, time, phone with read-back.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6"/>
          <p:cNvSpPr/>
          <p:nvPr/>
        </p:nvSpPr>
        <p:spPr>
          <a:xfrm>
            <a:off x="384048" y="4608576"/>
            <a:ext cx="5394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75569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Both systems deployed and tested. Consistent response quality. Structured lead data captured automatically on every interaction.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90" name="Google Shape;190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35040" y="1965960"/>
            <a:ext cx="1417320" cy="2816352"/>
          </a:xfrm>
          <a:prstGeom prst="rect">
            <a:avLst/>
          </a:prstGeom>
          <a:noFill/>
          <a:ln>
            <a:noFill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</p:pic>
      <p:pic>
        <p:nvPicPr>
          <p:cNvPr descr="preencoded.png" id="191" name="Google Shape;191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543800" y="1965960"/>
            <a:ext cx="1298448" cy="2816352"/>
          </a:xfrm>
          <a:prstGeom prst="rect">
            <a:avLst/>
          </a:prstGeom>
          <a:noFill/>
          <a:ln>
            <a:noFill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</p:pic>
      <p:sp>
        <p:nvSpPr>
          <p:cNvPr id="192" name="Google Shape;192;p6"/>
          <p:cNvSpPr/>
          <p:nvPr/>
        </p:nvSpPr>
        <p:spPr>
          <a:xfrm>
            <a:off x="6035040" y="4828032"/>
            <a:ext cx="14173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75569"/>
              </a:buClr>
              <a:buSzPts val="700"/>
              <a:buFont typeface="Calibri"/>
              <a:buNone/>
            </a:pPr>
            <a:r>
              <a:rPr b="0" i="1" lang="en-US" sz="700" u="none" cap="none" strike="noStrik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Chatfuel · test dialog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6"/>
          <p:cNvSpPr/>
          <p:nvPr/>
        </p:nvSpPr>
        <p:spPr>
          <a:xfrm>
            <a:off x="7543800" y="4828032"/>
            <a:ext cx="1298448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75569"/>
              </a:buClr>
              <a:buSzPts val="700"/>
              <a:buFont typeface="Calibri"/>
              <a:buNone/>
            </a:pPr>
            <a:r>
              <a:rPr b="0" i="1" lang="en-US" sz="700" u="none" cap="none" strike="noStrike">
                <a:solidFill>
                  <a:srgbClr val="475569"/>
                </a:solidFill>
                <a:latin typeface="Calibri"/>
                <a:ea typeface="Calibri"/>
                <a:cs typeface="Calibri"/>
                <a:sym typeface="Calibri"/>
              </a:rPr>
              <a:t>Voiceflow · voice agent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7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7"/>
          <p:cNvSpPr/>
          <p:nvPr/>
        </p:nvSpPr>
        <p:spPr>
          <a:xfrm>
            <a:off x="411480" y="0"/>
            <a:ext cx="73152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06  |  Tools &amp; Stack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7"/>
          <p:cNvSpPr/>
          <p:nvPr/>
        </p:nvSpPr>
        <p:spPr>
          <a:xfrm>
            <a:off x="320040" y="804672"/>
            <a:ext cx="2651760" cy="1920240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2D3F55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7"/>
          <p:cNvSpPr/>
          <p:nvPr/>
        </p:nvSpPr>
        <p:spPr>
          <a:xfrm>
            <a:off x="320040" y="804672"/>
            <a:ext cx="2651760" cy="420624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03" name="Google Shape;20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1480" y="86868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7"/>
          <p:cNvSpPr/>
          <p:nvPr/>
        </p:nvSpPr>
        <p:spPr>
          <a:xfrm>
            <a:off x="777240" y="804672"/>
            <a:ext cx="210312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Chatfuel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7"/>
          <p:cNvSpPr/>
          <p:nvPr/>
        </p:nvSpPr>
        <p:spPr>
          <a:xfrm>
            <a:off x="448056" y="1280160"/>
            <a:ext cx="242316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Chatbot platform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7"/>
          <p:cNvSpPr/>
          <p:nvPr/>
        </p:nvSpPr>
        <p:spPr>
          <a:xfrm>
            <a:off x="448056" y="1517904"/>
            <a:ext cx="2423160" cy="11155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Bot hosting, task management (</a:t>
            </a:r>
            <a:r>
              <a:rPr lang="en-US" sz="85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messages, comments, reminders, broadcasts</a:t>
            </a: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). Configured </a:t>
            </a:r>
            <a:r>
              <a:rPr lang="en-US" sz="85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with the</a:t>
            </a: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Fuely AI engine + custom </a:t>
            </a:r>
            <a:r>
              <a:rPr lang="en-US" sz="85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knowledge base</a:t>
            </a: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7"/>
          <p:cNvSpPr/>
          <p:nvPr/>
        </p:nvSpPr>
        <p:spPr>
          <a:xfrm>
            <a:off x="3154680" y="804672"/>
            <a:ext cx="2651760" cy="1920240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2D3F55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7"/>
          <p:cNvSpPr/>
          <p:nvPr/>
        </p:nvSpPr>
        <p:spPr>
          <a:xfrm>
            <a:off x="3154680" y="804672"/>
            <a:ext cx="2651760" cy="420624"/>
          </a:xfrm>
          <a:prstGeom prst="rect">
            <a:avLst/>
          </a:prstGeom>
          <a:solidFill>
            <a:srgbClr val="0891B2"/>
          </a:solidFill>
          <a:ln cap="flat" cmpd="sng" w="12700">
            <a:solidFill>
              <a:srgbClr val="0891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09" name="Google Shape;209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246120" y="86868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p7"/>
          <p:cNvSpPr/>
          <p:nvPr/>
        </p:nvSpPr>
        <p:spPr>
          <a:xfrm>
            <a:off x="3611880" y="804672"/>
            <a:ext cx="210312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Fuely AI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7"/>
          <p:cNvSpPr/>
          <p:nvPr/>
        </p:nvSpPr>
        <p:spPr>
          <a:xfrm>
            <a:off x="3282696" y="1280160"/>
            <a:ext cx="242316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GPT-powered AI engine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7"/>
          <p:cNvSpPr/>
          <p:nvPr/>
        </p:nvSpPr>
        <p:spPr>
          <a:xfrm>
            <a:off x="3282696" y="1517904"/>
            <a:ext cx="2423160" cy="11155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Powers the conversational layer inside Chatfuel. Connected to knowledge base. Handles free-text understanding, tone control, and fallback routing.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7"/>
          <p:cNvSpPr/>
          <p:nvPr/>
        </p:nvSpPr>
        <p:spPr>
          <a:xfrm>
            <a:off x="5989320" y="804672"/>
            <a:ext cx="2651760" cy="1920240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2D3F55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7"/>
          <p:cNvSpPr/>
          <p:nvPr/>
        </p:nvSpPr>
        <p:spPr>
          <a:xfrm>
            <a:off x="5989320" y="804672"/>
            <a:ext cx="2651760" cy="420624"/>
          </a:xfrm>
          <a:prstGeom prst="rect">
            <a:avLst/>
          </a:prstGeom>
          <a:solidFill>
            <a:srgbClr val="7C3AED"/>
          </a:solidFill>
          <a:ln cap="flat" cmpd="sng" w="12700">
            <a:solidFill>
              <a:srgbClr val="7C3A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15" name="Google Shape;215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80760" y="86868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7"/>
          <p:cNvSpPr/>
          <p:nvPr/>
        </p:nvSpPr>
        <p:spPr>
          <a:xfrm>
            <a:off x="6446520" y="804672"/>
            <a:ext cx="210312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Voiceflow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7"/>
          <p:cNvSpPr/>
          <p:nvPr/>
        </p:nvSpPr>
        <p:spPr>
          <a:xfrm>
            <a:off x="6117336" y="1280160"/>
            <a:ext cx="242316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Voice agent builder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7"/>
          <p:cNvSpPr/>
          <p:nvPr/>
        </p:nvSpPr>
        <p:spPr>
          <a:xfrm>
            <a:off x="6117336" y="1517904"/>
            <a:ext cx="2423160" cy="11155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Sequential conversation flow designer. Used to </a:t>
            </a:r>
            <a:r>
              <a:rPr lang="en-US" sz="85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build a</a:t>
            </a: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6-stage lead capture agent with </a:t>
            </a:r>
            <a:r>
              <a:rPr lang="en-US" sz="85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capture, message</a:t>
            </a: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, and confirmation blocks.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7"/>
          <p:cNvSpPr/>
          <p:nvPr/>
        </p:nvSpPr>
        <p:spPr>
          <a:xfrm>
            <a:off x="320040" y="2889504"/>
            <a:ext cx="2651760" cy="1920240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2D3F55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7"/>
          <p:cNvSpPr/>
          <p:nvPr/>
        </p:nvSpPr>
        <p:spPr>
          <a:xfrm>
            <a:off x="320040" y="2889504"/>
            <a:ext cx="2651760" cy="420624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21" name="Google Shape;221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11480" y="2953512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7"/>
          <p:cNvSpPr/>
          <p:nvPr/>
        </p:nvSpPr>
        <p:spPr>
          <a:xfrm>
            <a:off x="777240" y="2889504"/>
            <a:ext cx="210312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Knowledge Base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7"/>
          <p:cNvSpPr/>
          <p:nvPr/>
        </p:nvSpPr>
        <p:spPr>
          <a:xfrm>
            <a:off x="448056" y="3364992"/>
            <a:ext cx="242316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Clinic content store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7"/>
          <p:cNvSpPr/>
          <p:nvPr/>
        </p:nvSpPr>
        <p:spPr>
          <a:xfrm>
            <a:off x="448056" y="3602736"/>
            <a:ext cx="2423160" cy="11155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58,801-token structured knowledge base </a:t>
            </a:r>
            <a:r>
              <a:rPr lang="en-US" sz="85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covering</a:t>
            </a: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services, working methodology, </a:t>
            </a:r>
            <a:r>
              <a:rPr lang="en-US" sz="85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FAQs, and</a:t>
            </a: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professional cosmetics l</a:t>
            </a:r>
            <a:r>
              <a:rPr lang="en-US" sz="85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lines</a:t>
            </a: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. Prevents hallucination.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7"/>
          <p:cNvSpPr/>
          <p:nvPr/>
        </p:nvSpPr>
        <p:spPr>
          <a:xfrm>
            <a:off x="3154680" y="2889504"/>
            <a:ext cx="2651760" cy="1920240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2D3F55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7"/>
          <p:cNvSpPr/>
          <p:nvPr/>
        </p:nvSpPr>
        <p:spPr>
          <a:xfrm>
            <a:off x="3154680" y="2889504"/>
            <a:ext cx="2651760" cy="420624"/>
          </a:xfrm>
          <a:prstGeom prst="rect">
            <a:avLst/>
          </a:prstGeom>
          <a:solidFill>
            <a:srgbClr val="0891B2"/>
          </a:solidFill>
          <a:ln cap="flat" cmpd="sng" w="12700">
            <a:solidFill>
              <a:srgbClr val="0891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27" name="Google Shape;227;p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246120" y="2953512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7"/>
          <p:cNvSpPr/>
          <p:nvPr/>
        </p:nvSpPr>
        <p:spPr>
          <a:xfrm>
            <a:off x="3611880" y="2889504"/>
            <a:ext cx="210312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ChatGPT / GPT-4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7"/>
          <p:cNvSpPr/>
          <p:nvPr/>
        </p:nvSpPr>
        <p:spPr>
          <a:xfrm>
            <a:off x="3282696" y="3364992"/>
            <a:ext cx="242316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Prompt engineering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7"/>
          <p:cNvSpPr/>
          <p:nvPr/>
        </p:nvSpPr>
        <p:spPr>
          <a:xfrm>
            <a:off x="3282696" y="3602736"/>
            <a:ext cx="2423160" cy="11155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Used to design and iterate the Fuely AI system prompt. Defined: role, knowledge scope, escalation logic, and lead-capture goal structure.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7"/>
          <p:cNvSpPr/>
          <p:nvPr/>
        </p:nvSpPr>
        <p:spPr>
          <a:xfrm>
            <a:off x="5989320" y="2889504"/>
            <a:ext cx="2651760" cy="1920240"/>
          </a:xfrm>
          <a:prstGeom prst="rect">
            <a:avLst/>
          </a:prstGeom>
          <a:solidFill>
            <a:srgbClr val="1E293B"/>
          </a:solidFill>
          <a:ln cap="flat" cmpd="sng" w="12700">
            <a:solidFill>
              <a:srgbClr val="2D3F55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7"/>
          <p:cNvSpPr/>
          <p:nvPr/>
        </p:nvSpPr>
        <p:spPr>
          <a:xfrm>
            <a:off x="5989320" y="2889504"/>
            <a:ext cx="2651760" cy="420624"/>
          </a:xfrm>
          <a:prstGeom prst="rect">
            <a:avLst/>
          </a:prstGeom>
          <a:solidFill>
            <a:srgbClr val="BE185D"/>
          </a:solidFill>
          <a:ln cap="flat" cmpd="sng" w="12700">
            <a:solidFill>
              <a:srgbClr val="BE185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33" name="Google Shape;233;p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080760" y="2953512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7"/>
          <p:cNvSpPr/>
          <p:nvPr/>
        </p:nvSpPr>
        <p:spPr>
          <a:xfrm>
            <a:off x="6446520" y="2889504"/>
            <a:ext cx="210312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Instagram DM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7"/>
          <p:cNvSpPr/>
          <p:nvPr/>
        </p:nvSpPr>
        <p:spPr>
          <a:xfrm>
            <a:off x="6117336" y="3364992"/>
            <a:ext cx="242316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Primary lead channel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7"/>
          <p:cNvSpPr/>
          <p:nvPr/>
        </p:nvSpPr>
        <p:spPr>
          <a:xfrm>
            <a:off x="6117336" y="3602736"/>
            <a:ext cx="2423160" cy="11155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Main entry point for client inquiries. Chatfuel connected to Instagram to intercept DMs and automate 24/7 responses and contact capture.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7"/>
          <p:cNvSpPr/>
          <p:nvPr/>
        </p:nvSpPr>
        <p:spPr>
          <a:xfrm>
            <a:off x="347472" y="4846320"/>
            <a:ext cx="8458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All </a:t>
            </a:r>
            <a:r>
              <a:rPr i="1" lang="en-US" sz="85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tools are configured</a:t>
            </a:r>
            <a:r>
              <a:rPr b="0" i="1" lang="en-US" sz="8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, tested, and verified live within Chatfuel (Fuely AI) and Voiceflow environments.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8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8"/>
          <p:cNvSpPr/>
          <p:nvPr/>
        </p:nvSpPr>
        <p:spPr>
          <a:xfrm>
            <a:off x="411480" y="256032"/>
            <a:ext cx="82296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07  |  Conclusion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8"/>
          <p:cNvSpPr/>
          <p:nvPr/>
        </p:nvSpPr>
        <p:spPr>
          <a:xfrm>
            <a:off x="411480" y="822960"/>
            <a:ext cx="82296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Why This Solution Worked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8"/>
          <p:cNvSpPr/>
          <p:nvPr/>
        </p:nvSpPr>
        <p:spPr>
          <a:xfrm>
            <a:off x="411480" y="1773936"/>
            <a:ext cx="475488" cy="475488"/>
          </a:xfrm>
          <a:prstGeom prst="ellipse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47" name="Google Shape;24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2920" y="1847088"/>
            <a:ext cx="292608" cy="292608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8"/>
          <p:cNvSpPr/>
          <p:nvPr/>
        </p:nvSpPr>
        <p:spPr>
          <a:xfrm>
            <a:off x="1051560" y="1618488"/>
            <a:ext cx="76352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Right tool for the channel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8"/>
          <p:cNvSpPr/>
          <p:nvPr/>
        </p:nvSpPr>
        <p:spPr>
          <a:xfrm>
            <a:off x="1051560" y="1956816"/>
            <a:ext cx="76352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Chatfuel covers the primary channel (Instagram/DM) where clinic inquiries originate. Voiceflow handles voice-first interactions. Each tool fits the </a:t>
            </a:r>
            <a:r>
              <a:rPr lang="en-US" sz="95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medium—no</a:t>
            </a:r>
            <a:r>
              <a:rPr b="0" i="0" lang="en-US" sz="9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forcing a single solution across different user behaviors.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8"/>
          <p:cNvSpPr/>
          <p:nvPr/>
        </p:nvSpPr>
        <p:spPr>
          <a:xfrm>
            <a:off x="411480" y="2852928"/>
            <a:ext cx="475488" cy="475488"/>
          </a:xfrm>
          <a:prstGeom prst="ellipse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51" name="Google Shape;251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920" y="2926080"/>
            <a:ext cx="292608" cy="292608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8"/>
          <p:cNvSpPr/>
          <p:nvPr/>
        </p:nvSpPr>
        <p:spPr>
          <a:xfrm>
            <a:off x="1051560" y="2697480"/>
            <a:ext cx="76352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Knowledge-first architecture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8"/>
          <p:cNvSpPr/>
          <p:nvPr/>
        </p:nvSpPr>
        <p:spPr>
          <a:xfrm>
            <a:off x="1051560" y="3035808"/>
            <a:ext cx="76352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The 58,801-token knowledge base ensures the bot answers from verified clinic </a:t>
            </a:r>
            <a:r>
              <a:rPr lang="en-US" sz="95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data—not</a:t>
            </a:r>
            <a:r>
              <a:rPr b="0" i="0" lang="en-US" sz="9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hallucinated responses. Fallback routing to admin preserves trust when the bot reaches its limits.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8"/>
          <p:cNvSpPr/>
          <p:nvPr/>
        </p:nvSpPr>
        <p:spPr>
          <a:xfrm>
            <a:off x="411480" y="3931920"/>
            <a:ext cx="475488" cy="475488"/>
          </a:xfrm>
          <a:prstGeom prst="ellipse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55" name="Google Shape;255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02920" y="4005072"/>
            <a:ext cx="292608" cy="292608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8"/>
          <p:cNvSpPr/>
          <p:nvPr/>
        </p:nvSpPr>
        <p:spPr>
          <a:xfrm>
            <a:off x="1051560" y="3776472"/>
            <a:ext cx="76352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Structured capture over open-ended chat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8"/>
          <p:cNvSpPr/>
          <p:nvPr/>
        </p:nvSpPr>
        <p:spPr>
          <a:xfrm>
            <a:off x="1051560" y="4114800"/>
            <a:ext cx="76352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The Voiceflow flow collects specific data points (name, concern, time, phone) in a defined sequence. This transforms an unstructured inquiry into a complete, actionable lead ready for admin follow-up.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8"/>
          <p:cNvSpPr/>
          <p:nvPr/>
        </p:nvSpPr>
        <p:spPr>
          <a:xfrm>
            <a:off x="0" y="4617720"/>
            <a:ext cx="9144000" cy="530352"/>
          </a:xfrm>
          <a:prstGeom prst="rect">
            <a:avLst/>
          </a:prstGeom>
          <a:solidFill>
            <a:srgbClr val="0D9488"/>
          </a:solidFill>
          <a:ln cap="flat" cmpd="sng" w="12700">
            <a:solidFill>
              <a:srgbClr val="0D94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8"/>
          <p:cNvSpPr/>
          <p:nvPr/>
        </p:nvSpPr>
        <p:spPr>
          <a:xfrm>
            <a:off x="411480" y="4617720"/>
            <a:ext cx="832104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Need a similar AI system for your business?  ·  Message me on </a:t>
            </a:r>
            <a:r>
              <a:rPr b="1" lang="en-US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Upwork—I'll</a:t>
            </a: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reply with a clear automation plan.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2026-03-12T14:36:27Z</dcterms:created>
  <dc:creator>Serhii V.</dc:creator>
</cp:coreProperties>
</file>