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8" r:id="rId2"/>
    <p:sldId id="263" r:id="rId3"/>
    <p:sldId id="259" r:id="rId4"/>
    <p:sldId id="260" r:id="rId5"/>
    <p:sldId id="261" r:id="rId6"/>
    <p:sldId id="262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2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03.07.2019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8748464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u="sng" dirty="0">
                <a:solidFill>
                  <a:srgbClr val="C00000"/>
                </a:solidFill>
                <a:latin typeface="+mj-lt"/>
              </a:rPr>
              <a:t>Дитячий музичний фестиваль </a:t>
            </a:r>
            <a:endParaRPr lang="uk-UA" sz="4000" u="sng" dirty="0">
              <a:solidFill>
                <a:srgbClr val="C00000"/>
              </a:solidFill>
              <a:latin typeface="+mj-lt"/>
            </a:endParaRPr>
          </a:p>
          <a:p>
            <a:pPr algn="ctr"/>
            <a:r>
              <a:rPr lang="uk-UA" sz="4000" b="1" i="1" u="sng" dirty="0" err="1">
                <a:solidFill>
                  <a:srgbClr val="C00000"/>
                </a:solidFill>
                <a:latin typeface="+mj-lt"/>
              </a:rPr>
              <a:t>Устилуг</a:t>
            </a:r>
            <a:r>
              <a:rPr lang="uk-UA" sz="4000" b="1" i="1" u="sng" dirty="0">
                <a:solidFill>
                  <a:srgbClr val="C00000"/>
                </a:solidFill>
                <a:latin typeface="+mj-lt"/>
              </a:rPr>
              <a:t> </a:t>
            </a:r>
            <a:r>
              <a:rPr lang="uk-UA" sz="4000" b="1" i="1" u="sng" dirty="0" err="1">
                <a:solidFill>
                  <a:srgbClr val="C00000"/>
                </a:solidFill>
                <a:latin typeface="+mj-lt"/>
              </a:rPr>
              <a:t>–Стравінський-ФЕСТ</a:t>
            </a:r>
            <a:endParaRPr lang="uk-UA" sz="4000" b="1" i="1" u="sng" dirty="0">
              <a:solidFill>
                <a:srgbClr val="C00000"/>
              </a:solidFill>
              <a:latin typeface="+mj-lt"/>
            </a:endParaRPr>
          </a:p>
          <a:p>
            <a:pPr algn="r"/>
            <a:endParaRPr lang="uk-UA" sz="1600" dirty="0" smtClean="0">
              <a:solidFill>
                <a:srgbClr val="C00000"/>
              </a:solidFill>
            </a:endParaRPr>
          </a:p>
          <a:p>
            <a:r>
              <a:rPr lang="uk-UA" sz="32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</a:t>
            </a:r>
            <a:r>
              <a:rPr lang="uk-UA" sz="3200" b="1" i="1" u="sng" dirty="0" smtClean="0">
                <a:solidFill>
                  <a:schemeClr val="accent2">
                    <a:lumMod val="75000"/>
                  </a:schemeClr>
                </a:solidFill>
              </a:rPr>
              <a:t>Ініціатор </a:t>
            </a:r>
            <a:r>
              <a:rPr lang="uk-UA" sz="3200" b="1" i="1" u="sng" dirty="0">
                <a:solidFill>
                  <a:schemeClr val="accent2">
                    <a:lumMod val="75000"/>
                  </a:schemeClr>
                </a:solidFill>
              </a:rPr>
              <a:t>проекту</a:t>
            </a:r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</a:p>
          <a:p>
            <a:r>
              <a:rPr lang="uk-UA" sz="3200" b="1" i="1" dirty="0" smtClean="0">
                <a:solidFill>
                  <a:schemeClr val="accent2">
                    <a:lumMod val="75000"/>
                  </a:schemeClr>
                </a:solidFill>
              </a:rPr>
              <a:t>               </a:t>
            </a:r>
            <a:r>
              <a:rPr lang="uk-UA" sz="2800" b="1" i="1" dirty="0" err="1" smtClean="0"/>
              <a:t>Устилузька</a:t>
            </a:r>
            <a:r>
              <a:rPr lang="uk-UA" sz="2800" b="1" i="1" dirty="0" smtClean="0"/>
              <a:t> </a:t>
            </a:r>
            <a:r>
              <a:rPr lang="uk-UA" sz="2800" b="1" i="1" dirty="0"/>
              <a:t>міська </a:t>
            </a:r>
            <a:r>
              <a:rPr lang="uk-UA" sz="2800" b="1" i="1" dirty="0" smtClean="0"/>
              <a:t>рада Волинської області</a:t>
            </a:r>
          </a:p>
          <a:p>
            <a:endParaRPr lang="uk-UA" sz="12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uk-UA" sz="32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sz="3200" b="1" i="1" dirty="0" smtClean="0">
                <a:solidFill>
                  <a:schemeClr val="accent2">
                    <a:lumMod val="75000"/>
                  </a:schemeClr>
                </a:solidFill>
              </a:rPr>
              <a:t>       </a:t>
            </a:r>
            <a:r>
              <a:rPr lang="uk-UA" sz="2600" b="1" i="1" u="sng" dirty="0" smtClean="0">
                <a:solidFill>
                  <a:schemeClr val="accent2">
                    <a:lumMod val="75000"/>
                  </a:schemeClr>
                </a:solidFill>
              </a:rPr>
              <a:t>Партнери </a:t>
            </a:r>
            <a:r>
              <a:rPr lang="uk-UA" sz="2600" b="1" i="1" u="sng" dirty="0">
                <a:solidFill>
                  <a:schemeClr val="accent2">
                    <a:lumMod val="75000"/>
                  </a:schemeClr>
                </a:solidFill>
              </a:rPr>
              <a:t>проекту</a:t>
            </a:r>
            <a:r>
              <a:rPr lang="uk-UA" sz="2600" b="1" i="1" dirty="0">
                <a:solidFill>
                  <a:schemeClr val="accent2">
                    <a:lumMod val="75000"/>
                  </a:schemeClr>
                </a:solidFill>
              </a:rPr>
              <a:t>:  </a:t>
            </a:r>
            <a:r>
              <a:rPr lang="uk-UA" sz="26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uk-UA" sz="2600" b="1" i="1" dirty="0" err="1" smtClean="0"/>
              <a:t>Устилузька</a:t>
            </a:r>
            <a:r>
              <a:rPr lang="uk-UA" sz="2600" b="1" i="1" dirty="0" smtClean="0"/>
              <a:t> </a:t>
            </a:r>
            <a:r>
              <a:rPr lang="uk-UA" sz="2600" b="1" i="1" dirty="0"/>
              <a:t>дитяча школа мистецтв – </a:t>
            </a:r>
            <a:r>
              <a:rPr lang="uk-UA" sz="2600" b="1" i="1" dirty="0" smtClean="0"/>
              <a:t>музей-садиба </a:t>
            </a:r>
            <a:r>
              <a:rPr lang="uk-UA" sz="2600" b="1" i="1" dirty="0"/>
              <a:t>Ігоря </a:t>
            </a:r>
            <a:r>
              <a:rPr lang="uk-UA" sz="2600" b="1" i="1" dirty="0" smtClean="0"/>
              <a:t>Стравінського;  Волинське </a:t>
            </a:r>
            <a:r>
              <a:rPr lang="uk-UA" sz="2600" b="1" i="1" dirty="0"/>
              <a:t>регіональне відділення </a:t>
            </a:r>
            <a:r>
              <a:rPr lang="uk-UA" sz="2600" b="1" i="1" dirty="0" smtClean="0"/>
              <a:t> Асоціації  міст України  </a:t>
            </a:r>
            <a:r>
              <a:rPr lang="uk-UA" sz="2600" b="1" i="1" dirty="0" err="1" smtClean="0"/>
              <a:t>Гміна</a:t>
            </a:r>
            <a:r>
              <a:rPr lang="uk-UA" sz="2600" b="1" i="1" dirty="0" smtClean="0"/>
              <a:t>  </a:t>
            </a:r>
            <a:r>
              <a:rPr lang="uk-UA" sz="2600" b="1" i="1" dirty="0" err="1" smtClean="0"/>
              <a:t>Людвін</a:t>
            </a:r>
            <a:r>
              <a:rPr lang="uk-UA" sz="2600" b="1" i="1" dirty="0"/>
              <a:t>, </a:t>
            </a:r>
            <a:r>
              <a:rPr lang="uk-UA" sz="2600" b="1" i="1" dirty="0" smtClean="0"/>
              <a:t>Польща</a:t>
            </a:r>
          </a:p>
          <a:p>
            <a:endParaRPr lang="uk-UA" sz="1200" b="1" i="1" dirty="0"/>
          </a:p>
          <a:p>
            <a:r>
              <a:rPr lang="uk-UA" sz="2300" b="1" dirty="0" smtClean="0"/>
              <a:t>           </a:t>
            </a:r>
            <a:r>
              <a:rPr lang="uk-UA" sz="2400" b="1" u="sng" dirty="0" smtClean="0">
                <a:solidFill>
                  <a:schemeClr val="accent2">
                    <a:lumMod val="75000"/>
                  </a:schemeClr>
                </a:solidFill>
              </a:rPr>
              <a:t>Мета проекту</a:t>
            </a:r>
            <a:r>
              <a:rPr lang="uk-UA" sz="2400" b="1" dirty="0" smtClean="0">
                <a:solidFill>
                  <a:schemeClr val="accent2">
                    <a:lumMod val="75000"/>
                  </a:schemeClr>
                </a:solidFill>
              </a:rPr>
              <a:t>:   </a:t>
            </a:r>
            <a:r>
              <a:rPr lang="uk-UA" sz="2400" b="1" i="1" dirty="0" smtClean="0"/>
              <a:t>Популяризація </a:t>
            </a:r>
            <a:r>
              <a:rPr lang="uk-UA" sz="2400" b="1" i="1" dirty="0"/>
              <a:t>та підвищення туристичної привабливості міста </a:t>
            </a:r>
            <a:r>
              <a:rPr lang="uk-UA" sz="2400" b="1" i="1" dirty="0" err="1"/>
              <a:t>Устилуг</a:t>
            </a:r>
            <a:r>
              <a:rPr lang="uk-UA" sz="2400" b="1" i="1" dirty="0"/>
              <a:t> як «райського куточка для творчості» композитора Ігоря Стравінського шляхом проведення дитячого музичного фестивалю </a:t>
            </a:r>
            <a:r>
              <a:rPr lang="uk-UA" sz="2400" b="1" i="1" dirty="0" err="1"/>
              <a:t>Устилуг-Стравінський-ФЕСТ</a:t>
            </a:r>
            <a:r>
              <a:rPr lang="uk-UA" sz="2400" b="1" i="1" dirty="0"/>
              <a:t> у вересні 2019 року</a:t>
            </a:r>
            <a:endParaRPr lang="uk-UA" sz="2400" b="1" i="1" dirty="0" smtClean="0"/>
          </a:p>
          <a:p>
            <a:endParaRPr lang="uk-UA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irc_ilrp_mut" descr="ANd9GcRRkAj-wb8v5ecKIpGUu3pBQMlxtKpUfRShpMMOv21Rx37MNZPs4UBT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57" y="1412776"/>
            <a:ext cx="1080120" cy="1521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845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996952"/>
            <a:ext cx="2687638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"/>
            <a:ext cx="8604448" cy="3140968"/>
          </a:xfrm>
        </p:spPr>
        <p:txBody>
          <a:bodyPr/>
          <a:lstStyle/>
          <a:p>
            <a:pPr algn="ctr"/>
            <a:r>
              <a:rPr lang="uk-UA" sz="2000" b="1" u="sng" dirty="0" smtClean="0"/>
              <a:t>Устилуг</a:t>
            </a:r>
            <a:r>
              <a:rPr lang="uk-UA" sz="2000" b="1" i="1" dirty="0"/>
              <a:t> – одне з найдавніших міст історичної Волині. Міський статус за магдебурзьким правом </a:t>
            </a:r>
            <a:r>
              <a:rPr lang="uk-UA" sz="2000" b="1" i="1" dirty="0" err="1"/>
              <a:t>Устилуг</a:t>
            </a:r>
            <a:r>
              <a:rPr lang="uk-UA" sz="2000" b="1" i="1" dirty="0"/>
              <a:t> має з 1653 р., а в 1940 р. цей статус підтверджено. Зараз в містечку проживає </a:t>
            </a:r>
            <a:r>
              <a:rPr lang="uk-UA" sz="2000" b="1" i="1" dirty="0" smtClean="0"/>
              <a:t>2225 жителів</a:t>
            </a:r>
            <a:r>
              <a:rPr lang="uk-UA" sz="2000" b="1" i="1" dirty="0"/>
              <a:t>, тобто, воно одне з найменших поселень з міським статусом в Україні</a:t>
            </a:r>
            <a:r>
              <a:rPr lang="uk-UA" sz="2000" b="1" i="1" dirty="0" smtClean="0"/>
              <a:t>. З </a:t>
            </a:r>
            <a:r>
              <a:rPr lang="uk-UA" sz="2000" b="1" i="1" dirty="0"/>
              <a:t>2015 р. </a:t>
            </a:r>
            <a:r>
              <a:rPr lang="uk-UA" sz="2000" b="1" i="1" dirty="0" smtClean="0"/>
              <a:t>місто </a:t>
            </a:r>
            <a:r>
              <a:rPr lang="uk-UA" sz="2000" b="1" i="1" dirty="0" err="1" smtClean="0"/>
              <a:t>Устилуг</a:t>
            </a:r>
            <a:r>
              <a:rPr lang="uk-UA" sz="2000" b="1" i="1" dirty="0" smtClean="0"/>
              <a:t> </a:t>
            </a:r>
            <a:r>
              <a:rPr lang="uk-UA" sz="2000" b="1" i="1" dirty="0"/>
              <a:t>– </a:t>
            </a:r>
            <a:r>
              <a:rPr lang="uk-UA" sz="2000" b="1" i="1" dirty="0" smtClean="0"/>
              <a:t>центр </a:t>
            </a:r>
            <a:r>
              <a:rPr lang="uk-UA" sz="2000" b="1" i="1" dirty="0" err="1" smtClean="0"/>
              <a:t>обєднаної</a:t>
            </a:r>
            <a:r>
              <a:rPr lang="uk-UA" sz="2000" b="1" i="1" dirty="0" smtClean="0"/>
              <a:t>  </a:t>
            </a:r>
            <a:r>
              <a:rPr lang="uk-UA" sz="2000" b="1" i="1" dirty="0"/>
              <a:t>громади. </a:t>
            </a:r>
            <a:r>
              <a:rPr lang="uk-UA" sz="2000" b="1" i="1" dirty="0" smtClean="0"/>
              <a:t/>
            </a:r>
            <a:br>
              <a:rPr lang="uk-UA" sz="2000" b="1" i="1" dirty="0" smtClean="0"/>
            </a:br>
            <a:r>
              <a:rPr lang="ru-RU" sz="2000" b="1" u="sng" dirty="0" err="1"/>
              <a:t>Ігор</a:t>
            </a:r>
            <a:r>
              <a:rPr lang="ru-RU" sz="2000" b="1" u="sng" dirty="0"/>
              <a:t> </a:t>
            </a:r>
            <a:r>
              <a:rPr lang="ru-RU" sz="2000" b="1" u="sng" dirty="0" err="1"/>
              <a:t>Стравінський</a:t>
            </a:r>
            <a:r>
              <a:rPr lang="ru-RU" sz="2000" b="1" u="sng" dirty="0"/>
              <a:t> </a:t>
            </a:r>
            <a:r>
              <a:rPr lang="ru-RU" sz="2000" b="1" i="1" dirty="0"/>
              <a:t>- </a:t>
            </a:r>
            <a:r>
              <a:rPr lang="ru-RU" sz="2000" b="1" i="1" dirty="0" err="1"/>
              <a:t>відомий</a:t>
            </a:r>
            <a:r>
              <a:rPr lang="ru-RU" sz="2000" b="1" i="1" dirty="0"/>
              <a:t> на весь </a:t>
            </a:r>
            <a:r>
              <a:rPr lang="ru-RU" sz="2000" b="1" i="1" dirty="0" err="1"/>
              <a:t>світ</a:t>
            </a:r>
            <a:r>
              <a:rPr lang="ru-RU" sz="2000" b="1" i="1" dirty="0"/>
              <a:t> композитор, 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якому</a:t>
            </a:r>
            <a:r>
              <a:rPr lang="ru-RU" sz="2000" b="1" i="1" dirty="0" smtClean="0"/>
              <a:t> </a:t>
            </a:r>
            <a:r>
              <a:rPr lang="ru-RU" sz="2000" b="1" i="1" dirty="0" err="1"/>
              <a:t>аплодувала</a:t>
            </a:r>
            <a:r>
              <a:rPr lang="ru-RU" sz="2000" b="1" i="1" dirty="0"/>
              <a:t> </a:t>
            </a:r>
            <a:r>
              <a:rPr lang="ru-RU" sz="2000" b="1" i="1" dirty="0" err="1"/>
              <a:t>аудиторія</a:t>
            </a:r>
            <a:r>
              <a:rPr lang="ru-RU" sz="2000" b="1" i="1" dirty="0"/>
              <a:t> </a:t>
            </a:r>
            <a:r>
              <a:rPr lang="ru-RU" sz="2000" b="1" i="1" dirty="0" err="1"/>
              <a:t>Європи</a:t>
            </a:r>
            <a:r>
              <a:rPr lang="ru-RU" sz="2000" b="1" i="1" dirty="0"/>
              <a:t> та США. М</a:t>
            </a:r>
            <a:r>
              <a:rPr lang="ru-RU" sz="2000" b="1" i="1" dirty="0" smtClean="0"/>
              <a:t>ало </a:t>
            </a:r>
            <a:r>
              <a:rPr lang="ru-RU" sz="2000" b="1" i="1" dirty="0"/>
              <a:t>кому </a:t>
            </a:r>
            <a:r>
              <a:rPr lang="ru-RU" sz="2000" b="1" i="1" dirty="0" err="1"/>
              <a:t>відомо</a:t>
            </a:r>
            <a:r>
              <a:rPr lang="ru-RU" sz="2000" b="1" i="1" dirty="0"/>
              <a:t>, </a:t>
            </a:r>
            <a:r>
              <a:rPr lang="ru-RU" sz="2000" b="1" i="1" dirty="0" err="1"/>
              <a:t>що</a:t>
            </a:r>
            <a:r>
              <a:rPr lang="ru-RU" sz="2000" b="1" i="1" dirty="0"/>
              <a:t> родом </a:t>
            </a:r>
            <a:r>
              <a:rPr lang="ru-RU" sz="2000" b="1" i="1" dirty="0" err="1"/>
              <a:t>він</a:t>
            </a:r>
            <a:r>
              <a:rPr lang="ru-RU" sz="2000" b="1" i="1" dirty="0"/>
              <a:t> з </a:t>
            </a:r>
            <a:r>
              <a:rPr lang="ru-RU" sz="2000" b="1" i="1" dirty="0" err="1"/>
              <a:t>України</a:t>
            </a:r>
            <a:r>
              <a:rPr lang="ru-RU" sz="2000" b="1" i="1" dirty="0"/>
              <a:t> і </a:t>
            </a:r>
            <a:r>
              <a:rPr lang="ru-RU" sz="2000" b="1" i="1" dirty="0" err="1"/>
              <a:t>що</a:t>
            </a:r>
            <a:r>
              <a:rPr lang="ru-RU" sz="2000" b="1" i="1" dirty="0"/>
              <a:t> </a:t>
            </a:r>
            <a:r>
              <a:rPr lang="ru-RU" sz="2000" b="1" i="1" dirty="0" smtClean="0"/>
              <a:t>в </a:t>
            </a:r>
            <a:r>
              <a:rPr lang="ru-RU" sz="2000" b="1" i="1" dirty="0" err="1" smtClean="0"/>
              <a:t>Устилузі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знаходиться</a:t>
            </a:r>
            <a:r>
              <a:rPr lang="ru-RU" sz="2000" b="1" i="1" dirty="0" smtClean="0"/>
              <a:t> </a:t>
            </a:r>
            <a:r>
              <a:rPr lang="ru-RU" sz="2000" b="1" i="1" dirty="0" err="1"/>
              <a:t>будинок</a:t>
            </a:r>
            <a:r>
              <a:rPr lang="ru-RU" sz="2000" b="1" i="1" dirty="0"/>
              <a:t> композитора, </a:t>
            </a:r>
            <a:r>
              <a:rPr lang="ru-RU" sz="2000" b="1" i="1" dirty="0" err="1"/>
              <a:t>збудований</a:t>
            </a:r>
            <a:r>
              <a:rPr lang="ru-RU" sz="2000" b="1" i="1" dirty="0"/>
              <a:t> за </a:t>
            </a:r>
            <a:r>
              <a:rPr lang="ru-RU" sz="2000" b="1" i="1" dirty="0" err="1"/>
              <a:t>його</a:t>
            </a:r>
            <a:r>
              <a:rPr lang="ru-RU" sz="2000" b="1" i="1" dirty="0"/>
              <a:t> </a:t>
            </a:r>
            <a:r>
              <a:rPr lang="ru-RU" sz="2000" b="1" i="1" dirty="0" err="1"/>
              <a:t>власним</a:t>
            </a:r>
            <a:r>
              <a:rPr lang="ru-RU" sz="2000" b="1" i="1" dirty="0"/>
              <a:t> проектом та </a:t>
            </a:r>
            <a:r>
              <a:rPr lang="ru-RU" sz="2000" b="1" i="1" dirty="0" err="1"/>
              <a:t>який</a:t>
            </a:r>
            <a:r>
              <a:rPr lang="ru-RU" sz="2000" b="1" i="1" dirty="0"/>
              <a:t> </a:t>
            </a:r>
            <a:r>
              <a:rPr lang="ru-RU" sz="2000" b="1" i="1" dirty="0" err="1"/>
              <a:t>він</a:t>
            </a:r>
            <a:r>
              <a:rPr lang="ru-RU" sz="2000" b="1" i="1" dirty="0"/>
              <a:t> </a:t>
            </a:r>
            <a:r>
              <a:rPr lang="ru-RU" sz="2000" b="1" i="1" dirty="0" err="1" smtClean="0"/>
              <a:t>називав</a:t>
            </a:r>
            <a:r>
              <a:rPr lang="ru-RU" sz="2000" b="1" i="1" dirty="0" smtClean="0"/>
              <a:t> </a:t>
            </a:r>
            <a:r>
              <a:rPr lang="ru-RU" sz="2000" b="1" i="1" dirty="0"/>
              <a:t>«</a:t>
            </a:r>
            <a:r>
              <a:rPr lang="ru-RU" sz="2000" b="1" i="1" dirty="0" err="1"/>
              <a:t>райським</a:t>
            </a:r>
            <a:r>
              <a:rPr lang="ru-RU" sz="2000" b="1" i="1" dirty="0"/>
              <a:t> </a:t>
            </a:r>
            <a:r>
              <a:rPr lang="ru-RU" sz="2000" b="1" i="1" dirty="0" err="1"/>
              <a:t>куточком</a:t>
            </a:r>
            <a:r>
              <a:rPr lang="ru-RU" sz="2000" b="1" i="1" dirty="0"/>
              <a:t> для </a:t>
            </a:r>
            <a:r>
              <a:rPr lang="ru-RU" sz="2000" b="1" i="1" dirty="0" err="1" smtClean="0"/>
              <a:t>творчості</a:t>
            </a:r>
            <a:r>
              <a:rPr lang="ru-RU" sz="2000" b="1" i="1" dirty="0" smtClean="0"/>
              <a:t>» </a:t>
            </a:r>
            <a:endParaRPr lang="uk-UA" sz="2000" b="1" i="1" dirty="0"/>
          </a:p>
        </p:txBody>
      </p:sp>
      <p:pic>
        <p:nvPicPr>
          <p:cNvPr id="6" name="Рисунок 3" descr="Z:\ROBOT\ПРЕЗЕНТАЦІЯ ЗИМНО\Устилуг\фото 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808" y="2939721"/>
            <a:ext cx="2664296" cy="1947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3069559" cy="207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87638"/>
            <a:ext cx="2843808" cy="19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322" y="4887638"/>
            <a:ext cx="2950648" cy="19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970" y="4888283"/>
            <a:ext cx="2786693" cy="197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56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19" y="-1467544"/>
            <a:ext cx="8640960" cy="2593975"/>
          </a:xfrm>
        </p:spPr>
        <p:txBody>
          <a:bodyPr/>
          <a:lstStyle/>
          <a:p>
            <a:pPr algn="ctr"/>
            <a:r>
              <a:rPr lang="uk-UA" sz="4200" b="1" i="1" dirty="0" smtClean="0"/>
              <a:t>Унікальність ідеї для території</a:t>
            </a:r>
            <a:endParaRPr lang="uk-UA" sz="42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208912" cy="4896544"/>
          </a:xfrm>
        </p:spPr>
        <p:txBody>
          <a:bodyPr>
            <a:normAutofit fontScale="62500" lnSpcReduction="20000"/>
          </a:bodyPr>
          <a:lstStyle/>
          <a:p>
            <a:r>
              <a:rPr lang="uk-UA" sz="4000" i="1" dirty="0" smtClean="0">
                <a:solidFill>
                  <a:schemeClr val="tx1"/>
                </a:solidFill>
              </a:rPr>
              <a:t>Органічне поєднання </a:t>
            </a:r>
            <a:r>
              <a:rPr lang="uk-UA" sz="4000" i="1" dirty="0">
                <a:solidFill>
                  <a:schemeClr val="tx1"/>
                </a:solidFill>
              </a:rPr>
              <a:t>спадщини Ігоря </a:t>
            </a:r>
            <a:r>
              <a:rPr lang="uk-UA" sz="4000" i="1" dirty="0" smtClean="0">
                <a:solidFill>
                  <a:schemeClr val="tx1"/>
                </a:solidFill>
              </a:rPr>
              <a:t>Стравінського та сучасного активного функціонування збудованого ним будинку як </a:t>
            </a:r>
            <a:r>
              <a:rPr lang="uk-UA" sz="4000" i="1" dirty="0">
                <a:solidFill>
                  <a:schemeClr val="tx1"/>
                </a:solidFill>
              </a:rPr>
              <a:t>дитячої школи мистецтв </a:t>
            </a:r>
            <a:endParaRPr lang="uk-UA" sz="4000" i="1" dirty="0" smtClean="0">
              <a:solidFill>
                <a:schemeClr val="tx1"/>
              </a:solidFill>
            </a:endParaRPr>
          </a:p>
          <a:p>
            <a:endParaRPr lang="uk-UA" sz="2200" i="1" dirty="0" smtClean="0">
              <a:solidFill>
                <a:schemeClr val="tx1"/>
              </a:solidFill>
            </a:endParaRPr>
          </a:p>
          <a:p>
            <a:r>
              <a:rPr lang="uk-UA" sz="4000" i="1" dirty="0" smtClean="0">
                <a:solidFill>
                  <a:schemeClr val="tx1"/>
                </a:solidFill>
              </a:rPr>
              <a:t>У </a:t>
            </a:r>
            <a:r>
              <a:rPr lang="uk-UA" sz="4000" i="1" dirty="0">
                <a:solidFill>
                  <a:schemeClr val="tx1"/>
                </a:solidFill>
              </a:rPr>
              <a:t>час війни України із Росією залучення закордонних гостей із Польщі та Білорусі до культурно-мистецьких заходів </a:t>
            </a:r>
            <a:r>
              <a:rPr lang="uk-UA" sz="4000" i="1" dirty="0" smtClean="0">
                <a:solidFill>
                  <a:schemeClr val="tx1"/>
                </a:solidFill>
              </a:rPr>
              <a:t>як крок до  зближення, демонстрація схожості культур </a:t>
            </a:r>
            <a:r>
              <a:rPr lang="uk-UA" sz="4000" i="1" dirty="0">
                <a:solidFill>
                  <a:schemeClr val="tx1"/>
                </a:solidFill>
              </a:rPr>
              <a:t>та традицій,  відкритість до спілкування та співпраці</a:t>
            </a:r>
            <a:r>
              <a:rPr lang="uk-UA" sz="4000" i="1" dirty="0" smtClean="0">
                <a:solidFill>
                  <a:schemeClr val="tx1"/>
                </a:solidFill>
              </a:rPr>
              <a:t>.</a:t>
            </a:r>
          </a:p>
          <a:p>
            <a:endParaRPr lang="uk-UA" sz="2200" i="1" dirty="0">
              <a:solidFill>
                <a:schemeClr val="tx1"/>
              </a:solidFill>
            </a:endParaRPr>
          </a:p>
          <a:p>
            <a:r>
              <a:rPr lang="uk-UA" sz="4000" i="1" dirty="0">
                <a:solidFill>
                  <a:schemeClr val="tx1"/>
                </a:solidFill>
              </a:rPr>
              <a:t>Створення якісного та унікального (за наповненням) </a:t>
            </a:r>
            <a:r>
              <a:rPr lang="uk-UA" sz="4000" i="1" dirty="0" err="1">
                <a:solidFill>
                  <a:schemeClr val="tx1"/>
                </a:solidFill>
              </a:rPr>
              <a:t>інтернет</a:t>
            </a:r>
            <a:r>
              <a:rPr lang="uk-UA" sz="4000" i="1" dirty="0">
                <a:solidFill>
                  <a:schemeClr val="tx1"/>
                </a:solidFill>
              </a:rPr>
              <a:t> </a:t>
            </a:r>
            <a:r>
              <a:rPr lang="uk-UA" sz="4000" i="1" dirty="0" smtClean="0">
                <a:solidFill>
                  <a:schemeClr val="tx1"/>
                </a:solidFill>
              </a:rPr>
              <a:t>музею забезпечить серед великої аудиторії популяризацію міста </a:t>
            </a:r>
            <a:r>
              <a:rPr lang="uk-UA" sz="4000" i="1" dirty="0" err="1" smtClean="0">
                <a:solidFill>
                  <a:schemeClr val="tx1"/>
                </a:solidFill>
              </a:rPr>
              <a:t>Устилуга</a:t>
            </a:r>
            <a:r>
              <a:rPr lang="uk-UA" sz="4000" i="1" dirty="0" smtClean="0">
                <a:solidFill>
                  <a:schemeClr val="tx1"/>
                </a:solidFill>
              </a:rPr>
              <a:t> як «райського куточку для творчості» всесвітньовідомого композитора. </a:t>
            </a:r>
            <a:endParaRPr lang="uk-UA" sz="4000" i="1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3629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7681664" cy="1143000"/>
          </a:xfrm>
        </p:spPr>
        <p:txBody>
          <a:bodyPr/>
          <a:lstStyle/>
          <a:p>
            <a:pPr algn="ctr"/>
            <a:r>
              <a:rPr lang="uk-UA" sz="3600" b="1" i="1" dirty="0"/>
              <a:t>Етапи реалізації проекту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460432" cy="4800600"/>
          </a:xfrm>
        </p:spPr>
        <p:txBody>
          <a:bodyPr/>
          <a:lstStyle/>
          <a:p>
            <a:pPr>
              <a:buFontTx/>
              <a:buChar char="-"/>
            </a:pPr>
            <a:r>
              <a:rPr lang="uk-UA" sz="2400" dirty="0" smtClean="0"/>
              <a:t>Забезпечення умов для проведення Фестивалю: проведення   </a:t>
            </a:r>
          </a:p>
          <a:p>
            <a:pPr marL="114300" indent="0">
              <a:buNone/>
            </a:pPr>
            <a:r>
              <a:rPr lang="uk-UA" sz="2400" dirty="0"/>
              <a:t> </a:t>
            </a:r>
            <a:r>
              <a:rPr lang="uk-UA" sz="2400" dirty="0" smtClean="0"/>
              <a:t>  капітального ремонту </a:t>
            </a:r>
            <a:r>
              <a:rPr lang="uk-UA" sz="2400" dirty="0" err="1" smtClean="0"/>
              <a:t>Устилузького</a:t>
            </a:r>
            <a:r>
              <a:rPr lang="uk-UA" sz="2400" dirty="0" smtClean="0"/>
              <a:t> будинку культури.</a:t>
            </a:r>
          </a:p>
          <a:p>
            <a:pPr>
              <a:buFontTx/>
              <a:buChar char="-"/>
            </a:pP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</a:rPr>
              <a:t>Підготовка матеріалів для наповнення сайту </a:t>
            </a:r>
            <a:r>
              <a:rPr lang="uk-UA" sz="2400" dirty="0" err="1" smtClean="0">
                <a:solidFill>
                  <a:schemeClr val="accent5">
                    <a:lumMod val="75000"/>
                  </a:schemeClr>
                </a:solidFill>
              </a:rPr>
              <a:t>інтернет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</a:rPr>
              <a:t> – музею.</a:t>
            </a:r>
          </a:p>
          <a:p>
            <a:pPr>
              <a:buFontTx/>
              <a:buChar char="-"/>
            </a:pPr>
            <a:r>
              <a:rPr lang="uk-UA" sz="2400" dirty="0" smtClean="0"/>
              <a:t>Інформування потенційних учасників (в тому числі і закордонних) про Фестиваль, попереднє диференціювання.</a:t>
            </a:r>
          </a:p>
          <a:p>
            <a:pPr>
              <a:buFontTx/>
              <a:buChar char="-"/>
            </a:pP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</a:rPr>
              <a:t>Розробка та запуск </a:t>
            </a:r>
            <a:r>
              <a:rPr lang="uk-UA" sz="2400" dirty="0" err="1" smtClean="0">
                <a:solidFill>
                  <a:schemeClr val="accent5">
                    <a:lumMod val="75000"/>
                  </a:schemeClr>
                </a:solidFill>
              </a:rPr>
              <a:t>інтернет-музею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</a:rPr>
              <a:t> «</a:t>
            </a:r>
            <a:r>
              <a:rPr lang="uk-UA" sz="2400" dirty="0" err="1">
                <a:solidFill>
                  <a:schemeClr val="accent5">
                    <a:lumMod val="75000"/>
                  </a:schemeClr>
                </a:solidFill>
              </a:rPr>
              <a:t>Онлайн-екскурсія</a:t>
            </a:r>
            <a:r>
              <a:rPr lang="uk-UA" sz="2400" dirty="0">
                <a:solidFill>
                  <a:schemeClr val="accent5">
                    <a:lumMod val="75000"/>
                  </a:schemeClr>
                </a:solidFill>
              </a:rPr>
              <a:t> музеєм Ігоря Стравінського в </a:t>
            </a:r>
            <a:r>
              <a:rPr lang="uk-UA" sz="2400" dirty="0" err="1" smtClean="0">
                <a:solidFill>
                  <a:schemeClr val="accent5">
                    <a:lumMod val="75000"/>
                  </a:schemeClr>
                </a:solidFill>
              </a:rPr>
              <a:t>Устилузі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</a:rPr>
              <a:t>».</a:t>
            </a:r>
          </a:p>
          <a:p>
            <a:pPr>
              <a:buFontTx/>
              <a:buChar char="-"/>
            </a:pPr>
            <a:r>
              <a:rPr lang="uk-UA" sz="2400" b="1" dirty="0" smtClean="0"/>
              <a:t>Проведення Дитячого музичного фестивалю </a:t>
            </a:r>
            <a:r>
              <a:rPr lang="uk-UA" sz="2400" b="1" i="1" dirty="0" err="1"/>
              <a:t>Устилуг</a:t>
            </a:r>
            <a:r>
              <a:rPr lang="uk-UA" sz="2400" b="1" i="1" dirty="0"/>
              <a:t> </a:t>
            </a:r>
            <a:r>
              <a:rPr lang="uk-UA" sz="2400" b="1" i="1" dirty="0" err="1"/>
              <a:t>–</a:t>
            </a:r>
            <a:r>
              <a:rPr lang="uk-UA" sz="2400" b="1" i="1" dirty="0" err="1" smtClean="0"/>
              <a:t>Стравінський-ФЕСТ</a:t>
            </a:r>
            <a:endParaRPr lang="uk-UA" sz="2400" b="1" i="1" dirty="0" smtClean="0"/>
          </a:p>
          <a:p>
            <a:pPr>
              <a:buFontTx/>
              <a:buChar char="-"/>
            </a:pPr>
            <a:r>
              <a:rPr lang="uk-UA" sz="2400" i="1" dirty="0" smtClean="0">
                <a:solidFill>
                  <a:schemeClr val="accent5">
                    <a:lumMod val="75000"/>
                  </a:schemeClr>
                </a:solidFill>
              </a:rPr>
              <a:t>Висвітлення в ЗМІ усіх етапів проекту</a:t>
            </a: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440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992888" cy="1143000"/>
          </a:xfrm>
        </p:spPr>
        <p:txBody>
          <a:bodyPr/>
          <a:lstStyle/>
          <a:p>
            <a:pPr algn="ctr"/>
            <a:r>
              <a:rPr lang="uk-UA" sz="3600" b="1" i="1" u="sng" dirty="0" smtClean="0"/>
              <a:t>Цільова аудиторія проекту (вікова, соціальна, географічна)</a:t>
            </a:r>
            <a:endParaRPr lang="uk-UA" sz="3600" b="1" i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280920" cy="4800600"/>
          </a:xfrm>
        </p:spPr>
        <p:txBody>
          <a:bodyPr>
            <a:normAutofit lnSpcReduction="10000"/>
          </a:bodyPr>
          <a:lstStyle/>
          <a:p>
            <a:r>
              <a:rPr lang="uk-UA" sz="2800" i="1" dirty="0"/>
              <a:t>працівники і вихованці </a:t>
            </a:r>
            <a:r>
              <a:rPr lang="uk-UA" sz="2800" i="1" dirty="0" err="1"/>
              <a:t>Устилузької</a:t>
            </a:r>
            <a:r>
              <a:rPr lang="uk-UA" sz="2800" i="1" dirty="0"/>
              <a:t> дитячої школи мистецтв – музею-садиби Ігоря Стравінського та дитячих музичних закладів регіонів України, Польщі та </a:t>
            </a:r>
            <a:r>
              <a:rPr lang="uk-UA" sz="2800" i="1" dirty="0" smtClean="0"/>
              <a:t>Білорусі, батьки учасників; </a:t>
            </a:r>
          </a:p>
          <a:p>
            <a:r>
              <a:rPr lang="uk-UA" sz="2800" i="1" dirty="0" smtClean="0">
                <a:solidFill>
                  <a:schemeClr val="accent5">
                    <a:lumMod val="75000"/>
                  </a:schemeClr>
                </a:solidFill>
              </a:rPr>
              <a:t>працівники </a:t>
            </a:r>
            <a:r>
              <a:rPr lang="uk-UA" sz="2800" i="1" dirty="0">
                <a:solidFill>
                  <a:schemeClr val="accent5">
                    <a:lumMod val="75000"/>
                  </a:schemeClr>
                </a:solidFill>
              </a:rPr>
              <a:t>органу місцевого самоврядування, </a:t>
            </a:r>
            <a:endParaRPr lang="uk-UA" sz="28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uk-UA" sz="2800" i="1" dirty="0" smtClean="0"/>
              <a:t>жителі </a:t>
            </a:r>
            <a:r>
              <a:rPr lang="uk-UA" sz="2800" i="1" dirty="0"/>
              <a:t>м. </a:t>
            </a:r>
            <a:r>
              <a:rPr lang="uk-UA" sz="2800" i="1" dirty="0" err="1"/>
              <a:t>Устилуг</a:t>
            </a:r>
            <a:r>
              <a:rPr lang="uk-UA" sz="2800" i="1" dirty="0"/>
              <a:t> та </a:t>
            </a:r>
            <a:r>
              <a:rPr lang="uk-UA" sz="2800" i="1" dirty="0" err="1"/>
              <a:t>Устилузької</a:t>
            </a:r>
            <a:r>
              <a:rPr lang="uk-UA" sz="2800" i="1" dirty="0"/>
              <a:t> громади.</a:t>
            </a:r>
          </a:p>
          <a:p>
            <a:r>
              <a:rPr lang="uk-UA" sz="2800" i="1" dirty="0" smtClean="0">
                <a:solidFill>
                  <a:schemeClr val="accent5">
                    <a:lumMod val="75000"/>
                  </a:schemeClr>
                </a:solidFill>
              </a:rPr>
              <a:t>поціновувачі </a:t>
            </a:r>
            <a:r>
              <a:rPr lang="uk-UA" sz="2800" i="1" dirty="0">
                <a:solidFill>
                  <a:schemeClr val="accent5">
                    <a:lumMod val="75000"/>
                  </a:schemeClr>
                </a:solidFill>
              </a:rPr>
              <a:t>творчості Ігоря Стравінського та класичної музики; </a:t>
            </a:r>
            <a:endParaRPr lang="uk-UA" sz="28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uk-UA" sz="2800" i="1" dirty="0" smtClean="0"/>
              <a:t>місцеві </a:t>
            </a:r>
            <a:r>
              <a:rPr lang="uk-UA" sz="2800" i="1" dirty="0"/>
              <a:t>підприємці; </a:t>
            </a:r>
            <a:endParaRPr lang="uk-UA" sz="2800" i="1" dirty="0" smtClean="0"/>
          </a:p>
          <a:p>
            <a:r>
              <a:rPr lang="uk-UA" sz="2800" i="1" dirty="0" smtClean="0">
                <a:solidFill>
                  <a:schemeClr val="accent5">
                    <a:lumMod val="75000"/>
                  </a:schemeClr>
                </a:solidFill>
              </a:rPr>
              <a:t>потенційні </a:t>
            </a:r>
            <a:r>
              <a:rPr lang="uk-UA" sz="2800" i="1" dirty="0">
                <a:solidFill>
                  <a:schemeClr val="accent5">
                    <a:lumMod val="75000"/>
                  </a:schemeClr>
                </a:solidFill>
              </a:rPr>
              <a:t>інвестори.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5663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i="1" u="sng" dirty="0" smtClean="0"/>
              <a:t>Результати проекту</a:t>
            </a:r>
            <a:endParaRPr lang="uk-UA" sz="3600" b="1" i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uk-UA" sz="800" dirty="0" smtClean="0"/>
          </a:p>
          <a:p>
            <a:pPr marL="114300" indent="0">
              <a:buNone/>
            </a:pPr>
            <a:r>
              <a:rPr lang="uk-UA" sz="2300" b="1" dirty="0"/>
              <a:t>1. Проведено дитячий музичний Фестиваль </a:t>
            </a:r>
            <a:r>
              <a:rPr lang="uk-UA" sz="2300" b="1" dirty="0" err="1"/>
              <a:t>Устилуг-Стравінський-ФЕСТ</a:t>
            </a:r>
            <a:endParaRPr lang="uk-UA" sz="2300" b="1" dirty="0"/>
          </a:p>
          <a:p>
            <a:pPr marL="114300" indent="0">
              <a:buNone/>
            </a:pPr>
            <a:r>
              <a:rPr lang="uk-UA" sz="2300" b="1" dirty="0"/>
              <a:t>2. Створено </a:t>
            </a:r>
            <a:r>
              <a:rPr lang="uk-UA" sz="2300" b="1" dirty="0" err="1"/>
              <a:t>інтернет-музей</a:t>
            </a:r>
            <a:r>
              <a:rPr lang="uk-UA" sz="2300" b="1" dirty="0"/>
              <a:t> «</a:t>
            </a:r>
            <a:r>
              <a:rPr lang="uk-UA" sz="2300" b="1" dirty="0" err="1"/>
              <a:t>Онлайн-екскурсія</a:t>
            </a:r>
            <a:r>
              <a:rPr lang="uk-UA" sz="2300" b="1" dirty="0"/>
              <a:t> музеєм Ігоря Стравінського в </a:t>
            </a:r>
            <a:r>
              <a:rPr lang="uk-UA" sz="2300" b="1" dirty="0" err="1"/>
              <a:t>Устилузі</a:t>
            </a:r>
            <a:r>
              <a:rPr lang="uk-UA" sz="2300" b="1" dirty="0"/>
              <a:t>».</a:t>
            </a:r>
          </a:p>
          <a:p>
            <a:pPr marL="114300" indent="0">
              <a:buNone/>
            </a:pPr>
            <a:r>
              <a:rPr lang="uk-UA" sz="2300" b="1" dirty="0"/>
              <a:t>3. Проведено капітальний ремонт внутрішніх приміщень </a:t>
            </a:r>
            <a:r>
              <a:rPr lang="uk-UA" sz="2300" b="1" dirty="0" err="1"/>
              <a:t>Устилузького</a:t>
            </a:r>
            <a:r>
              <a:rPr lang="uk-UA" sz="2300" b="1" dirty="0"/>
              <a:t> будинку культури</a:t>
            </a:r>
          </a:p>
          <a:p>
            <a:endParaRPr lang="uk-UA" sz="2300" b="1" dirty="0" smtClean="0"/>
          </a:p>
          <a:p>
            <a:pPr marL="114300" indent="0">
              <a:buNone/>
            </a:pPr>
            <a:r>
              <a:rPr lang="uk-UA" sz="2300" b="1" u="sng" dirty="0" smtClean="0"/>
              <a:t>Вигода для регіону: </a:t>
            </a:r>
            <a:r>
              <a:rPr lang="uk-UA" sz="2300" b="1" dirty="0" smtClean="0"/>
              <a:t>забезпечено розвиток туристичної сфери </a:t>
            </a:r>
            <a:r>
              <a:rPr lang="uk-UA" sz="2300" b="1" dirty="0"/>
              <a:t>та інвестиційної привабливості </a:t>
            </a:r>
            <a:r>
              <a:rPr lang="uk-UA" sz="2300" b="1" dirty="0" smtClean="0"/>
              <a:t> через пропагування і популяризацію наявної культурної спадщини</a:t>
            </a:r>
          </a:p>
          <a:p>
            <a:pPr marL="11430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034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003232" cy="1872208"/>
          </a:xfrm>
        </p:spPr>
        <p:txBody>
          <a:bodyPr/>
          <a:lstStyle/>
          <a:p>
            <a:r>
              <a:rPr lang="ru-RU" sz="3600" b="1" i="1" dirty="0" smtClean="0"/>
              <a:t>             </a:t>
            </a:r>
            <a:r>
              <a:rPr lang="ru-RU" sz="3600" b="1" i="1" u="sng" dirty="0" err="1" smtClean="0"/>
              <a:t>Фінансування</a:t>
            </a:r>
            <a:r>
              <a:rPr lang="ru-RU" sz="3600" b="1" i="1" u="sng" dirty="0" smtClean="0"/>
              <a:t>  та бюджет 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800" b="1" dirty="0" err="1" smtClean="0">
                <a:solidFill>
                  <a:schemeClr val="tx1"/>
                </a:solidFill>
              </a:rPr>
              <a:t>Загальна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dirty="0" err="1">
                <a:solidFill>
                  <a:schemeClr val="tx1"/>
                </a:solidFill>
              </a:rPr>
              <a:t>вартість</a:t>
            </a:r>
            <a:r>
              <a:rPr lang="ru-RU" sz="1800" b="1" dirty="0">
                <a:solidFill>
                  <a:schemeClr val="tx1"/>
                </a:solidFill>
              </a:rPr>
              <a:t> проекту –  1692,740</a:t>
            </a:r>
            <a:r>
              <a:rPr lang="uk-UA" sz="1800" dirty="0">
                <a:solidFill>
                  <a:schemeClr val="tx1"/>
                </a:solidFill>
              </a:rPr>
              <a:t>  </a:t>
            </a:r>
            <a:r>
              <a:rPr lang="ru-RU" sz="1800" b="1" dirty="0">
                <a:solidFill>
                  <a:schemeClr val="tx1"/>
                </a:solidFill>
              </a:rPr>
              <a:t>тис. грн.</a:t>
            </a:r>
            <a:r>
              <a:rPr lang="uk-UA" sz="1800" dirty="0">
                <a:solidFill>
                  <a:schemeClr val="tx1"/>
                </a:solidFill>
              </a:rPr>
              <a:t/>
            </a:r>
            <a:br>
              <a:rPr lang="uk-UA" sz="1800" dirty="0">
                <a:solidFill>
                  <a:schemeClr val="tx1"/>
                </a:solidFill>
              </a:rPr>
            </a:br>
            <a:r>
              <a:rPr lang="ru-RU" sz="1800" b="1" dirty="0" err="1">
                <a:solidFill>
                  <a:schemeClr val="tx1"/>
                </a:solidFill>
              </a:rPr>
              <a:t>Очікуване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err="1">
                <a:solidFill>
                  <a:schemeClr val="tx1"/>
                </a:solidFill>
              </a:rPr>
              <a:t>фінансування</a:t>
            </a:r>
            <a:r>
              <a:rPr lang="ru-RU" sz="1800" b="1" dirty="0">
                <a:solidFill>
                  <a:schemeClr val="tx1"/>
                </a:solidFill>
              </a:rPr>
              <a:t> з фонду конкурсу  – 800,000 тис. грн. </a:t>
            </a:r>
            <a:r>
              <a:rPr lang="uk-UA" sz="1800" b="1" dirty="0">
                <a:solidFill>
                  <a:schemeClr val="tx1"/>
                </a:solidFill>
              </a:rPr>
              <a:t>( 47,3 %)</a:t>
            </a:r>
            <a:r>
              <a:rPr lang="uk-UA" sz="1800" dirty="0">
                <a:solidFill>
                  <a:schemeClr val="tx1"/>
                </a:solidFill>
              </a:rPr>
              <a:t/>
            </a:r>
            <a:br>
              <a:rPr lang="uk-UA" sz="1800" dirty="0">
                <a:solidFill>
                  <a:schemeClr val="tx1"/>
                </a:solidFill>
              </a:rPr>
            </a:br>
            <a:r>
              <a:rPr lang="ru-RU" sz="1800" b="1" dirty="0" err="1">
                <a:solidFill>
                  <a:schemeClr val="tx1"/>
                </a:solidFill>
              </a:rPr>
              <a:t>Фінансування</a:t>
            </a:r>
            <a:r>
              <a:rPr lang="ru-RU" sz="1800" b="1" dirty="0">
                <a:solidFill>
                  <a:schemeClr val="tx1"/>
                </a:solidFill>
              </a:rPr>
              <a:t> з </a:t>
            </a:r>
            <a:r>
              <a:rPr lang="ru-RU" sz="1800" b="1" dirty="0" err="1">
                <a:solidFill>
                  <a:schemeClr val="tx1"/>
                </a:solidFill>
              </a:rPr>
              <a:t>місцевого</a:t>
            </a:r>
            <a:r>
              <a:rPr lang="ru-RU" sz="1800" b="1" dirty="0">
                <a:solidFill>
                  <a:schemeClr val="tx1"/>
                </a:solidFill>
              </a:rPr>
              <a:t> бюджету – 50,000  тис. грн. </a:t>
            </a:r>
            <a:r>
              <a:rPr lang="uk-UA" sz="1800" b="1" dirty="0">
                <a:solidFill>
                  <a:schemeClr val="tx1"/>
                </a:solidFill>
              </a:rPr>
              <a:t>( 3  %)</a:t>
            </a:r>
            <a:r>
              <a:rPr lang="uk-UA" sz="1800" dirty="0">
                <a:solidFill>
                  <a:schemeClr val="tx1"/>
                </a:solidFill>
              </a:rPr>
              <a:t/>
            </a:r>
            <a:br>
              <a:rPr lang="uk-UA" sz="1800" dirty="0">
                <a:solidFill>
                  <a:schemeClr val="tx1"/>
                </a:solidFill>
              </a:rPr>
            </a:br>
            <a:r>
              <a:rPr lang="uk-UA" sz="1800" b="1" dirty="0">
                <a:solidFill>
                  <a:schemeClr val="tx1"/>
                </a:solidFill>
              </a:rPr>
              <a:t>Фінансування із інших джерел – 842,740 тис. грн. ( 49,7 %)</a:t>
            </a:r>
            <a:r>
              <a:rPr lang="uk-UA" sz="1800" dirty="0">
                <a:solidFill>
                  <a:schemeClr val="tx1"/>
                </a:solidFill>
              </a:rPr>
              <a:t/>
            </a:r>
            <a:br>
              <a:rPr lang="uk-UA" sz="1800" dirty="0">
                <a:solidFill>
                  <a:schemeClr val="tx1"/>
                </a:solidFill>
              </a:rPr>
            </a:br>
            <a:endParaRPr lang="uk-UA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0089761"/>
              </p:ext>
            </p:extLst>
          </p:nvPr>
        </p:nvGraphicFramePr>
        <p:xfrm>
          <a:off x="251520" y="2276872"/>
          <a:ext cx="8280920" cy="4114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0520"/>
                <a:gridCol w="1080120"/>
                <a:gridCol w="720080"/>
                <a:gridCol w="936104"/>
                <a:gridCol w="864096"/>
              </a:tblGrid>
              <a:tr h="558065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Витрати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Одиниця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Кількість одиниць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Вартість </a:t>
                      </a:r>
                      <a:r>
                        <a:rPr lang="uk-UA" sz="1400" dirty="0" smtClean="0">
                          <a:effectLst/>
                        </a:rPr>
                        <a:t>од</a:t>
                      </a:r>
                      <a:r>
                        <a:rPr lang="uk-UA" sz="1400" dirty="0">
                          <a:effectLst/>
                        </a:rPr>
                        <a:t/>
                      </a:r>
                      <a:br>
                        <a:rPr lang="uk-UA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(</a:t>
                      </a:r>
                      <a:r>
                        <a:rPr lang="uk-UA" sz="1400" dirty="0" err="1">
                          <a:effectLst/>
                        </a:rPr>
                        <a:t>грн</a:t>
                      </a:r>
                      <a:r>
                        <a:rPr lang="uk-UA" sz="1400" dirty="0">
                          <a:effectLst/>
                        </a:rPr>
                        <a:t>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 err="1" smtClean="0">
                          <a:effectLst/>
                        </a:rPr>
                        <a:t>Заг</a:t>
                      </a:r>
                      <a:r>
                        <a:rPr lang="uk-UA" sz="1400" dirty="0" smtClean="0">
                          <a:effectLst/>
                        </a:rPr>
                        <a:t>. ват</a:t>
                      </a:r>
                      <a:r>
                        <a:rPr lang="uk-UA" sz="1400" dirty="0">
                          <a:effectLst/>
                        </a:rPr>
                        <a:t/>
                      </a:r>
                      <a:br>
                        <a:rPr lang="uk-UA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(</a:t>
                      </a:r>
                      <a:r>
                        <a:rPr lang="uk-UA" sz="1400" dirty="0" err="1">
                          <a:effectLst/>
                        </a:rPr>
                        <a:t>грн</a:t>
                      </a:r>
                      <a:r>
                        <a:rPr lang="uk-UA" sz="1400" dirty="0">
                          <a:effectLst/>
                        </a:rPr>
                        <a:t>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1. Людські ресурси: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58 940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2. Транспортні витрати (поїздки):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на місяць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1800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1 800 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3. Послуги та інші витрати: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36 000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4. Капітальні видатки: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Придбання опорядження сцени </a:t>
                      </a:r>
                      <a:r>
                        <a:rPr lang="uk-UA" sz="1400" dirty="0" err="1">
                          <a:effectLst/>
                        </a:rPr>
                        <a:t>Устилузького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smtClean="0">
                          <a:effectLst/>
                        </a:rPr>
                        <a:t>буд.</a:t>
                      </a:r>
                      <a:r>
                        <a:rPr lang="uk-UA" sz="1400" baseline="0" dirty="0" smtClean="0">
                          <a:effectLst/>
                        </a:rPr>
                        <a:t> </a:t>
                      </a:r>
                      <a:r>
                        <a:rPr lang="uk-UA" sz="1400" dirty="0" smtClean="0">
                          <a:effectLst/>
                        </a:rPr>
                        <a:t>культури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комплект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55 000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55 000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64359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Придбання звукової апаратури для </a:t>
                      </a:r>
                      <a:r>
                        <a:rPr lang="uk-UA" sz="1400" dirty="0" err="1">
                          <a:effectLst/>
                        </a:rPr>
                        <a:t>Устилузького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smtClean="0">
                          <a:effectLst/>
                        </a:rPr>
                        <a:t>буд. культ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комплект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70 000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70 000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Придбання стільців в актовий зал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штуки 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400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540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216 000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381834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Оплата послуг із створення сайту «</a:t>
                      </a:r>
                      <a:r>
                        <a:rPr lang="uk-UA" sz="1400" dirty="0" err="1">
                          <a:effectLst/>
                        </a:rPr>
                        <a:t>Інтернет-музей</a:t>
                      </a:r>
                      <a:r>
                        <a:rPr lang="uk-UA" sz="1400" dirty="0">
                          <a:effectLst/>
                        </a:rPr>
                        <a:t> Ігоря Стравінського в </a:t>
                      </a:r>
                      <a:r>
                        <a:rPr lang="uk-UA" sz="1400" dirty="0" err="1">
                          <a:effectLst/>
                        </a:rPr>
                        <a:t>Устилузі</a:t>
                      </a:r>
                      <a:r>
                        <a:rPr lang="uk-UA" sz="1400" dirty="0">
                          <a:effectLst/>
                        </a:rPr>
                        <a:t>»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проект 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120 000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120 000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381834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Капітальний ремонт внутрішніх приміщень будинку культури м. </a:t>
                      </a:r>
                      <a:r>
                        <a:rPr lang="uk-UA" sz="1400" dirty="0" err="1">
                          <a:effectLst/>
                        </a:rPr>
                        <a:t>Устилуг</a:t>
                      </a:r>
                      <a:r>
                        <a:rPr lang="uk-UA" sz="1400" dirty="0">
                          <a:effectLst/>
                        </a:rPr>
                        <a:t>, вул.. </a:t>
                      </a:r>
                      <a:r>
                        <a:rPr lang="uk-UA" sz="1400" dirty="0" err="1">
                          <a:effectLst/>
                        </a:rPr>
                        <a:t>Левінцова</a:t>
                      </a:r>
                      <a:r>
                        <a:rPr lang="uk-UA" sz="1400" dirty="0">
                          <a:effectLst/>
                        </a:rPr>
                        <a:t>, 18 Волинської області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проект 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1130 000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1130 000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Разом капітальні видатки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1591 000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5. Разом прямі витрати за проектом (1 - 6)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1687 740 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8. Внески в натуральній формі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5000 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  <a:tr h="205603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9. Разом загальні витрати за проектом (7 + 8)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/>
                        </a:rPr>
                        <a:t> 1692 740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2700" marR="12700" marT="12700" marB="127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8013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4262</TotalTime>
  <Words>486</Words>
  <Application>Microsoft Office PowerPoint</Application>
  <PresentationFormat>Экран (4:3)</PresentationFormat>
  <Paragraphs>109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Презентация PowerPoint</vt:lpstr>
      <vt:lpstr>Устилуг – одне з найдавніших міст історичної Волині. Міський статус за магдебурзьким правом Устилуг має з 1653 р., а в 1940 р. цей статус підтверджено. Зараз в містечку проживає 2225 жителів, тобто, воно одне з найменших поселень з міським статусом в Україні. З 2015 р. місто Устилуг – центр обєднаної  громади.  Ігор Стравінський - відомий на весь світ композитор,  якому аплодувала аудиторія Європи та США. Мало кому відомо, що родом він з України і що в Устилузі знаходиться будинок композитора, збудований за його власним проектом та який він називав «райським куточком для творчості» </vt:lpstr>
      <vt:lpstr>Унікальність ідеї для території</vt:lpstr>
      <vt:lpstr>Етапи реалізації проекту</vt:lpstr>
      <vt:lpstr>Цільова аудиторія проекту (вікова, соціальна, географічна)</vt:lpstr>
      <vt:lpstr>Результати проекту</vt:lpstr>
      <vt:lpstr>             Фінансування  та бюджет   Загальна вартість проекту –  1692,740  тис. грн. Очікуване фінансування з фонду конкурсу  – 800,000 тис. грн. ( 47,3 %) Фінансування з місцевого бюджету – 50,000  тис. грн. ( 3  %) Фінансування із інших джерел – 842,740 тис. грн. ( 49,7 %)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Адмін</dc:creator>
  <cp:lastModifiedBy>Адмін</cp:lastModifiedBy>
  <cp:revision>31</cp:revision>
  <dcterms:created xsi:type="dcterms:W3CDTF">2019-04-30T21:25:19Z</dcterms:created>
  <dcterms:modified xsi:type="dcterms:W3CDTF">2019-07-03T18:56:49Z</dcterms:modified>
</cp:coreProperties>
</file>