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74423" y="802298"/>
            <a:ext cx="8637073" cy="2920713"/>
          </a:xfrm>
        </p:spPr>
        <p:txBody>
          <a:bodyPr bIns="0" anchor="b">
            <a:normAutofit/>
          </a:bodyPr>
          <a:lstStyle>
            <a:lvl1pPr algn="ctr">
              <a:defRPr sz="6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74424" y="3724074"/>
            <a:ext cx="8637072" cy="977621"/>
          </a:xfrm>
        </p:spPr>
        <p:txBody>
          <a:bodyPr tIns="91440" bIns="91440">
            <a:normAutofit/>
          </a:bodyPr>
          <a:lstStyle>
            <a:lvl1pPr marL="0" indent="0" algn="ctr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1579" y="329307"/>
            <a:ext cx="5626774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7683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7052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518654" cy="465988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4423" y="1756130"/>
            <a:ext cx="8643154" cy="1969007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4423" y="3725137"/>
            <a:ext cx="8643154" cy="1093987"/>
          </a:xfrm>
        </p:spPr>
        <p:txBody>
          <a:bodyPr tIns="91440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293577" cy="105930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488654" cy="344859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54140" y="2017343"/>
            <a:ext cx="4488654" cy="34415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295603" cy="10563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488794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488794" cy="264445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56025" y="2023003"/>
            <a:ext cx="4488794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56025" y="2821491"/>
            <a:ext cx="4488794" cy="263737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2961967" cy="2406518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30324" y="798974"/>
            <a:ext cx="6012470" cy="4658826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2961967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blipFill dpi="0" rotWithShape="1">
              <a:blip r:embed="rId2">
                <a:alphaModFix amt="30000"/>
              </a:blip>
              <a:srcRect/>
              <a:tile tx="0" ty="0" sx="100000" sy="100000" flip="none" algn="ctr"/>
            </a:blip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 extrusionH="76200" contourW="12700" prstMaterial="matte">
              <a:bevelT w="152400" h="50800" prst="softRound"/>
              <a:extrusionClr>
                <a:schemeClr val="tx2"/>
              </a:extrusionClr>
              <a:contourClr>
                <a:schemeClr val="bg2"/>
              </a:contourClr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38100" cmpd="sng">
              <a:solidFill>
                <a:schemeClr val="tx2">
                  <a:lumMod val="25000"/>
                </a:schemeClr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2"/>
            <a:ext cx="5532328" cy="1922299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50000"/>
              <a:lumOff val="50000"/>
              <a:alpha val="80000"/>
            </a:schemeClr>
          </a:solidFill>
          <a:ln w="9525" cap="sq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3200" dirty="0"/>
            </a:lvl1pPr>
          </a:lstStyle>
          <a:p>
            <a:pPr lvl="0" algn="ctr"/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059600"/>
            <a:ext cx="5524404" cy="2090134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12/19/2020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291215" cy="1049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29121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42079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12/19/2020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626774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622291"/>
            <a:ext cx="12192000" cy="250598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>
                  <a:alpha val="80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29338"/>
            <a:ext cx="12192000" cy="742950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>
            <a:off x="0" y="6138142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2411" y="803361"/>
            <a:ext cx="9993485" cy="2920713"/>
          </a:xfrm>
        </p:spPr>
        <p:txBody>
          <a:bodyPr/>
          <a:lstStyle/>
          <a:p>
            <a:r>
              <a:rPr lang="uk-UA" dirty="0" smtClean="0"/>
              <a:t>Міжнародне право:</a:t>
            </a:r>
            <a:br>
              <a:rPr lang="uk-UA" dirty="0" smtClean="0"/>
            </a:br>
            <a:r>
              <a:rPr lang="uk-UA" dirty="0" smtClean="0"/>
              <a:t>Принципи та норми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61762" y="5487559"/>
            <a:ext cx="8637072" cy="977621"/>
          </a:xfrm>
        </p:spPr>
        <p:txBody>
          <a:bodyPr/>
          <a:lstStyle/>
          <a:p>
            <a:r>
              <a:rPr lang="uk-UA" dirty="0" err="1" smtClean="0"/>
              <a:t>Виконала:студентка</a:t>
            </a:r>
            <a:r>
              <a:rPr lang="uk-UA" dirty="0" smtClean="0"/>
              <a:t> мв-308</a:t>
            </a:r>
          </a:p>
          <a:p>
            <a:r>
              <a:rPr lang="uk-UA" dirty="0" err="1" smtClean="0"/>
              <a:t>Ласкіна</a:t>
            </a:r>
            <a:r>
              <a:rPr lang="uk-UA" dirty="0" smtClean="0"/>
              <a:t> Ірина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8748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8174" y="239183"/>
            <a:ext cx="5772181" cy="3450613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ru-RU" b="1" dirty="0" err="1"/>
              <a:t>Основне</a:t>
            </a:r>
            <a:r>
              <a:rPr lang="ru-RU" b="1" dirty="0"/>
              <a:t> </a:t>
            </a:r>
            <a:r>
              <a:rPr lang="ru-RU" b="1" dirty="0" err="1"/>
              <a:t>призначення</a:t>
            </a:r>
            <a:r>
              <a:rPr lang="ru-RU" b="1" dirty="0"/>
              <a:t> принципу </a:t>
            </a:r>
            <a:r>
              <a:rPr lang="ru-RU" b="1" dirty="0" err="1"/>
              <a:t>суверенної</a:t>
            </a:r>
            <a:r>
              <a:rPr lang="ru-RU" b="1" dirty="0"/>
              <a:t> </a:t>
            </a:r>
            <a:r>
              <a:rPr lang="ru-RU" b="1" dirty="0" err="1"/>
              <a:t>рівності</a:t>
            </a:r>
            <a:r>
              <a:rPr lang="ru-RU" dirty="0"/>
              <a:t> – </a:t>
            </a:r>
            <a:r>
              <a:rPr lang="ru-RU" dirty="0" err="1"/>
              <a:t>забезпечити</a:t>
            </a:r>
            <a:r>
              <a:rPr lang="ru-RU" dirty="0"/>
              <a:t> </a:t>
            </a:r>
            <a:r>
              <a:rPr lang="ru-RU" dirty="0" err="1"/>
              <a:t>юридично</a:t>
            </a:r>
            <a:r>
              <a:rPr lang="ru-RU" dirty="0"/>
              <a:t> </a:t>
            </a:r>
            <a:r>
              <a:rPr lang="ru-RU" dirty="0" err="1"/>
              <a:t>рівну</a:t>
            </a:r>
            <a:r>
              <a:rPr lang="ru-RU" dirty="0"/>
              <a:t> участь у </a:t>
            </a:r>
            <a:r>
              <a:rPr lang="ru-RU" dirty="0" err="1"/>
              <a:t>міжнародних</a:t>
            </a:r>
            <a:r>
              <a:rPr lang="ru-RU" dirty="0"/>
              <a:t> </a:t>
            </a:r>
            <a:r>
              <a:rPr lang="ru-RU" dirty="0" err="1"/>
              <a:t>відносинах</a:t>
            </a:r>
            <a:r>
              <a:rPr lang="ru-RU" dirty="0"/>
              <a:t> </a:t>
            </a:r>
            <a:r>
              <a:rPr lang="ru-RU" dirty="0" err="1"/>
              <a:t>усіх</a:t>
            </a:r>
            <a:r>
              <a:rPr lang="ru-RU" dirty="0"/>
              <a:t> держав </a:t>
            </a:r>
            <a:r>
              <a:rPr lang="ru-RU" dirty="0" err="1"/>
              <a:t>незалежно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розбіжностей</a:t>
            </a:r>
            <a:r>
              <a:rPr lang="ru-RU" dirty="0"/>
              <a:t> </a:t>
            </a:r>
            <a:r>
              <a:rPr lang="ru-RU" dirty="0" err="1"/>
              <a:t>економічного</a:t>
            </a:r>
            <a:r>
              <a:rPr lang="ru-RU" dirty="0"/>
              <a:t>, </a:t>
            </a:r>
            <a:r>
              <a:rPr lang="ru-RU" dirty="0" err="1"/>
              <a:t>соціального</a:t>
            </a:r>
            <a:r>
              <a:rPr lang="ru-RU" dirty="0"/>
              <a:t>, </a:t>
            </a:r>
            <a:r>
              <a:rPr lang="ru-RU" dirty="0" err="1"/>
              <a:t>політичного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іншого</a:t>
            </a:r>
            <a:r>
              <a:rPr lang="ru-RU" dirty="0"/>
              <a:t> характеру.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70172" y="3689796"/>
            <a:ext cx="566928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200" dirty="0" err="1"/>
              <a:t>Оскільки</a:t>
            </a:r>
            <a:r>
              <a:rPr lang="ru-RU" sz="2200" dirty="0"/>
              <a:t> </a:t>
            </a:r>
            <a:r>
              <a:rPr lang="ru-RU" sz="2200" dirty="0" err="1"/>
              <a:t>держави</a:t>
            </a:r>
            <a:r>
              <a:rPr lang="ru-RU" sz="2200" dirty="0"/>
              <a:t> є </a:t>
            </a:r>
            <a:r>
              <a:rPr lang="ru-RU" sz="2200" dirty="0" err="1"/>
              <a:t>рівноправними</a:t>
            </a:r>
            <a:r>
              <a:rPr lang="ru-RU" sz="2200" dirty="0"/>
              <a:t> </a:t>
            </a:r>
            <a:r>
              <a:rPr lang="ru-RU" sz="2200" dirty="0" err="1"/>
              <a:t>учасницями</a:t>
            </a:r>
            <a:r>
              <a:rPr lang="ru-RU" sz="2200" dirty="0"/>
              <a:t> </a:t>
            </a:r>
            <a:r>
              <a:rPr lang="ru-RU" sz="2200" dirty="0" err="1"/>
              <a:t>міжнародного</a:t>
            </a:r>
            <a:r>
              <a:rPr lang="ru-RU" sz="2200" dirty="0"/>
              <a:t> </a:t>
            </a:r>
            <a:r>
              <a:rPr lang="ru-RU" sz="2200" dirty="0" err="1"/>
              <a:t>спілкування</a:t>
            </a:r>
            <a:r>
              <a:rPr lang="ru-RU" sz="2200" dirty="0"/>
              <a:t>, </a:t>
            </a:r>
            <a:r>
              <a:rPr lang="ru-RU" sz="2200" dirty="0" err="1"/>
              <a:t>усі</a:t>
            </a:r>
            <a:r>
              <a:rPr lang="ru-RU" sz="2200" dirty="0"/>
              <a:t> вони </a:t>
            </a:r>
            <a:r>
              <a:rPr lang="ru-RU" sz="2200" dirty="0" err="1"/>
              <a:t>мають</a:t>
            </a:r>
            <a:r>
              <a:rPr lang="ru-RU" sz="2200" dirty="0"/>
              <a:t> </a:t>
            </a:r>
            <a:r>
              <a:rPr lang="ru-RU" sz="2200" dirty="0" err="1"/>
              <a:t>принципово</a:t>
            </a:r>
            <a:r>
              <a:rPr lang="ru-RU" sz="2200" dirty="0"/>
              <a:t> </a:t>
            </a:r>
            <a:r>
              <a:rPr lang="ru-RU" sz="2200" dirty="0" err="1"/>
              <a:t>однакові</a:t>
            </a:r>
            <a:r>
              <a:rPr lang="ru-RU" sz="2200" dirty="0"/>
              <a:t> права й </a:t>
            </a:r>
            <a:r>
              <a:rPr lang="ru-RU" sz="2200" dirty="0" err="1"/>
              <a:t>обов’язки</a:t>
            </a:r>
            <a:r>
              <a:rPr lang="ru-RU" sz="2200" dirty="0"/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825" y="535578"/>
            <a:ext cx="4323806" cy="250806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709" y="3320279"/>
            <a:ext cx="4258491" cy="234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1091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300" y="395938"/>
            <a:ext cx="4113197" cy="3450613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ru-RU" sz="2200" b="1" i="1" dirty="0"/>
              <a:t>Принцип </a:t>
            </a:r>
            <a:r>
              <a:rPr lang="ru-RU" sz="2200" b="1" i="1" dirty="0" err="1"/>
              <a:t>незастосування</a:t>
            </a:r>
            <a:r>
              <a:rPr lang="ru-RU" sz="2200" b="1" i="1" dirty="0"/>
              <a:t> </a:t>
            </a:r>
            <a:r>
              <a:rPr lang="ru-RU" sz="2200" b="1" i="1" dirty="0" err="1"/>
              <a:t>сили</a:t>
            </a:r>
            <a:r>
              <a:rPr lang="ru-RU" sz="2200" b="1" i="1" dirty="0"/>
              <a:t> </a:t>
            </a:r>
            <a:r>
              <a:rPr lang="ru-RU" sz="2200" b="1" i="1" dirty="0" err="1"/>
              <a:t>або</a:t>
            </a:r>
            <a:r>
              <a:rPr lang="ru-RU" sz="2200" b="1" i="1" dirty="0"/>
              <a:t> погрози </a:t>
            </a:r>
            <a:r>
              <a:rPr lang="ru-RU" sz="2200" b="1" i="1" dirty="0" smtClean="0"/>
              <a:t>силою</a:t>
            </a:r>
            <a:r>
              <a:rPr lang="ru-RU" sz="2200" dirty="0" smtClean="0"/>
              <a:t>. </a:t>
            </a:r>
            <a:r>
              <a:rPr lang="ru-RU" sz="2200" dirty="0" err="1" smtClean="0"/>
              <a:t>Демократизація</a:t>
            </a:r>
            <a:r>
              <a:rPr lang="ru-RU" sz="2200" dirty="0" smtClean="0"/>
              <a:t> </a:t>
            </a:r>
            <a:r>
              <a:rPr lang="ru-RU" sz="2200" dirty="0" err="1"/>
              <a:t>міжнародних</a:t>
            </a:r>
            <a:r>
              <a:rPr lang="ru-RU" sz="2200" dirty="0"/>
              <a:t> </a:t>
            </a:r>
            <a:r>
              <a:rPr lang="ru-RU" sz="2200" dirty="0" err="1"/>
              <a:t>відносин</a:t>
            </a:r>
            <a:r>
              <a:rPr lang="ru-RU" sz="2200" dirty="0"/>
              <a:t> </a:t>
            </a:r>
            <a:r>
              <a:rPr lang="ru-RU" sz="2200" dirty="0" err="1"/>
              <a:t>із</a:t>
            </a:r>
            <a:r>
              <a:rPr lang="ru-RU" sz="2200" dirty="0"/>
              <a:t> </a:t>
            </a:r>
            <a:r>
              <a:rPr lang="ru-RU" sz="2200" dirty="0" err="1"/>
              <a:t>неминучістю</a:t>
            </a:r>
            <a:r>
              <a:rPr lang="ru-RU" sz="2200" dirty="0"/>
              <a:t> </a:t>
            </a:r>
            <a:r>
              <a:rPr lang="ru-RU" sz="2200" dirty="0" err="1"/>
              <a:t>призводить</a:t>
            </a:r>
            <a:r>
              <a:rPr lang="ru-RU" sz="2200" dirty="0"/>
              <a:t> до </a:t>
            </a:r>
            <a:r>
              <a:rPr lang="ru-RU" sz="2200" i="1" dirty="0" err="1"/>
              <a:t>обмеження</a:t>
            </a:r>
            <a:r>
              <a:rPr lang="ru-RU" sz="2200" i="1" dirty="0"/>
              <a:t> </a:t>
            </a:r>
            <a:r>
              <a:rPr lang="ru-RU" sz="2200" i="1" dirty="0" err="1"/>
              <a:t>застосування</a:t>
            </a:r>
            <a:r>
              <a:rPr lang="ru-RU" sz="2200" i="1" dirty="0"/>
              <a:t> </a:t>
            </a:r>
            <a:r>
              <a:rPr lang="ru-RU" sz="2200" i="1" dirty="0" err="1"/>
              <a:t>сили</a:t>
            </a:r>
            <a:r>
              <a:rPr lang="ru-RU" sz="2200" i="1" dirty="0"/>
              <a:t> </a:t>
            </a:r>
            <a:r>
              <a:rPr lang="ru-RU" sz="2200" i="1" dirty="0" err="1"/>
              <a:t>або</a:t>
            </a:r>
            <a:r>
              <a:rPr lang="ru-RU" sz="2200" i="1" dirty="0"/>
              <a:t> погрози силою</a:t>
            </a:r>
            <a:r>
              <a:rPr lang="ru-RU" sz="2200" dirty="0"/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538651" y="1489166"/>
            <a:ext cx="6453051" cy="40935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200" dirty="0" err="1"/>
              <a:t>Вперше</a:t>
            </a:r>
            <a:r>
              <a:rPr lang="ru-RU" sz="2200" dirty="0"/>
              <a:t> </a:t>
            </a:r>
            <a:r>
              <a:rPr lang="ru-RU" sz="2200" dirty="0" err="1"/>
              <a:t>ця</a:t>
            </a:r>
            <a:r>
              <a:rPr lang="ru-RU" sz="2200" dirty="0"/>
              <a:t> </a:t>
            </a:r>
            <a:r>
              <a:rPr lang="ru-RU" sz="2200" dirty="0" err="1"/>
              <a:t>об’єктивна</a:t>
            </a:r>
            <a:r>
              <a:rPr lang="ru-RU" sz="2200" dirty="0"/>
              <a:t> </a:t>
            </a:r>
            <a:r>
              <a:rPr lang="ru-RU" sz="2200" dirty="0" err="1"/>
              <a:t>закономірність</a:t>
            </a:r>
            <a:r>
              <a:rPr lang="ru-RU" sz="2200" dirty="0"/>
              <a:t> </a:t>
            </a:r>
            <a:r>
              <a:rPr lang="ru-RU" sz="2200" dirty="0" err="1"/>
              <a:t>була</a:t>
            </a:r>
            <a:r>
              <a:rPr lang="ru-RU" sz="2200" dirty="0"/>
              <a:t> </a:t>
            </a:r>
            <a:r>
              <a:rPr lang="ru-RU" sz="2200" dirty="0" err="1"/>
              <a:t>закріплена</a:t>
            </a:r>
            <a:r>
              <a:rPr lang="ru-RU" sz="2200" dirty="0"/>
              <a:t> як принцип </a:t>
            </a:r>
            <a:r>
              <a:rPr lang="ru-RU" sz="2200" dirty="0" err="1"/>
              <a:t>міжнародного</a:t>
            </a:r>
            <a:r>
              <a:rPr lang="ru-RU" sz="2200" dirty="0"/>
              <a:t> права в </a:t>
            </a:r>
            <a:r>
              <a:rPr lang="ru-RU" sz="2200" dirty="0" err="1"/>
              <a:t>Статуті</a:t>
            </a:r>
            <a:r>
              <a:rPr lang="ru-RU" sz="2200" dirty="0"/>
              <a:t> </a:t>
            </a:r>
            <a:r>
              <a:rPr lang="ru-RU" sz="2200" dirty="0" err="1"/>
              <a:t>Організації</a:t>
            </a:r>
            <a:r>
              <a:rPr lang="ru-RU" sz="2200" dirty="0"/>
              <a:t> </a:t>
            </a:r>
            <a:r>
              <a:rPr lang="ru-RU" sz="2200" dirty="0" err="1"/>
              <a:t>Об’єднаних</a:t>
            </a:r>
            <a:r>
              <a:rPr lang="ru-RU" sz="2200" dirty="0"/>
              <a:t> </a:t>
            </a:r>
            <a:r>
              <a:rPr lang="ru-RU" sz="2200" dirty="0" err="1"/>
              <a:t>Націй</a:t>
            </a:r>
            <a:r>
              <a:rPr lang="ru-RU" sz="2200" dirty="0"/>
              <a:t>, </a:t>
            </a:r>
            <a:r>
              <a:rPr lang="ru-RU" sz="2200" dirty="0" err="1"/>
              <a:t>підписаному</a:t>
            </a:r>
            <a:r>
              <a:rPr lang="ru-RU" sz="2200" dirty="0"/>
              <a:t> в Сан-Франциско 26 </a:t>
            </a:r>
            <a:r>
              <a:rPr lang="ru-RU" sz="2200" dirty="0" err="1"/>
              <a:t>червня</a:t>
            </a:r>
            <a:r>
              <a:rPr lang="ru-RU" sz="2200" dirty="0"/>
              <a:t> 1945 року, </a:t>
            </a:r>
            <a:r>
              <a:rPr lang="ru-RU" sz="2200" dirty="0" err="1"/>
              <a:t>який</a:t>
            </a:r>
            <a:r>
              <a:rPr lang="ru-RU" sz="2200" dirty="0"/>
              <a:t> </a:t>
            </a:r>
            <a:r>
              <a:rPr lang="ru-RU" sz="2200" dirty="0" err="1"/>
              <a:t>був</a:t>
            </a:r>
            <a:r>
              <a:rPr lang="ru-RU" sz="2200" dirty="0"/>
              <a:t> </a:t>
            </a:r>
            <a:r>
              <a:rPr lang="ru-RU" sz="2200" dirty="0" err="1"/>
              <a:t>вироблений</a:t>
            </a:r>
            <a:r>
              <a:rPr lang="ru-RU" sz="2200" dirty="0"/>
              <a:t> у </a:t>
            </a:r>
            <a:r>
              <a:rPr lang="ru-RU" sz="2200" dirty="0" err="1"/>
              <a:t>період</a:t>
            </a:r>
            <a:r>
              <a:rPr lang="ru-RU" sz="2200" dirty="0"/>
              <a:t> </a:t>
            </a:r>
            <a:r>
              <a:rPr lang="ru-RU" sz="2200" dirty="0" err="1"/>
              <a:t>визвольної</a:t>
            </a:r>
            <a:r>
              <a:rPr lang="ru-RU" sz="2200" dirty="0"/>
              <a:t> </a:t>
            </a:r>
            <a:r>
              <a:rPr lang="ru-RU" sz="2200" dirty="0" err="1"/>
              <a:t>боротьби</a:t>
            </a:r>
            <a:r>
              <a:rPr lang="ru-RU" sz="2200" dirty="0"/>
              <a:t> </a:t>
            </a:r>
            <a:r>
              <a:rPr lang="ru-RU" sz="2200" dirty="0" err="1"/>
              <a:t>проти</a:t>
            </a:r>
            <a:r>
              <a:rPr lang="ru-RU" sz="2200" dirty="0"/>
              <a:t> фашизму і </a:t>
            </a:r>
            <a:r>
              <a:rPr lang="ru-RU" sz="2200" dirty="0" err="1"/>
              <a:t>відбив</a:t>
            </a:r>
            <a:r>
              <a:rPr lang="ru-RU" sz="2200" dirty="0"/>
              <a:t> </a:t>
            </a:r>
            <a:r>
              <a:rPr lang="ru-RU" sz="2200" dirty="0" err="1"/>
              <a:t>демократичні</a:t>
            </a:r>
            <a:r>
              <a:rPr lang="ru-RU" sz="2200" dirty="0"/>
              <a:t> </a:t>
            </a:r>
            <a:r>
              <a:rPr lang="ru-RU" sz="2200" dirty="0" err="1"/>
              <a:t>прагнення</a:t>
            </a:r>
            <a:r>
              <a:rPr lang="ru-RU" sz="2200" dirty="0"/>
              <a:t> і </a:t>
            </a:r>
            <a:r>
              <a:rPr lang="ru-RU" sz="2200" dirty="0" err="1"/>
              <a:t>надії</a:t>
            </a:r>
            <a:r>
              <a:rPr lang="ru-RU" sz="2200" dirty="0"/>
              <a:t> </a:t>
            </a:r>
            <a:r>
              <a:rPr lang="ru-RU" sz="2200" dirty="0" err="1"/>
              <a:t>народів</a:t>
            </a:r>
            <a:r>
              <a:rPr lang="ru-RU" sz="2200" dirty="0"/>
              <a:t> на </a:t>
            </a:r>
            <a:r>
              <a:rPr lang="ru-RU" sz="2200" dirty="0" err="1"/>
              <a:t>справедливий</a:t>
            </a:r>
            <a:r>
              <a:rPr lang="ru-RU" sz="2200" dirty="0"/>
              <a:t> </a:t>
            </a:r>
            <a:r>
              <a:rPr lang="ru-RU" sz="2200" dirty="0" err="1"/>
              <a:t>повоєнний</a:t>
            </a:r>
            <a:r>
              <a:rPr lang="ru-RU" sz="2200" dirty="0"/>
              <a:t> </a:t>
            </a:r>
            <a:r>
              <a:rPr lang="ru-RU" sz="2200" dirty="0" err="1"/>
              <a:t>устрій</a:t>
            </a:r>
            <a:r>
              <a:rPr lang="ru-RU" sz="2200" dirty="0"/>
              <a:t> </a:t>
            </a:r>
            <a:r>
              <a:rPr lang="ru-RU" sz="2200" dirty="0" err="1"/>
              <a:t>міжнародних</a:t>
            </a:r>
            <a:r>
              <a:rPr lang="ru-RU" sz="2200" dirty="0"/>
              <a:t> </a:t>
            </a:r>
            <a:r>
              <a:rPr lang="ru-RU" sz="2200" dirty="0" err="1"/>
              <a:t>відносин</a:t>
            </a:r>
            <a:r>
              <a:rPr lang="ru-RU" sz="2200" dirty="0"/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9547" y="3752306"/>
            <a:ext cx="3131276" cy="2008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0875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9837" y="278372"/>
            <a:ext cx="10259272" cy="345061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ru-RU" sz="2200" b="1" i="1" dirty="0"/>
              <a:t>Принцип </a:t>
            </a:r>
            <a:r>
              <a:rPr lang="ru-RU" sz="2200" b="1" i="1" dirty="0" err="1"/>
              <a:t>територіальної</a:t>
            </a:r>
            <a:r>
              <a:rPr lang="ru-RU" sz="2200" b="1" i="1" dirty="0"/>
              <a:t> </a:t>
            </a:r>
            <a:r>
              <a:rPr lang="ru-RU" sz="2200" b="1" i="1" dirty="0" err="1"/>
              <a:t>цілісності</a:t>
            </a:r>
            <a:r>
              <a:rPr lang="ru-RU" sz="2200" b="1" i="1" dirty="0"/>
              <a:t> держав</a:t>
            </a:r>
            <a:r>
              <a:rPr lang="ru-RU" sz="2200" dirty="0"/>
              <a:t> </a:t>
            </a:r>
            <a:r>
              <a:rPr lang="ru-RU" sz="2200" dirty="0" err="1"/>
              <a:t>затверджено</a:t>
            </a:r>
            <a:r>
              <a:rPr lang="ru-RU" sz="2200" dirty="0"/>
              <a:t> з </a:t>
            </a:r>
            <a:r>
              <a:rPr lang="ru-RU" sz="2200" dirty="0" err="1"/>
              <a:t>прийняттям</a:t>
            </a:r>
            <a:r>
              <a:rPr lang="ru-RU" sz="2200" dirty="0"/>
              <a:t> Статуту ООН у 1945 </a:t>
            </a:r>
            <a:r>
              <a:rPr lang="ru-RU" sz="2200" dirty="0" err="1"/>
              <a:t>році</a:t>
            </a:r>
            <a:r>
              <a:rPr lang="ru-RU" sz="2200" dirty="0"/>
              <a:t>. </a:t>
            </a:r>
            <a:r>
              <a:rPr lang="ru-RU" sz="2200" dirty="0" err="1"/>
              <a:t>Процес</a:t>
            </a:r>
            <a:r>
              <a:rPr lang="ru-RU" sz="2200" dirty="0"/>
              <a:t> </a:t>
            </a:r>
            <a:r>
              <a:rPr lang="ru-RU" sz="2200" dirty="0" err="1"/>
              <a:t>його</a:t>
            </a:r>
            <a:r>
              <a:rPr lang="ru-RU" sz="2200" dirty="0"/>
              <a:t> </a:t>
            </a:r>
            <a:r>
              <a:rPr lang="ru-RU" sz="2200" dirty="0" err="1"/>
              <a:t>розвитку</a:t>
            </a:r>
            <a:r>
              <a:rPr lang="ru-RU" sz="2200" dirty="0"/>
              <a:t> </a:t>
            </a:r>
            <a:r>
              <a:rPr lang="ru-RU" sz="2200" dirty="0" err="1"/>
              <a:t>триває</a:t>
            </a:r>
            <a:r>
              <a:rPr lang="ru-RU" sz="2200" dirty="0"/>
              <a:t>, </a:t>
            </a:r>
            <a:r>
              <a:rPr lang="ru-RU" sz="2200" dirty="0" err="1"/>
              <a:t>навіть</a:t>
            </a:r>
            <a:r>
              <a:rPr lang="ru-RU" sz="2200" dirty="0"/>
              <a:t> </a:t>
            </a:r>
            <a:r>
              <a:rPr lang="ru-RU" sz="2200" dirty="0" err="1"/>
              <a:t>назва</a:t>
            </a:r>
            <a:r>
              <a:rPr lang="ru-RU" sz="2200" dirty="0"/>
              <a:t> </a:t>
            </a:r>
            <a:r>
              <a:rPr lang="ru-RU" sz="2200" dirty="0" err="1"/>
              <a:t>цього</a:t>
            </a:r>
            <a:r>
              <a:rPr lang="ru-RU" sz="2200" dirty="0"/>
              <a:t> принципу остаточно не </a:t>
            </a:r>
            <a:r>
              <a:rPr lang="ru-RU" sz="2200" dirty="0" err="1"/>
              <a:t>визначена</a:t>
            </a:r>
            <a:r>
              <a:rPr lang="ru-RU" sz="2200" dirty="0"/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593669" y="4373502"/>
            <a:ext cx="10332721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200" dirty="0" err="1"/>
              <a:t>Значення</a:t>
            </a:r>
            <a:r>
              <a:rPr lang="ru-RU" sz="2200" dirty="0"/>
              <a:t> принципу </a:t>
            </a:r>
            <a:r>
              <a:rPr lang="ru-RU" sz="2200" dirty="0" err="1"/>
              <a:t>територіальної</a:t>
            </a:r>
            <a:r>
              <a:rPr lang="ru-RU" sz="2200" dirty="0"/>
              <a:t> </a:t>
            </a:r>
            <a:r>
              <a:rPr lang="ru-RU" sz="2200" dirty="0" err="1"/>
              <a:t>цілісності</a:t>
            </a:r>
            <a:r>
              <a:rPr lang="ru-RU" sz="2200" dirty="0"/>
              <a:t> держав </a:t>
            </a:r>
            <a:r>
              <a:rPr lang="ru-RU" sz="2200" dirty="0" err="1"/>
              <a:t>дуже</a:t>
            </a:r>
            <a:r>
              <a:rPr lang="ru-RU" sz="2200" dirty="0"/>
              <a:t> </a:t>
            </a:r>
            <a:r>
              <a:rPr lang="ru-RU" sz="2200" dirty="0" err="1"/>
              <a:t>велике</a:t>
            </a:r>
            <a:r>
              <a:rPr lang="ru-RU" sz="2200" dirty="0"/>
              <a:t> з </a:t>
            </a:r>
            <a:r>
              <a:rPr lang="ru-RU" sz="2200" dirty="0" err="1"/>
              <a:t>погляду</a:t>
            </a:r>
            <a:r>
              <a:rPr lang="ru-RU" sz="2200" dirty="0"/>
              <a:t> </a:t>
            </a:r>
            <a:r>
              <a:rPr lang="ru-RU" sz="2200" dirty="0" err="1"/>
              <a:t>стабільності</a:t>
            </a:r>
            <a:r>
              <a:rPr lang="ru-RU" sz="2200" dirty="0"/>
              <a:t> в </a:t>
            </a:r>
            <a:r>
              <a:rPr lang="ru-RU" sz="2200" dirty="0" err="1"/>
              <a:t>міждержавних</a:t>
            </a:r>
            <a:r>
              <a:rPr lang="ru-RU" sz="2200" dirty="0"/>
              <a:t> </a:t>
            </a:r>
            <a:r>
              <a:rPr lang="ru-RU" sz="2200" dirty="0" err="1"/>
              <a:t>відносинах</a:t>
            </a:r>
            <a:r>
              <a:rPr lang="ru-RU" sz="2200" dirty="0"/>
              <a:t>. </a:t>
            </a:r>
            <a:r>
              <a:rPr lang="ru-RU" sz="2200" b="1" dirty="0" err="1"/>
              <a:t>Його</a:t>
            </a:r>
            <a:r>
              <a:rPr lang="ru-RU" sz="2200" b="1" dirty="0"/>
              <a:t> </a:t>
            </a:r>
            <a:r>
              <a:rPr lang="ru-RU" sz="2200" b="1" dirty="0" err="1"/>
              <a:t>призначення</a:t>
            </a:r>
            <a:r>
              <a:rPr lang="ru-RU" sz="2200" dirty="0"/>
              <a:t> - </a:t>
            </a:r>
            <a:r>
              <a:rPr lang="ru-RU" sz="2200" dirty="0" err="1"/>
              <a:t>захист</a:t>
            </a:r>
            <a:r>
              <a:rPr lang="ru-RU" sz="2200" dirty="0"/>
              <a:t> </a:t>
            </a:r>
            <a:r>
              <a:rPr lang="ru-RU" sz="2200" dirty="0" err="1"/>
              <a:t>території</a:t>
            </a:r>
            <a:r>
              <a:rPr lang="ru-RU" sz="2200" dirty="0"/>
              <a:t> </a:t>
            </a:r>
            <a:r>
              <a:rPr lang="ru-RU" sz="2200" dirty="0" err="1"/>
              <a:t>держави</a:t>
            </a:r>
            <a:r>
              <a:rPr lang="ru-RU" sz="2200" dirty="0"/>
              <a:t> </a:t>
            </a:r>
            <a:r>
              <a:rPr lang="ru-RU" sz="2200" dirty="0" err="1"/>
              <a:t>від</a:t>
            </a:r>
            <a:r>
              <a:rPr lang="ru-RU" sz="2200" dirty="0"/>
              <a:t> будь-</a:t>
            </a:r>
            <a:r>
              <a:rPr lang="ru-RU" sz="2200" dirty="0" err="1"/>
              <a:t>яких</a:t>
            </a:r>
            <a:r>
              <a:rPr lang="ru-RU" sz="2200" dirty="0"/>
              <a:t> </a:t>
            </a:r>
            <a:r>
              <a:rPr lang="ru-RU" sz="2200" dirty="0" err="1"/>
              <a:t>зазіхань</a:t>
            </a:r>
            <a:r>
              <a:rPr lang="ru-RU" sz="2200" dirty="0"/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5794" y="2172956"/>
            <a:ext cx="4859383" cy="1921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106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5110" y="278372"/>
            <a:ext cx="7391976" cy="345061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ru-RU" sz="2200" b="1" i="1" dirty="0"/>
              <a:t>Принцип </a:t>
            </a:r>
            <a:r>
              <a:rPr lang="ru-RU" sz="2200" b="1" i="1" dirty="0" err="1"/>
              <a:t>непорушності</a:t>
            </a:r>
            <a:r>
              <a:rPr lang="ru-RU" sz="2200" b="1" i="1" dirty="0"/>
              <a:t> (</a:t>
            </a:r>
            <a:r>
              <a:rPr lang="ru-RU" sz="2200" b="1" i="1" dirty="0" err="1"/>
              <a:t>недоторканності</a:t>
            </a:r>
            <a:r>
              <a:rPr lang="ru-RU" sz="2200" b="1" i="1" dirty="0"/>
              <a:t>) </a:t>
            </a:r>
            <a:r>
              <a:rPr lang="ru-RU" sz="2200" b="1" i="1" dirty="0" err="1"/>
              <a:t>державних</a:t>
            </a:r>
            <a:r>
              <a:rPr lang="ru-RU" sz="2200" b="1" i="1" dirty="0"/>
              <a:t> </a:t>
            </a:r>
            <a:r>
              <a:rPr lang="ru-RU" sz="2200" b="1" i="1" dirty="0" err="1"/>
              <a:t>кордонів</a:t>
            </a:r>
            <a:r>
              <a:rPr lang="ru-RU" sz="2200" dirty="0"/>
              <a:t> є </a:t>
            </a:r>
            <a:r>
              <a:rPr lang="ru-RU" sz="2200" dirty="0" err="1"/>
              <a:t>логічним</a:t>
            </a:r>
            <a:r>
              <a:rPr lang="ru-RU" sz="2200" dirty="0"/>
              <a:t> </a:t>
            </a:r>
            <a:r>
              <a:rPr lang="ru-RU" sz="2200" dirty="0" err="1"/>
              <a:t>продовженням</a:t>
            </a:r>
            <a:r>
              <a:rPr lang="ru-RU" sz="2200" dirty="0"/>
              <a:t> принципу </a:t>
            </a:r>
            <a:r>
              <a:rPr lang="ru-RU" sz="2200" dirty="0" err="1"/>
              <a:t>територіальної</a:t>
            </a:r>
            <a:r>
              <a:rPr lang="ru-RU" sz="2200" dirty="0"/>
              <a:t> </a:t>
            </a:r>
            <a:r>
              <a:rPr lang="ru-RU" sz="2200" dirty="0" err="1"/>
              <a:t>цілісності</a:t>
            </a:r>
            <a:r>
              <a:rPr lang="ru-RU" sz="2200" dirty="0"/>
              <a:t> держав і </a:t>
            </a:r>
            <a:r>
              <a:rPr lang="ru-RU" sz="2200" dirty="0" err="1"/>
              <a:t>складає</a:t>
            </a:r>
            <a:r>
              <a:rPr lang="ru-RU" sz="2200" dirty="0"/>
              <a:t> одну з </a:t>
            </a:r>
            <a:r>
              <a:rPr lang="ru-RU" sz="2200" dirty="0" err="1"/>
              <a:t>найважливіших</a:t>
            </a:r>
            <a:r>
              <a:rPr lang="ru-RU" sz="2200" dirty="0"/>
              <a:t> основ </a:t>
            </a:r>
            <a:r>
              <a:rPr lang="ru-RU" sz="2200" dirty="0" err="1"/>
              <a:t>безпеки</a:t>
            </a:r>
            <a:r>
              <a:rPr lang="ru-RU" sz="2200" dirty="0"/>
              <a:t>, </a:t>
            </a:r>
            <a:r>
              <a:rPr lang="ru-RU" sz="2200" dirty="0" err="1"/>
              <a:t>насамперед</a:t>
            </a:r>
            <a:r>
              <a:rPr lang="ru-RU" sz="2200" dirty="0"/>
              <a:t> </a:t>
            </a:r>
            <a:r>
              <a:rPr lang="ru-RU" sz="2200" dirty="0" err="1"/>
              <a:t>європейських</a:t>
            </a:r>
            <a:r>
              <a:rPr lang="ru-RU" sz="2200" dirty="0"/>
              <a:t> держав.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15110" y="3108960"/>
            <a:ext cx="10254343" cy="3924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200" dirty="0" err="1"/>
              <a:t>О</a:t>
            </a:r>
            <a:r>
              <a:rPr lang="ru-RU" sz="2200" b="1" dirty="0" err="1" smtClean="0"/>
              <a:t>сновний</a:t>
            </a:r>
            <a:r>
              <a:rPr lang="ru-RU" sz="2200" b="1" dirty="0" smtClean="0"/>
              <a:t> </a:t>
            </a:r>
            <a:r>
              <a:rPr lang="ru-RU" sz="2200" b="1" dirty="0" err="1"/>
              <a:t>зміст</a:t>
            </a:r>
            <a:r>
              <a:rPr lang="ru-RU" sz="2200" b="1" dirty="0"/>
              <a:t> принципу </a:t>
            </a:r>
            <a:r>
              <a:rPr lang="ru-RU" sz="2200" b="1" dirty="0" err="1"/>
              <a:t>непорушності</a:t>
            </a:r>
            <a:r>
              <a:rPr lang="ru-RU" sz="2200" b="1" dirty="0"/>
              <a:t> </a:t>
            </a:r>
            <a:r>
              <a:rPr lang="ru-RU" sz="2200" b="1" dirty="0" err="1"/>
              <a:t>кордонів</a:t>
            </a:r>
            <a:r>
              <a:rPr lang="ru-RU" sz="2200" b="1" dirty="0"/>
              <a:t> </a:t>
            </a:r>
            <a:r>
              <a:rPr lang="ru-RU" sz="2200" b="1" dirty="0" err="1"/>
              <a:t>можна</a:t>
            </a:r>
            <a:r>
              <a:rPr lang="ru-RU" sz="2200" b="1" dirty="0"/>
              <a:t> </a:t>
            </a:r>
            <a:r>
              <a:rPr lang="ru-RU" sz="2200" b="1" dirty="0" err="1"/>
              <a:t>звести</a:t>
            </a:r>
            <a:r>
              <a:rPr lang="ru-RU" sz="2200" b="1" dirty="0"/>
              <a:t> до </a:t>
            </a:r>
            <a:r>
              <a:rPr lang="ru-RU" sz="2200" b="1" dirty="0" err="1"/>
              <a:t>трьох</a:t>
            </a:r>
            <a:r>
              <a:rPr lang="ru-RU" sz="2200" b="1" dirty="0"/>
              <a:t> </a:t>
            </a:r>
            <a:r>
              <a:rPr lang="ru-RU" sz="2200" b="1" dirty="0" err="1"/>
              <a:t>елементів</a:t>
            </a:r>
            <a:r>
              <a:rPr lang="ru-RU" sz="2200" dirty="0"/>
              <a:t>:</a:t>
            </a:r>
          </a:p>
          <a:p>
            <a:pPr algn="just">
              <a:lnSpc>
                <a:spcPct val="150000"/>
              </a:lnSpc>
            </a:pPr>
            <a:r>
              <a:rPr lang="ru-RU" sz="2200" dirty="0"/>
              <a:t>- </a:t>
            </a:r>
            <a:r>
              <a:rPr lang="ru-RU" sz="2200" dirty="0" err="1"/>
              <a:t>визнання</a:t>
            </a:r>
            <a:r>
              <a:rPr lang="ru-RU" sz="2200" dirty="0"/>
              <a:t> </a:t>
            </a:r>
            <a:r>
              <a:rPr lang="ru-RU" sz="2200" dirty="0" err="1"/>
              <a:t>існуючих</a:t>
            </a:r>
            <a:r>
              <a:rPr lang="ru-RU" sz="2200" dirty="0"/>
              <a:t> </a:t>
            </a:r>
            <a:r>
              <a:rPr lang="ru-RU" sz="2200" dirty="0" err="1"/>
              <a:t>кордонів</a:t>
            </a:r>
            <a:r>
              <a:rPr lang="ru-RU" sz="2200" dirty="0"/>
              <a:t> як </a:t>
            </a:r>
            <a:r>
              <a:rPr lang="ru-RU" sz="2200" dirty="0" err="1"/>
              <a:t>юридичне</a:t>
            </a:r>
            <a:r>
              <a:rPr lang="ru-RU" sz="2200" dirty="0"/>
              <a:t> </a:t>
            </a:r>
            <a:r>
              <a:rPr lang="ru-RU" sz="2200" dirty="0" err="1"/>
              <a:t>встановлених</a:t>
            </a:r>
            <a:r>
              <a:rPr lang="ru-RU" sz="2200" dirty="0"/>
              <a:t> </a:t>
            </a:r>
            <a:r>
              <a:rPr lang="ru-RU" sz="2200" dirty="0" err="1"/>
              <a:t>відповідно</a:t>
            </a:r>
            <a:r>
              <a:rPr lang="ru-RU" sz="2200" dirty="0"/>
              <a:t> до </a:t>
            </a:r>
            <a:r>
              <a:rPr lang="ru-RU" sz="2200" dirty="0" err="1"/>
              <a:t>міжнародного</a:t>
            </a:r>
            <a:r>
              <a:rPr lang="ru-RU" sz="2200" dirty="0"/>
              <a:t> права;</a:t>
            </a:r>
          </a:p>
          <a:p>
            <a:pPr algn="just">
              <a:lnSpc>
                <a:spcPct val="150000"/>
              </a:lnSpc>
            </a:pPr>
            <a:r>
              <a:rPr lang="ru-RU" sz="2200" dirty="0"/>
              <a:t>- </a:t>
            </a:r>
            <a:r>
              <a:rPr lang="ru-RU" sz="2200" dirty="0" err="1"/>
              <a:t>відмова</a:t>
            </a:r>
            <a:r>
              <a:rPr lang="ru-RU" sz="2200" dirty="0"/>
              <a:t> </a:t>
            </a:r>
            <a:r>
              <a:rPr lang="ru-RU" sz="2200" dirty="0" err="1"/>
              <a:t>від</a:t>
            </a:r>
            <a:r>
              <a:rPr lang="ru-RU" sz="2200" dirty="0"/>
              <a:t> будь-</a:t>
            </a:r>
            <a:r>
              <a:rPr lang="ru-RU" sz="2200" dirty="0" err="1"/>
              <a:t>яких</a:t>
            </a:r>
            <a:r>
              <a:rPr lang="ru-RU" sz="2200" dirty="0"/>
              <a:t> </a:t>
            </a:r>
            <a:r>
              <a:rPr lang="ru-RU" sz="2200" dirty="0" err="1"/>
              <a:t>територіальних</a:t>
            </a:r>
            <a:r>
              <a:rPr lang="ru-RU" sz="2200" dirty="0"/>
              <a:t> </a:t>
            </a:r>
            <a:r>
              <a:rPr lang="ru-RU" sz="2200" dirty="0" err="1"/>
              <a:t>домагань</a:t>
            </a:r>
            <a:r>
              <a:rPr lang="ru-RU" sz="2200" dirty="0"/>
              <a:t> на </a:t>
            </a:r>
            <a:r>
              <a:rPr lang="ru-RU" sz="2200" dirty="0" err="1"/>
              <a:t>даний</a:t>
            </a:r>
            <a:r>
              <a:rPr lang="ru-RU" sz="2200" dirty="0"/>
              <a:t> момент </a:t>
            </a:r>
            <a:r>
              <a:rPr lang="ru-RU" sz="2200" dirty="0" err="1"/>
              <a:t>або</a:t>
            </a:r>
            <a:r>
              <a:rPr lang="ru-RU" sz="2200" dirty="0"/>
              <a:t> в </a:t>
            </a:r>
            <a:r>
              <a:rPr lang="ru-RU" sz="2200" dirty="0" err="1"/>
              <a:t>майбутньому</a:t>
            </a:r>
            <a:r>
              <a:rPr lang="ru-RU" sz="2200" dirty="0"/>
              <a:t>;</a:t>
            </a:r>
          </a:p>
          <a:p>
            <a:pPr algn="just">
              <a:lnSpc>
                <a:spcPct val="150000"/>
              </a:lnSpc>
            </a:pPr>
            <a:r>
              <a:rPr lang="ru-RU" sz="2200" dirty="0"/>
              <a:t>- </a:t>
            </a:r>
            <a:r>
              <a:rPr lang="ru-RU" sz="2200" dirty="0" err="1"/>
              <a:t>відмова</a:t>
            </a:r>
            <a:r>
              <a:rPr lang="ru-RU" sz="2200" dirty="0"/>
              <a:t> </a:t>
            </a:r>
            <a:r>
              <a:rPr lang="ru-RU" sz="2200" dirty="0" err="1"/>
              <a:t>від</a:t>
            </a:r>
            <a:r>
              <a:rPr lang="ru-RU" sz="2200" dirty="0"/>
              <a:t> будь-</a:t>
            </a:r>
            <a:r>
              <a:rPr lang="ru-RU" sz="2200" dirty="0" err="1"/>
              <a:t>яких</a:t>
            </a:r>
            <a:r>
              <a:rPr lang="ru-RU" sz="2200" dirty="0"/>
              <a:t> </a:t>
            </a:r>
            <a:r>
              <a:rPr lang="ru-RU" sz="2200" dirty="0" err="1"/>
              <a:t>інших</a:t>
            </a:r>
            <a:r>
              <a:rPr lang="ru-RU" sz="2200" dirty="0"/>
              <a:t> </a:t>
            </a:r>
            <a:r>
              <a:rPr lang="ru-RU" sz="2200" dirty="0" err="1"/>
              <a:t>зазіхань</a:t>
            </a:r>
            <a:r>
              <a:rPr lang="ru-RU" sz="2200" dirty="0"/>
              <a:t> на </a:t>
            </a:r>
            <a:r>
              <a:rPr lang="ru-RU" sz="2200" dirty="0" err="1"/>
              <a:t>ці</a:t>
            </a:r>
            <a:r>
              <a:rPr lang="ru-RU" sz="2200" dirty="0"/>
              <a:t> </a:t>
            </a:r>
            <a:r>
              <a:rPr lang="ru-RU" sz="2200" dirty="0" err="1"/>
              <a:t>кордони</a:t>
            </a:r>
            <a:r>
              <a:rPr lang="ru-RU" sz="2200" dirty="0"/>
              <a:t>.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971" y="582794"/>
            <a:ext cx="3605349" cy="216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664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8173" y="304498"/>
            <a:ext cx="5798307" cy="345061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ru-RU" sz="2200" b="1" i="1" dirty="0"/>
              <a:t>Принцип мирного </a:t>
            </a:r>
            <a:r>
              <a:rPr lang="ru-RU" sz="2200" b="1" i="1" dirty="0" err="1"/>
              <a:t>вирішення</a:t>
            </a:r>
            <a:r>
              <a:rPr lang="ru-RU" sz="2200" b="1" i="1" dirty="0"/>
              <a:t> </a:t>
            </a:r>
            <a:r>
              <a:rPr lang="ru-RU" sz="2200" b="1" i="1" dirty="0" err="1"/>
              <a:t>спорів</a:t>
            </a:r>
            <a:r>
              <a:rPr lang="ru-RU" sz="2200" dirty="0"/>
              <a:t>, </a:t>
            </a:r>
            <a:r>
              <a:rPr lang="ru-RU" sz="2200" dirty="0" err="1"/>
              <a:t>покликаний</a:t>
            </a:r>
            <a:r>
              <a:rPr lang="ru-RU" sz="2200" dirty="0"/>
              <a:t> </a:t>
            </a:r>
            <a:r>
              <a:rPr lang="ru-RU" sz="2200" dirty="0" err="1"/>
              <a:t>забезпечити</a:t>
            </a:r>
            <a:r>
              <a:rPr lang="ru-RU" sz="2200" dirty="0"/>
              <a:t> </a:t>
            </a:r>
            <a:r>
              <a:rPr lang="ru-RU" sz="2200" dirty="0" err="1"/>
              <a:t>мирне</a:t>
            </a:r>
            <a:r>
              <a:rPr lang="ru-RU" sz="2200" dirty="0"/>
              <a:t> </a:t>
            </a:r>
            <a:r>
              <a:rPr lang="ru-RU" sz="2200" dirty="0" err="1"/>
              <a:t>співіснування</a:t>
            </a:r>
            <a:r>
              <a:rPr lang="ru-RU" sz="2200" dirty="0"/>
              <a:t> держав, </a:t>
            </a:r>
            <a:r>
              <a:rPr lang="ru-RU" sz="2200" dirty="0" err="1"/>
              <a:t>належить</a:t>
            </a:r>
            <a:r>
              <a:rPr lang="ru-RU" sz="2200" dirty="0"/>
              <a:t> до норм, </a:t>
            </a:r>
            <a:r>
              <a:rPr lang="ru-RU" sz="2200" dirty="0" err="1"/>
              <a:t>покладених</a:t>
            </a:r>
            <a:r>
              <a:rPr lang="ru-RU" sz="2200" dirty="0"/>
              <a:t> в основу </a:t>
            </a:r>
            <a:r>
              <a:rPr lang="ru-RU" sz="2200" dirty="0" err="1"/>
              <a:t>існування</a:t>
            </a:r>
            <a:r>
              <a:rPr lang="ru-RU" sz="2200" dirty="0"/>
              <a:t> і </a:t>
            </a:r>
            <a:r>
              <a:rPr lang="ru-RU" sz="2200" dirty="0" err="1"/>
              <a:t>стабільного</a:t>
            </a:r>
            <a:r>
              <a:rPr lang="ru-RU" sz="2200" dirty="0"/>
              <a:t> </a:t>
            </a:r>
            <a:r>
              <a:rPr lang="ru-RU" sz="2200" dirty="0" err="1"/>
              <a:t>функціонування</a:t>
            </a:r>
            <a:r>
              <a:rPr lang="ru-RU" sz="2200" dirty="0"/>
              <a:t> </a:t>
            </a:r>
            <a:r>
              <a:rPr lang="ru-RU" sz="2200" dirty="0" err="1"/>
              <a:t>міжнародного</a:t>
            </a:r>
            <a:r>
              <a:rPr lang="ru-RU" sz="2200" dirty="0"/>
              <a:t> </a:t>
            </a:r>
            <a:r>
              <a:rPr lang="ru-RU" sz="2200" dirty="0" err="1"/>
              <a:t>співтовариства</a:t>
            </a:r>
            <a:r>
              <a:rPr lang="ru-RU" sz="2200" dirty="0"/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271554" y="3004457"/>
            <a:ext cx="762870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200" dirty="0" err="1"/>
              <a:t>Попередження</a:t>
            </a:r>
            <a:r>
              <a:rPr lang="ru-RU" sz="2200" dirty="0"/>
              <a:t> і </a:t>
            </a:r>
            <a:r>
              <a:rPr lang="ru-RU" sz="2200" dirty="0" err="1"/>
              <a:t>вирішення</a:t>
            </a:r>
            <a:r>
              <a:rPr lang="ru-RU" sz="2200" dirty="0"/>
              <a:t> </a:t>
            </a:r>
            <a:r>
              <a:rPr lang="ru-RU" sz="2200" dirty="0" err="1"/>
              <a:t>спорів</a:t>
            </a:r>
            <a:r>
              <a:rPr lang="ru-RU" sz="2200" dirty="0"/>
              <a:t> </a:t>
            </a:r>
            <a:r>
              <a:rPr lang="ru-RU" sz="2200" dirty="0" err="1"/>
              <a:t>здійснюються</a:t>
            </a:r>
            <a:r>
              <a:rPr lang="ru-RU" sz="2200" dirty="0"/>
              <a:t> на </a:t>
            </a:r>
            <a:r>
              <a:rPr lang="ru-RU" sz="2200" dirty="0" err="1"/>
              <a:t>базі</a:t>
            </a:r>
            <a:r>
              <a:rPr lang="ru-RU" sz="2200" dirty="0"/>
              <a:t> </a:t>
            </a:r>
            <a:r>
              <a:rPr lang="ru-RU" sz="2200" i="1" dirty="0" err="1"/>
              <a:t>принципів</a:t>
            </a:r>
            <a:r>
              <a:rPr lang="ru-RU" sz="2200" i="1" dirty="0"/>
              <a:t> </a:t>
            </a:r>
            <a:r>
              <a:rPr lang="ru-RU" sz="2200" i="1" dirty="0" err="1"/>
              <a:t>суверенної</a:t>
            </a:r>
            <a:r>
              <a:rPr lang="ru-RU" sz="2200" i="1" dirty="0"/>
              <a:t> </a:t>
            </a:r>
            <a:r>
              <a:rPr lang="ru-RU" sz="2200" i="1" dirty="0" err="1"/>
              <a:t>рівності</a:t>
            </a:r>
            <a:r>
              <a:rPr lang="ru-RU" sz="2200" i="1" dirty="0"/>
              <a:t> і </a:t>
            </a:r>
            <a:r>
              <a:rPr lang="ru-RU" sz="2200" i="1" dirty="0" err="1"/>
              <a:t>сумлінного</a:t>
            </a:r>
            <a:r>
              <a:rPr lang="ru-RU" sz="2200" i="1" dirty="0"/>
              <a:t> </a:t>
            </a:r>
            <a:r>
              <a:rPr lang="ru-RU" sz="2200" i="1" dirty="0" err="1"/>
              <a:t>виконання</a:t>
            </a:r>
            <a:r>
              <a:rPr lang="ru-RU" sz="2200" i="1" dirty="0"/>
              <a:t> </a:t>
            </a:r>
            <a:r>
              <a:rPr lang="ru-RU" sz="2200" i="1" dirty="0" err="1"/>
              <a:t>зобов'язань</a:t>
            </a:r>
            <a:r>
              <a:rPr lang="ru-RU" sz="2200" dirty="0"/>
              <a:t> з </a:t>
            </a:r>
            <a:r>
              <a:rPr lang="ru-RU" sz="2200" dirty="0" err="1"/>
              <a:t>міжнародного</a:t>
            </a:r>
            <a:r>
              <a:rPr lang="ru-RU" sz="2200" dirty="0"/>
              <a:t> </a:t>
            </a:r>
            <a:r>
              <a:rPr lang="ru-RU" sz="2200" dirty="0" err="1" smtClean="0"/>
              <a:t>права.Держави</a:t>
            </a:r>
            <a:r>
              <a:rPr lang="ru-RU" sz="2200" dirty="0" smtClean="0"/>
              <a:t> </a:t>
            </a:r>
            <a:r>
              <a:rPr lang="ru-RU" sz="2200" dirty="0" err="1"/>
              <a:t>повинні</a:t>
            </a:r>
            <a:r>
              <a:rPr lang="ru-RU" sz="2200" dirty="0"/>
              <a:t> </a:t>
            </a:r>
            <a:r>
              <a:rPr lang="ru-RU" sz="2200" dirty="0" err="1"/>
              <a:t>діяти</a:t>
            </a:r>
            <a:r>
              <a:rPr lang="ru-RU" sz="2200" dirty="0"/>
              <a:t> в </a:t>
            </a:r>
            <a:r>
              <a:rPr lang="ru-RU" sz="2200" dirty="0" err="1"/>
              <a:t>дусі</a:t>
            </a:r>
            <a:r>
              <a:rPr lang="ru-RU" sz="2200" dirty="0"/>
              <a:t> </a:t>
            </a:r>
            <a:r>
              <a:rPr lang="ru-RU" sz="2200" dirty="0" err="1"/>
              <a:t>сумлінності</a:t>
            </a:r>
            <a:r>
              <a:rPr lang="ru-RU" sz="2200" dirty="0"/>
              <a:t>, для того </a:t>
            </a:r>
            <a:r>
              <a:rPr lang="ru-RU" sz="2200" dirty="0" err="1"/>
              <a:t>щоб</a:t>
            </a:r>
            <a:r>
              <a:rPr lang="ru-RU" sz="2200" dirty="0"/>
              <a:t> </a:t>
            </a:r>
            <a:r>
              <a:rPr lang="ru-RU" sz="2200" dirty="0" err="1"/>
              <a:t>уникати</a:t>
            </a:r>
            <a:r>
              <a:rPr lang="ru-RU" sz="2200" dirty="0"/>
              <a:t> </a:t>
            </a:r>
            <a:r>
              <a:rPr lang="ru-RU" sz="2200" dirty="0" err="1"/>
              <a:t>виникнення</a:t>
            </a:r>
            <a:r>
              <a:rPr lang="ru-RU" sz="2200" dirty="0"/>
              <a:t> </a:t>
            </a:r>
            <a:r>
              <a:rPr lang="ru-RU" sz="2200" dirty="0" err="1"/>
              <a:t>спорів</a:t>
            </a:r>
            <a:r>
              <a:rPr lang="ru-RU" sz="2200" dirty="0"/>
              <a:t>, </a:t>
            </a:r>
            <a:r>
              <a:rPr lang="ru-RU" sz="2200" dirty="0" err="1"/>
              <a:t>повинні</a:t>
            </a:r>
            <a:r>
              <a:rPr lang="ru-RU" sz="2200" dirty="0"/>
              <a:t> </a:t>
            </a:r>
            <a:r>
              <a:rPr lang="ru-RU" sz="2200" dirty="0" err="1"/>
              <a:t>прагнути</a:t>
            </a:r>
            <a:r>
              <a:rPr lang="ru-RU" sz="2200" dirty="0"/>
              <a:t> до </a:t>
            </a:r>
            <a:r>
              <a:rPr lang="ru-RU" sz="2200" dirty="0" err="1"/>
              <a:t>якнайшвидшого</a:t>
            </a:r>
            <a:r>
              <a:rPr lang="ru-RU" sz="2200" dirty="0"/>
              <a:t> і справедливого </a:t>
            </a:r>
            <a:r>
              <a:rPr lang="ru-RU" sz="2200" dirty="0" err="1"/>
              <a:t>вирішення</a:t>
            </a:r>
            <a:r>
              <a:rPr lang="ru-RU" sz="2200" dirty="0"/>
              <a:t> </a:t>
            </a:r>
            <a:r>
              <a:rPr lang="ru-RU" sz="2200" dirty="0" err="1"/>
              <a:t>своїх</a:t>
            </a:r>
            <a:r>
              <a:rPr lang="ru-RU" sz="2200" dirty="0"/>
              <a:t> </a:t>
            </a:r>
            <a:r>
              <a:rPr lang="ru-RU" sz="2200" dirty="0" err="1"/>
              <a:t>спорів</a:t>
            </a:r>
            <a:r>
              <a:rPr lang="ru-RU" sz="2200" dirty="0"/>
              <a:t>. 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515" y="524540"/>
            <a:ext cx="3657600" cy="22598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201" y="3540034"/>
            <a:ext cx="2928273" cy="2442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1312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3488" y="199995"/>
            <a:ext cx="5589301" cy="345061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ru-RU" sz="2200" b="1" i="1" dirty="0"/>
              <a:t>Принцип </a:t>
            </a:r>
            <a:r>
              <a:rPr lang="ru-RU" sz="2200" b="1" i="1" dirty="0" err="1"/>
              <a:t>невтручання</a:t>
            </a:r>
            <a:r>
              <a:rPr lang="ru-RU" sz="2200" b="1" i="1" dirty="0"/>
              <a:t> у </a:t>
            </a:r>
            <a:r>
              <a:rPr lang="ru-RU" sz="2200" b="1" i="1" dirty="0" err="1"/>
              <a:t>внутрішні</a:t>
            </a:r>
            <a:r>
              <a:rPr lang="ru-RU" sz="2200" b="1" i="1" dirty="0"/>
              <a:t> </a:t>
            </a:r>
            <a:r>
              <a:rPr lang="ru-RU" sz="2200" b="1" i="1" dirty="0" err="1"/>
              <a:t>справи</a:t>
            </a:r>
            <a:r>
              <a:rPr lang="ru-RU" sz="2200" dirty="0"/>
              <a:t> є одним з </a:t>
            </a:r>
            <a:r>
              <a:rPr lang="ru-RU" sz="2200" dirty="0" err="1"/>
              <a:t>основних</a:t>
            </a:r>
            <a:r>
              <a:rPr lang="ru-RU" sz="2200" dirty="0"/>
              <a:t> </a:t>
            </a:r>
            <a:r>
              <a:rPr lang="ru-RU" sz="2200" dirty="0" err="1"/>
              <a:t>принципів</a:t>
            </a:r>
            <a:r>
              <a:rPr lang="ru-RU" sz="2200" dirty="0"/>
              <a:t> </a:t>
            </a:r>
            <a:r>
              <a:rPr lang="ru-RU" sz="2200" dirty="0" err="1"/>
              <a:t>сучасного</a:t>
            </a:r>
            <a:r>
              <a:rPr lang="ru-RU" sz="2200" dirty="0"/>
              <a:t> </a:t>
            </a:r>
            <a:r>
              <a:rPr lang="ru-RU" sz="2200" dirty="0" err="1"/>
              <a:t>міжнародного</a:t>
            </a:r>
            <a:r>
              <a:rPr lang="ru-RU" sz="2200" dirty="0"/>
              <a:t> права. </a:t>
            </a:r>
            <a:r>
              <a:rPr lang="ru-RU" sz="2200" b="1" i="1" dirty="0"/>
              <a:t>Принцип </a:t>
            </a:r>
            <a:r>
              <a:rPr lang="ru-RU" sz="2200" b="1" i="1" dirty="0" err="1"/>
              <a:t>невтручання</a:t>
            </a:r>
            <a:r>
              <a:rPr lang="ru-RU" sz="2200" b="1" i="1" dirty="0"/>
              <a:t> у </a:t>
            </a:r>
            <a:r>
              <a:rPr lang="ru-RU" sz="2200" b="1" i="1" dirty="0" err="1"/>
              <a:t>внутрішні</a:t>
            </a:r>
            <a:r>
              <a:rPr lang="ru-RU" sz="2200" b="1" i="1" dirty="0"/>
              <a:t> </a:t>
            </a:r>
            <a:r>
              <a:rPr lang="ru-RU" sz="2200" b="1" i="1" dirty="0" err="1"/>
              <a:t>справи</a:t>
            </a:r>
            <a:r>
              <a:rPr lang="ru-RU" sz="2200" dirty="0"/>
              <a:t> є одним з </a:t>
            </a:r>
            <a:r>
              <a:rPr lang="ru-RU" sz="2200" dirty="0" err="1"/>
              <a:t>основних</a:t>
            </a:r>
            <a:r>
              <a:rPr lang="ru-RU" sz="2200" dirty="0"/>
              <a:t> </a:t>
            </a:r>
            <a:r>
              <a:rPr lang="ru-RU" sz="2200" dirty="0" err="1"/>
              <a:t>принципів</a:t>
            </a:r>
            <a:r>
              <a:rPr lang="ru-RU" sz="2200" dirty="0"/>
              <a:t> </a:t>
            </a:r>
            <a:r>
              <a:rPr lang="ru-RU" sz="2200" dirty="0" err="1"/>
              <a:t>сучасного</a:t>
            </a:r>
            <a:r>
              <a:rPr lang="ru-RU" sz="2200" dirty="0"/>
              <a:t> </a:t>
            </a:r>
            <a:r>
              <a:rPr lang="ru-RU" sz="2200" dirty="0" err="1"/>
              <a:t>міжнародного</a:t>
            </a:r>
            <a:r>
              <a:rPr lang="ru-RU" sz="2200" dirty="0"/>
              <a:t> права. 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3143" y="3553097"/>
            <a:ext cx="11377748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200" dirty="0" err="1"/>
              <a:t>Із</a:t>
            </a:r>
            <a:r>
              <a:rPr lang="ru-RU" sz="2200" dirty="0"/>
              <a:t> </a:t>
            </a:r>
            <a:r>
              <a:rPr lang="ru-RU" sz="2200" dirty="0" err="1"/>
              <a:t>затвердженням</a:t>
            </a:r>
            <a:r>
              <a:rPr lang="ru-RU" sz="2200" dirty="0"/>
              <a:t> у </a:t>
            </a:r>
            <a:r>
              <a:rPr lang="ru-RU" sz="2200" dirty="0" err="1"/>
              <a:t>сучасному</a:t>
            </a:r>
            <a:r>
              <a:rPr lang="ru-RU" sz="2200" dirty="0"/>
              <a:t> </a:t>
            </a:r>
            <a:r>
              <a:rPr lang="ru-RU" sz="2200" dirty="0" err="1"/>
              <a:t>міжнародному</a:t>
            </a:r>
            <a:r>
              <a:rPr lang="ru-RU" sz="2200" dirty="0"/>
              <a:t> </a:t>
            </a:r>
            <a:r>
              <a:rPr lang="ru-RU" sz="2200" dirty="0" err="1"/>
              <a:t>праві</a:t>
            </a:r>
            <a:r>
              <a:rPr lang="ru-RU" sz="2200" dirty="0"/>
              <a:t> </a:t>
            </a:r>
            <a:r>
              <a:rPr lang="ru-RU" sz="2200" i="1" dirty="0"/>
              <a:t>принципу права </a:t>
            </a:r>
            <a:r>
              <a:rPr lang="ru-RU" sz="2200" i="1" dirty="0" err="1"/>
              <a:t>народів</a:t>
            </a:r>
            <a:r>
              <a:rPr lang="ru-RU" sz="2200" i="1" dirty="0"/>
              <a:t> і </a:t>
            </a:r>
            <a:r>
              <a:rPr lang="ru-RU" sz="2200" i="1" dirty="0" err="1"/>
              <a:t>націй</a:t>
            </a:r>
            <a:r>
              <a:rPr lang="ru-RU" sz="2200" i="1" dirty="0"/>
              <a:t> на </a:t>
            </a:r>
            <a:r>
              <a:rPr lang="ru-RU" sz="2200" i="1" dirty="0" err="1"/>
              <a:t>самовизначення</a:t>
            </a:r>
            <a:r>
              <a:rPr lang="ru-RU" sz="2200" dirty="0"/>
              <a:t> сфера </a:t>
            </a:r>
            <a:r>
              <a:rPr lang="ru-RU" sz="2200" dirty="0" err="1"/>
              <a:t>дії</a:t>
            </a:r>
            <a:r>
              <a:rPr lang="ru-RU" sz="2200" dirty="0"/>
              <a:t> принципу </a:t>
            </a:r>
            <a:r>
              <a:rPr lang="ru-RU" sz="2200" dirty="0" err="1"/>
              <a:t>невтручання</a:t>
            </a:r>
            <a:r>
              <a:rPr lang="ru-RU" sz="2200" dirty="0"/>
              <a:t> у </a:t>
            </a:r>
            <a:r>
              <a:rPr lang="ru-RU" sz="2200" dirty="0" err="1"/>
              <a:t>внутрішні</a:t>
            </a:r>
            <a:r>
              <a:rPr lang="ru-RU" sz="2200" dirty="0"/>
              <a:t> </a:t>
            </a:r>
            <a:r>
              <a:rPr lang="ru-RU" sz="2200" dirty="0" err="1"/>
              <a:t>справи</a:t>
            </a:r>
            <a:r>
              <a:rPr lang="ru-RU" sz="2200" dirty="0"/>
              <a:t> </a:t>
            </a:r>
            <a:r>
              <a:rPr lang="ru-RU" sz="2200" dirty="0" err="1"/>
              <a:t>розширилася</a:t>
            </a:r>
            <a:r>
              <a:rPr lang="ru-RU" sz="2200" dirty="0"/>
              <a:t>: </a:t>
            </a:r>
            <a:r>
              <a:rPr lang="ru-RU" sz="2200" dirty="0" err="1"/>
              <a:t>він</a:t>
            </a:r>
            <a:r>
              <a:rPr lang="ru-RU" sz="2200" dirty="0"/>
              <a:t> </a:t>
            </a:r>
            <a:r>
              <a:rPr lang="ru-RU" sz="2200" dirty="0" err="1"/>
              <a:t>поширюється</a:t>
            </a:r>
            <a:r>
              <a:rPr lang="ru-RU" sz="2200" dirty="0"/>
              <a:t> не </a:t>
            </a:r>
            <a:r>
              <a:rPr lang="ru-RU" sz="2200" dirty="0" err="1"/>
              <a:t>тільки</a:t>
            </a:r>
            <a:r>
              <a:rPr lang="ru-RU" sz="2200" dirty="0"/>
              <a:t> на </a:t>
            </a:r>
            <a:r>
              <a:rPr lang="ru-RU" sz="2200" dirty="0" err="1"/>
              <a:t>суверенні</a:t>
            </a:r>
            <a:r>
              <a:rPr lang="ru-RU" sz="2200" dirty="0"/>
              <a:t> </a:t>
            </a:r>
            <a:r>
              <a:rPr lang="ru-RU" sz="2200" dirty="0" err="1"/>
              <a:t>держави</a:t>
            </a:r>
            <a:r>
              <a:rPr lang="ru-RU" sz="2200" dirty="0"/>
              <a:t>, але і на народи і </a:t>
            </a:r>
            <a:r>
              <a:rPr lang="ru-RU" sz="2200" dirty="0" err="1"/>
              <a:t>нації</a:t>
            </a:r>
            <a:r>
              <a:rPr lang="ru-RU" sz="2200" dirty="0"/>
              <a:t>, </a:t>
            </a:r>
            <a:r>
              <a:rPr lang="ru-RU" sz="2200" dirty="0" err="1"/>
              <a:t>що</a:t>
            </a:r>
            <a:r>
              <a:rPr lang="ru-RU" sz="2200" dirty="0"/>
              <a:t> </a:t>
            </a:r>
            <a:r>
              <a:rPr lang="ru-RU" sz="2200" dirty="0" err="1"/>
              <a:t>ведуть</a:t>
            </a:r>
            <a:r>
              <a:rPr lang="ru-RU" sz="2200" dirty="0"/>
              <a:t> </a:t>
            </a:r>
            <a:r>
              <a:rPr lang="ru-RU" sz="2200" dirty="0" err="1"/>
              <a:t>боротьбу</a:t>
            </a:r>
            <a:r>
              <a:rPr lang="ru-RU" sz="2200" dirty="0"/>
              <a:t> за </a:t>
            </a:r>
            <a:r>
              <a:rPr lang="ru-RU" sz="2200" dirty="0" err="1"/>
              <a:t>національне</a:t>
            </a:r>
            <a:r>
              <a:rPr lang="ru-RU" sz="2200" dirty="0"/>
              <a:t> </a:t>
            </a:r>
            <a:r>
              <a:rPr lang="ru-RU" sz="2200" dirty="0" err="1"/>
              <a:t>звільнення</a:t>
            </a:r>
            <a:r>
              <a:rPr lang="ru-RU" sz="2200" dirty="0"/>
              <a:t>, і </a:t>
            </a:r>
            <a:r>
              <a:rPr lang="ru-RU" sz="2200" dirty="0" err="1"/>
              <a:t>визначає</a:t>
            </a:r>
            <a:r>
              <a:rPr lang="ru-RU" sz="2200" dirty="0"/>
              <a:t> </a:t>
            </a:r>
            <a:r>
              <a:rPr lang="ru-RU" sz="2200" dirty="0" err="1"/>
              <a:t>обов'язок</a:t>
            </a:r>
            <a:r>
              <a:rPr lang="ru-RU" sz="2200" dirty="0"/>
              <a:t> держав не </a:t>
            </a:r>
            <a:r>
              <a:rPr lang="ru-RU" sz="2200" dirty="0" err="1"/>
              <a:t>нав’язувати</a:t>
            </a:r>
            <a:r>
              <a:rPr lang="ru-RU" sz="2200" dirty="0"/>
              <a:t> </a:t>
            </a:r>
            <a:r>
              <a:rPr lang="ru-RU" sz="2200" dirty="0" err="1"/>
              <a:t>їм</a:t>
            </a:r>
            <a:r>
              <a:rPr lang="ru-RU" sz="2200" dirty="0"/>
              <a:t> </a:t>
            </a:r>
            <a:r>
              <a:rPr lang="ru-RU" sz="2200" dirty="0" err="1"/>
              <a:t>свого</a:t>
            </a:r>
            <a:r>
              <a:rPr lang="ru-RU" sz="2200" dirty="0"/>
              <a:t> </a:t>
            </a:r>
            <a:r>
              <a:rPr lang="ru-RU" sz="2200" dirty="0" err="1"/>
              <a:t>суспільного</a:t>
            </a:r>
            <a:r>
              <a:rPr lang="ru-RU" sz="2200" dirty="0"/>
              <a:t> </a:t>
            </a:r>
            <a:r>
              <a:rPr lang="ru-RU" sz="2200" dirty="0" err="1"/>
              <a:t>або</a:t>
            </a:r>
            <a:r>
              <a:rPr lang="ru-RU" sz="2200" dirty="0"/>
              <a:t> державного устрою і </a:t>
            </a:r>
            <a:r>
              <a:rPr lang="ru-RU" sz="2200" dirty="0" err="1"/>
              <a:t>своєї</a:t>
            </a:r>
            <a:r>
              <a:rPr lang="ru-RU" sz="2200" dirty="0"/>
              <a:t> </a:t>
            </a:r>
            <a:r>
              <a:rPr lang="ru-RU" sz="2200" dirty="0" err="1"/>
              <a:t>ідеології</a:t>
            </a:r>
            <a:r>
              <a:rPr lang="ru-RU" sz="2200" dirty="0"/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8366" y="466845"/>
            <a:ext cx="4937760" cy="2498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8569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7545" y="291435"/>
            <a:ext cx="5406421" cy="345061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ru-RU" sz="2200" b="1" dirty="0"/>
              <a:t>Принцип </a:t>
            </a:r>
            <a:r>
              <a:rPr lang="ru-RU" sz="2200" b="1" dirty="0" err="1"/>
              <a:t>поваги</a:t>
            </a:r>
            <a:r>
              <a:rPr lang="ru-RU" sz="2200" b="1" dirty="0"/>
              <a:t> прав </a:t>
            </a:r>
            <a:r>
              <a:rPr lang="ru-RU" sz="2200" b="1" dirty="0" err="1"/>
              <a:t>людини</a:t>
            </a:r>
            <a:r>
              <a:rPr lang="ru-RU" sz="2200" dirty="0"/>
              <a:t>. Як </a:t>
            </a:r>
            <a:r>
              <a:rPr lang="ru-RU" sz="2200" dirty="0" err="1"/>
              <a:t>самостійний</a:t>
            </a:r>
            <a:r>
              <a:rPr lang="ru-RU" sz="2200" dirty="0"/>
              <a:t> </a:t>
            </a:r>
            <a:r>
              <a:rPr lang="ru-RU" sz="2200" i="1" dirty="0"/>
              <a:t>принцип </a:t>
            </a:r>
            <a:r>
              <a:rPr lang="ru-RU" sz="2200" i="1" dirty="0" err="1"/>
              <a:t>поваги</a:t>
            </a:r>
            <a:r>
              <a:rPr lang="ru-RU" sz="2200" i="1" dirty="0"/>
              <a:t> прав </a:t>
            </a:r>
            <a:r>
              <a:rPr lang="ru-RU" sz="2200" i="1" dirty="0" err="1"/>
              <a:t>людини</a:t>
            </a:r>
            <a:r>
              <a:rPr lang="ru-RU" sz="2200" dirty="0"/>
              <a:t> </a:t>
            </a:r>
            <a:r>
              <a:rPr lang="ru-RU" sz="2200" dirty="0" err="1"/>
              <a:t>був</a:t>
            </a:r>
            <a:r>
              <a:rPr lang="ru-RU" sz="2200" dirty="0"/>
              <a:t> </a:t>
            </a:r>
            <a:r>
              <a:rPr lang="ru-RU" sz="2200" dirty="0" err="1"/>
              <a:t>сформульований</a:t>
            </a:r>
            <a:r>
              <a:rPr lang="ru-RU" sz="2200" dirty="0"/>
              <a:t> у </a:t>
            </a:r>
            <a:r>
              <a:rPr lang="ru-RU" sz="2200" dirty="0" err="1"/>
              <a:t>Заключному</a:t>
            </a:r>
            <a:r>
              <a:rPr lang="ru-RU" sz="2200" dirty="0"/>
              <a:t> </a:t>
            </a:r>
            <a:r>
              <a:rPr lang="ru-RU" sz="2200" dirty="0" err="1"/>
              <a:t>акті</a:t>
            </a:r>
            <a:r>
              <a:rPr lang="ru-RU" sz="2200" dirty="0"/>
              <a:t> НБСЄ 1975 року.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03966" y="2978331"/>
            <a:ext cx="636161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200" dirty="0" err="1"/>
              <a:t>Ставлення</a:t>
            </a:r>
            <a:r>
              <a:rPr lang="ru-RU" sz="2200" dirty="0"/>
              <a:t> </a:t>
            </a:r>
            <a:r>
              <a:rPr lang="ru-RU" sz="2200" dirty="0" err="1"/>
              <a:t>держави</a:t>
            </a:r>
            <a:r>
              <a:rPr lang="ru-RU" sz="2200" dirty="0"/>
              <a:t> до </a:t>
            </a:r>
            <a:r>
              <a:rPr lang="ru-RU" sz="2200" dirty="0" err="1"/>
              <a:t>свого</a:t>
            </a:r>
            <a:r>
              <a:rPr lang="ru-RU" sz="2200" dirty="0"/>
              <a:t> </a:t>
            </a:r>
            <a:r>
              <a:rPr lang="ru-RU" sz="2200" dirty="0" err="1"/>
              <a:t>населення</a:t>
            </a:r>
            <a:r>
              <a:rPr lang="ru-RU" sz="2200" dirty="0"/>
              <a:t> </a:t>
            </a:r>
            <a:r>
              <a:rPr lang="ru-RU" sz="2200" dirty="0" err="1"/>
              <a:t>стає</a:t>
            </a:r>
            <a:r>
              <a:rPr lang="ru-RU" sz="2200" dirty="0"/>
              <a:t> </a:t>
            </a:r>
            <a:r>
              <a:rPr lang="ru-RU" sz="2200" dirty="0" err="1"/>
              <a:t>об’єктом</a:t>
            </a:r>
            <a:r>
              <a:rPr lang="ru-RU" sz="2200" dirty="0"/>
              <a:t> </a:t>
            </a:r>
            <a:r>
              <a:rPr lang="ru-RU" sz="2200" dirty="0" err="1"/>
              <a:t>уваги</a:t>
            </a:r>
            <a:r>
              <a:rPr lang="ru-RU" sz="2200" dirty="0"/>
              <a:t> </a:t>
            </a:r>
            <a:r>
              <a:rPr lang="ru-RU" sz="2200" dirty="0" err="1"/>
              <a:t>міжнародного</a:t>
            </a:r>
            <a:r>
              <a:rPr lang="ru-RU" sz="2200" dirty="0"/>
              <a:t> </a:t>
            </a:r>
            <a:r>
              <a:rPr lang="ru-RU" sz="2200" dirty="0" err="1"/>
              <a:t>співтовариства</a:t>
            </a:r>
            <a:r>
              <a:rPr lang="ru-RU" sz="2200" dirty="0"/>
              <a:t>. </a:t>
            </a:r>
            <a:r>
              <a:rPr lang="ru-RU" sz="2200" dirty="0" err="1"/>
              <a:t>Держави</a:t>
            </a:r>
            <a:r>
              <a:rPr lang="ru-RU" sz="2200" dirty="0"/>
              <a:t> </a:t>
            </a:r>
            <a:r>
              <a:rPr lang="ru-RU" sz="2200" dirty="0" err="1"/>
              <a:t>беруть</a:t>
            </a:r>
            <a:r>
              <a:rPr lang="ru-RU" sz="2200" dirty="0"/>
              <a:t> на себе </a:t>
            </a:r>
            <a:r>
              <a:rPr lang="ru-RU" sz="2200" dirty="0" err="1"/>
              <a:t>зобов’язання</a:t>
            </a:r>
            <a:r>
              <a:rPr lang="ru-RU" sz="2200" dirty="0"/>
              <a:t> </a:t>
            </a:r>
            <a:r>
              <a:rPr lang="ru-RU" sz="2200" i="1" dirty="0" err="1"/>
              <a:t>додержуватися</a:t>
            </a:r>
            <a:r>
              <a:rPr lang="ru-RU" sz="2200" i="1" dirty="0"/>
              <a:t> </a:t>
            </a:r>
            <a:r>
              <a:rPr lang="ru-RU" sz="2200" i="1" dirty="0" err="1"/>
              <a:t>історично</a:t>
            </a:r>
            <a:r>
              <a:rPr lang="ru-RU" sz="2200" i="1" dirty="0"/>
              <a:t> </a:t>
            </a:r>
            <a:r>
              <a:rPr lang="ru-RU" sz="2200" i="1" dirty="0" err="1"/>
              <a:t>досягнутих</a:t>
            </a:r>
            <a:r>
              <a:rPr lang="ru-RU" sz="2200" i="1" dirty="0"/>
              <a:t> </a:t>
            </a:r>
            <a:r>
              <a:rPr lang="ru-RU" sz="2200" i="1" dirty="0" err="1"/>
              <a:t>стандартів</a:t>
            </a:r>
            <a:r>
              <a:rPr lang="ru-RU" sz="2200" i="1" dirty="0"/>
              <a:t> прав </a:t>
            </a:r>
            <a:r>
              <a:rPr lang="ru-RU" sz="2200" i="1" dirty="0" err="1"/>
              <a:t>людини</a:t>
            </a:r>
            <a:r>
              <a:rPr lang="ru-RU" sz="2200" dirty="0"/>
              <a:t>, </a:t>
            </a:r>
            <a:r>
              <a:rPr lang="ru-RU" sz="2200" dirty="0" err="1"/>
              <a:t>оскільки</a:t>
            </a:r>
            <a:r>
              <a:rPr lang="ru-RU" sz="2200" dirty="0"/>
              <a:t> </a:t>
            </a:r>
            <a:r>
              <a:rPr lang="ru-RU" sz="2200" dirty="0" err="1"/>
              <a:t>від</a:t>
            </a:r>
            <a:r>
              <a:rPr lang="ru-RU" sz="2200" dirty="0"/>
              <a:t> </a:t>
            </a:r>
            <a:r>
              <a:rPr lang="ru-RU" sz="2200" dirty="0" err="1"/>
              <a:t>цього</a:t>
            </a:r>
            <a:r>
              <a:rPr lang="ru-RU" sz="2200" dirty="0"/>
              <a:t> </a:t>
            </a:r>
            <a:r>
              <a:rPr lang="ru-RU" sz="2200" dirty="0" err="1"/>
              <a:t>залежать</a:t>
            </a:r>
            <a:r>
              <a:rPr lang="ru-RU" sz="2200" dirty="0"/>
              <a:t> і </a:t>
            </a:r>
            <a:r>
              <a:rPr lang="ru-RU" sz="2200" dirty="0" err="1"/>
              <a:t>міждержавні</a:t>
            </a:r>
            <a:r>
              <a:rPr lang="ru-RU" sz="2200" dirty="0"/>
              <a:t> </a:t>
            </a:r>
            <a:r>
              <a:rPr lang="ru-RU" sz="2200" dirty="0" err="1"/>
              <a:t>відносини</a:t>
            </a:r>
            <a:r>
              <a:rPr lang="ru-RU" sz="2200" dirty="0"/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6297" y="578465"/>
            <a:ext cx="4741817" cy="220392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580" y="3248977"/>
            <a:ext cx="3979545" cy="2341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5238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8986" y="265309"/>
            <a:ext cx="6451450" cy="345061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ru-RU" sz="2200" b="1" dirty="0"/>
              <a:t>Принцип </a:t>
            </a:r>
            <a:r>
              <a:rPr lang="ru-RU" sz="2200" b="1" dirty="0" err="1"/>
              <a:t>рівноправності</a:t>
            </a:r>
            <a:r>
              <a:rPr lang="ru-RU" sz="2200" b="1" dirty="0"/>
              <a:t> та </a:t>
            </a:r>
            <a:r>
              <a:rPr lang="ru-RU" sz="2200" b="1" dirty="0" err="1"/>
              <a:t>самовизначення</a:t>
            </a:r>
            <a:r>
              <a:rPr lang="ru-RU" sz="2200" b="1" dirty="0"/>
              <a:t> </a:t>
            </a:r>
            <a:r>
              <a:rPr lang="ru-RU" sz="2200" b="1" dirty="0" err="1"/>
              <a:t>народів</a:t>
            </a:r>
            <a:r>
              <a:rPr lang="ru-RU" sz="2200" b="1" dirty="0"/>
              <a:t> і </a:t>
            </a:r>
            <a:r>
              <a:rPr lang="ru-RU" sz="2200" b="1" dirty="0" err="1"/>
              <a:t>націй</a:t>
            </a:r>
            <a:r>
              <a:rPr lang="ru-RU" sz="2200" dirty="0"/>
              <a:t>. </a:t>
            </a:r>
            <a:r>
              <a:rPr lang="ru-RU" sz="2200" dirty="0" err="1"/>
              <a:t>Безумовна</a:t>
            </a:r>
            <a:r>
              <a:rPr lang="ru-RU" sz="2200" dirty="0"/>
              <a:t> </a:t>
            </a:r>
            <a:r>
              <a:rPr lang="ru-RU" sz="2200" dirty="0" err="1"/>
              <a:t>повага</a:t>
            </a:r>
            <a:r>
              <a:rPr lang="ru-RU" sz="2200" dirty="0"/>
              <a:t> права кожного народу і </a:t>
            </a:r>
            <a:r>
              <a:rPr lang="ru-RU" sz="2200" dirty="0" err="1"/>
              <a:t>нації</a:t>
            </a:r>
            <a:r>
              <a:rPr lang="ru-RU" sz="2200" dirty="0"/>
              <a:t> </a:t>
            </a:r>
            <a:r>
              <a:rPr lang="ru-RU" sz="2200" dirty="0" err="1"/>
              <a:t>вільно</a:t>
            </a:r>
            <a:r>
              <a:rPr lang="ru-RU" sz="2200" dirty="0"/>
              <a:t> </a:t>
            </a:r>
            <a:r>
              <a:rPr lang="ru-RU" sz="2200" dirty="0" err="1"/>
              <a:t>вибирати</a:t>
            </a:r>
            <a:r>
              <a:rPr lang="ru-RU" sz="2200" dirty="0"/>
              <a:t> шляхи і </a:t>
            </a:r>
            <a:r>
              <a:rPr lang="ru-RU" sz="2200" dirty="0" err="1"/>
              <a:t>форми</a:t>
            </a:r>
            <a:r>
              <a:rPr lang="ru-RU" sz="2200" dirty="0"/>
              <a:t> </a:t>
            </a:r>
            <a:r>
              <a:rPr lang="ru-RU" sz="2200" dirty="0" err="1"/>
              <a:t>свого</a:t>
            </a:r>
            <a:r>
              <a:rPr lang="ru-RU" sz="2200" dirty="0"/>
              <a:t> </a:t>
            </a:r>
            <a:r>
              <a:rPr lang="ru-RU" sz="2200" dirty="0" err="1"/>
              <a:t>розвитку</a:t>
            </a:r>
            <a:r>
              <a:rPr lang="ru-RU" sz="2200" dirty="0"/>
              <a:t> є </a:t>
            </a:r>
            <a:r>
              <a:rPr lang="ru-RU" sz="2200" dirty="0" err="1"/>
              <a:t>однією</a:t>
            </a:r>
            <a:r>
              <a:rPr lang="ru-RU" sz="2200" dirty="0"/>
              <a:t> з </a:t>
            </a:r>
            <a:r>
              <a:rPr lang="ru-RU" sz="2200" dirty="0" err="1"/>
              <a:t>принципових</a:t>
            </a:r>
            <a:r>
              <a:rPr lang="ru-RU" sz="2200" dirty="0"/>
              <a:t> основ </a:t>
            </a:r>
            <a:r>
              <a:rPr lang="ru-RU" sz="2200" dirty="0" err="1"/>
              <a:t>міжнародних</a:t>
            </a:r>
            <a:r>
              <a:rPr lang="ru-RU" sz="2200" dirty="0"/>
              <a:t> </a:t>
            </a:r>
            <a:r>
              <a:rPr lang="ru-RU" sz="2200" dirty="0" err="1"/>
              <a:t>відносин</a:t>
            </a:r>
            <a:r>
              <a:rPr lang="ru-RU" sz="2200" dirty="0"/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799908" y="3474719"/>
            <a:ext cx="6191795" cy="25700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200" b="1" dirty="0" err="1"/>
              <a:t>Самовизначення</a:t>
            </a:r>
            <a:r>
              <a:rPr lang="ru-RU" sz="2200" b="1" dirty="0"/>
              <a:t> </a:t>
            </a:r>
            <a:r>
              <a:rPr lang="ru-RU" sz="2200" b="1" dirty="0" err="1"/>
              <a:t>означає</a:t>
            </a:r>
            <a:r>
              <a:rPr lang="ru-RU" sz="2200" dirty="0"/>
              <a:t> право </a:t>
            </a:r>
            <a:r>
              <a:rPr lang="ru-RU" sz="2200" dirty="0" err="1"/>
              <a:t>народів</a:t>
            </a:r>
            <a:r>
              <a:rPr lang="ru-RU" sz="2200" dirty="0"/>
              <a:t> </a:t>
            </a:r>
            <a:r>
              <a:rPr lang="ru-RU" sz="2200" dirty="0" err="1"/>
              <a:t>вибирати</a:t>
            </a:r>
            <a:r>
              <a:rPr lang="ru-RU" sz="2200" dirty="0"/>
              <a:t> </a:t>
            </a:r>
            <a:r>
              <a:rPr lang="ru-RU" sz="2200" dirty="0" err="1"/>
              <a:t>такий</a:t>
            </a:r>
            <a:r>
              <a:rPr lang="ru-RU" sz="2200" dirty="0"/>
              <a:t> шлях </a:t>
            </a:r>
            <a:r>
              <a:rPr lang="ru-RU" sz="2200" dirty="0" err="1"/>
              <a:t>розвитку</a:t>
            </a:r>
            <a:r>
              <a:rPr lang="ru-RU" sz="2200" dirty="0"/>
              <a:t>, </a:t>
            </a:r>
            <a:r>
              <a:rPr lang="ru-RU" sz="2200" dirty="0" err="1"/>
              <a:t>що</a:t>
            </a:r>
            <a:r>
              <a:rPr lang="ru-RU" sz="2200" dirty="0"/>
              <a:t> </a:t>
            </a:r>
            <a:r>
              <a:rPr lang="ru-RU" sz="2200" dirty="0" err="1"/>
              <a:t>найбільшою</a:t>
            </a:r>
            <a:r>
              <a:rPr lang="ru-RU" sz="2200" dirty="0"/>
              <a:t> </a:t>
            </a:r>
            <a:r>
              <a:rPr lang="ru-RU" sz="2200" dirty="0" err="1"/>
              <a:t>мірою</a:t>
            </a:r>
            <a:r>
              <a:rPr lang="ru-RU" sz="2200" dirty="0"/>
              <a:t> </a:t>
            </a:r>
            <a:r>
              <a:rPr lang="ru-RU" sz="2200" dirty="0" err="1"/>
              <a:t>відповідає</a:t>
            </a:r>
            <a:r>
              <a:rPr lang="ru-RU" sz="2200" dirty="0"/>
              <a:t> </a:t>
            </a:r>
            <a:r>
              <a:rPr lang="ru-RU" sz="2200" dirty="0" err="1"/>
              <a:t>їх</a:t>
            </a:r>
            <a:r>
              <a:rPr lang="ru-RU" sz="2200" dirty="0"/>
              <a:t> </a:t>
            </a:r>
            <a:r>
              <a:rPr lang="ru-RU" sz="2200" dirty="0" err="1"/>
              <a:t>історичним</a:t>
            </a:r>
            <a:r>
              <a:rPr lang="ru-RU" sz="2200" dirty="0"/>
              <a:t>, </a:t>
            </a:r>
            <a:r>
              <a:rPr lang="ru-RU" sz="2200" dirty="0" err="1"/>
              <a:t>географічним</a:t>
            </a:r>
            <a:r>
              <a:rPr lang="ru-RU" sz="2200" dirty="0"/>
              <a:t>, </a:t>
            </a:r>
            <a:r>
              <a:rPr lang="ru-RU" sz="2200" dirty="0" err="1"/>
              <a:t>культурним</a:t>
            </a:r>
            <a:r>
              <a:rPr lang="ru-RU" sz="2200" dirty="0"/>
              <a:t>, </a:t>
            </a:r>
            <a:r>
              <a:rPr lang="ru-RU" sz="2200" dirty="0" err="1"/>
              <a:t>релігійним</a:t>
            </a:r>
            <a:r>
              <a:rPr lang="ru-RU" sz="2200" dirty="0"/>
              <a:t> та </a:t>
            </a:r>
            <a:r>
              <a:rPr lang="ru-RU" sz="2200" dirty="0" err="1"/>
              <a:t>іншим</a:t>
            </a:r>
            <a:r>
              <a:rPr lang="ru-RU" sz="2200" dirty="0"/>
              <a:t> </a:t>
            </a:r>
            <a:r>
              <a:rPr lang="ru-RU" sz="2200" dirty="0" err="1"/>
              <a:t>традиціям</a:t>
            </a:r>
            <a:r>
              <a:rPr lang="ru-RU" sz="2200" dirty="0"/>
              <a:t> і </a:t>
            </a:r>
            <a:r>
              <a:rPr lang="ru-RU" sz="2200" dirty="0" err="1"/>
              <a:t>уявленням</a:t>
            </a:r>
            <a:r>
              <a:rPr lang="ru-RU" sz="2200" dirty="0"/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736" y="3267347"/>
            <a:ext cx="3623447" cy="248031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3394" y="504007"/>
            <a:ext cx="3670663" cy="2657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5323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2048" y="186932"/>
            <a:ext cx="4021758" cy="3450613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ru-RU" sz="2200" b="1" i="1" dirty="0"/>
              <a:t>Принцип </a:t>
            </a:r>
            <a:r>
              <a:rPr lang="ru-RU" sz="2200" b="1" i="1" dirty="0" err="1"/>
              <a:t>міжнародного</a:t>
            </a:r>
            <a:r>
              <a:rPr lang="ru-RU" sz="2200" b="1" i="1" dirty="0"/>
              <a:t> </a:t>
            </a:r>
            <a:r>
              <a:rPr lang="ru-RU" sz="2200" b="1" i="1" dirty="0" err="1"/>
              <a:t>співробітництва</a:t>
            </a:r>
            <a:r>
              <a:rPr lang="ru-RU" sz="2200" dirty="0"/>
              <a:t> </a:t>
            </a:r>
            <a:r>
              <a:rPr lang="ru-RU" sz="2200" dirty="0" err="1"/>
              <a:t>зобов’язує</a:t>
            </a:r>
            <a:r>
              <a:rPr lang="ru-RU" sz="2200" dirty="0"/>
              <a:t> </a:t>
            </a:r>
            <a:r>
              <a:rPr lang="ru-RU" sz="2200" dirty="0" err="1"/>
              <a:t>держави</a:t>
            </a:r>
            <a:r>
              <a:rPr lang="ru-RU" sz="2200" dirty="0"/>
              <a:t> </a:t>
            </a:r>
            <a:r>
              <a:rPr lang="ru-RU" sz="2200" dirty="0" err="1"/>
              <a:t>співробітничати</a:t>
            </a:r>
            <a:r>
              <a:rPr lang="ru-RU" sz="2200" dirty="0"/>
              <a:t> одна з одною </a:t>
            </a:r>
            <a:r>
              <a:rPr lang="ru-RU" sz="2200" dirty="0" err="1"/>
              <a:t>незалежно</a:t>
            </a:r>
            <a:r>
              <a:rPr lang="ru-RU" sz="2200" dirty="0"/>
              <a:t> </a:t>
            </a:r>
            <a:r>
              <a:rPr lang="ru-RU" sz="2200" dirty="0" err="1"/>
              <a:t>від</a:t>
            </a:r>
            <a:r>
              <a:rPr lang="ru-RU" sz="2200" dirty="0"/>
              <a:t> </a:t>
            </a:r>
            <a:r>
              <a:rPr lang="ru-RU" sz="2200" dirty="0" err="1"/>
              <a:t>розходжень</a:t>
            </a:r>
            <a:r>
              <a:rPr lang="ru-RU" sz="2200" dirty="0"/>
              <a:t> </a:t>
            </a:r>
            <a:r>
              <a:rPr lang="ru-RU" sz="2200" dirty="0" err="1"/>
              <a:t>їх</a:t>
            </a:r>
            <a:r>
              <a:rPr lang="ru-RU" sz="2200" dirty="0"/>
              <a:t> </a:t>
            </a:r>
            <a:r>
              <a:rPr lang="ru-RU" sz="2200" dirty="0" err="1"/>
              <a:t>політичних</a:t>
            </a:r>
            <a:r>
              <a:rPr lang="ru-RU" sz="2200" dirty="0"/>
              <a:t>, </a:t>
            </a:r>
            <a:r>
              <a:rPr lang="ru-RU" sz="2200" dirty="0" err="1"/>
              <a:t>економічних</a:t>
            </a:r>
            <a:r>
              <a:rPr lang="ru-RU" sz="2200" dirty="0"/>
              <a:t> </a:t>
            </a:r>
            <a:r>
              <a:rPr lang="ru-RU" sz="2200" dirty="0" smtClean="0"/>
              <a:t>і </a:t>
            </a:r>
            <a:r>
              <a:rPr lang="ru-RU" sz="2200" dirty="0" err="1" smtClean="0"/>
              <a:t>соціальних</a:t>
            </a:r>
            <a:r>
              <a:rPr lang="ru-RU" sz="2200" dirty="0" smtClean="0"/>
              <a:t> систем.</a:t>
            </a:r>
            <a:endParaRPr lang="ru-RU" sz="2200" dirty="0"/>
          </a:p>
        </p:txBody>
      </p:sp>
      <p:sp>
        <p:nvSpPr>
          <p:cNvPr id="4" name="TextBox 3"/>
          <p:cNvSpPr txBox="1"/>
          <p:nvPr/>
        </p:nvSpPr>
        <p:spPr>
          <a:xfrm>
            <a:off x="5303522" y="186932"/>
            <a:ext cx="6727370" cy="59554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200" b="1" dirty="0" err="1"/>
              <a:t>Основними</a:t>
            </a:r>
            <a:r>
              <a:rPr lang="ru-RU" sz="2200" b="1" dirty="0"/>
              <a:t> </a:t>
            </a:r>
            <a:r>
              <a:rPr lang="ru-RU" sz="2200" b="1" dirty="0" err="1"/>
              <a:t>напрямками</a:t>
            </a:r>
            <a:r>
              <a:rPr lang="ru-RU" sz="2200" b="1" dirty="0"/>
              <a:t> </a:t>
            </a:r>
            <a:r>
              <a:rPr lang="ru-RU" sz="2200" b="1" dirty="0" err="1"/>
              <a:t>співробітництва</a:t>
            </a:r>
            <a:r>
              <a:rPr lang="ru-RU" sz="2200" b="1" dirty="0"/>
              <a:t> є</a:t>
            </a:r>
            <a:r>
              <a:rPr lang="ru-RU" sz="2200" dirty="0"/>
              <a:t>:</a:t>
            </a:r>
          </a:p>
          <a:p>
            <a:pPr algn="just">
              <a:lnSpc>
                <a:spcPct val="150000"/>
              </a:lnSpc>
            </a:pPr>
            <a:r>
              <a:rPr lang="ru-RU" sz="2200" dirty="0"/>
              <a:t>- </a:t>
            </a:r>
            <a:r>
              <a:rPr lang="ru-RU" sz="2200" dirty="0" err="1"/>
              <a:t>підтримка</a:t>
            </a:r>
            <a:r>
              <a:rPr lang="ru-RU" sz="2200" dirty="0"/>
              <a:t> миру і </a:t>
            </a:r>
            <a:r>
              <a:rPr lang="ru-RU" sz="2200" dirty="0" err="1"/>
              <a:t>безпеки</a:t>
            </a:r>
            <a:r>
              <a:rPr lang="ru-RU" sz="2200" dirty="0"/>
              <a:t>;</a:t>
            </a:r>
          </a:p>
          <a:p>
            <a:pPr algn="just">
              <a:lnSpc>
                <a:spcPct val="150000"/>
              </a:lnSpc>
            </a:pPr>
            <a:r>
              <a:rPr lang="ru-RU" sz="2200" dirty="0"/>
              <a:t>- </a:t>
            </a:r>
            <a:r>
              <a:rPr lang="ru-RU" sz="2200" dirty="0" err="1"/>
              <a:t>загальна</a:t>
            </a:r>
            <a:r>
              <a:rPr lang="ru-RU" sz="2200" dirty="0"/>
              <a:t> </a:t>
            </a:r>
            <a:r>
              <a:rPr lang="ru-RU" sz="2200" dirty="0" err="1"/>
              <a:t>повага</a:t>
            </a:r>
            <a:r>
              <a:rPr lang="ru-RU" sz="2200" dirty="0"/>
              <a:t> прав </a:t>
            </a:r>
            <a:r>
              <a:rPr lang="ru-RU" sz="2200" dirty="0" err="1"/>
              <a:t>людини</a:t>
            </a:r>
            <a:r>
              <a:rPr lang="ru-RU" sz="2200" dirty="0"/>
              <a:t>;</a:t>
            </a:r>
          </a:p>
          <a:p>
            <a:pPr algn="just">
              <a:lnSpc>
                <a:spcPct val="150000"/>
              </a:lnSpc>
            </a:pPr>
            <a:r>
              <a:rPr lang="ru-RU" sz="2200" dirty="0"/>
              <a:t>- </a:t>
            </a:r>
            <a:r>
              <a:rPr lang="ru-RU" sz="2200" dirty="0" err="1"/>
              <a:t>здійснення</a:t>
            </a:r>
            <a:r>
              <a:rPr lang="ru-RU" sz="2200" dirty="0"/>
              <a:t> </a:t>
            </a:r>
            <a:r>
              <a:rPr lang="ru-RU" sz="2200" dirty="0" err="1"/>
              <a:t>міжнародних</a:t>
            </a:r>
            <a:r>
              <a:rPr lang="ru-RU" sz="2200" dirty="0"/>
              <a:t> </a:t>
            </a:r>
            <a:r>
              <a:rPr lang="ru-RU" sz="2200" dirty="0" err="1"/>
              <a:t>відносин</a:t>
            </a:r>
            <a:r>
              <a:rPr lang="ru-RU" sz="2200" dirty="0"/>
              <a:t> в </a:t>
            </a:r>
            <a:r>
              <a:rPr lang="ru-RU" sz="2200" dirty="0" err="1"/>
              <a:t>економічній</a:t>
            </a:r>
            <a:r>
              <a:rPr lang="ru-RU" sz="2200" dirty="0"/>
              <a:t>, </a:t>
            </a:r>
            <a:r>
              <a:rPr lang="ru-RU" sz="2200" dirty="0" err="1"/>
              <a:t>соціальній</a:t>
            </a:r>
            <a:r>
              <a:rPr lang="ru-RU" sz="2200" dirty="0"/>
              <a:t>, </a:t>
            </a:r>
            <a:r>
              <a:rPr lang="ru-RU" sz="2200" dirty="0" err="1"/>
              <a:t>культурній</a:t>
            </a:r>
            <a:r>
              <a:rPr lang="ru-RU" sz="2200" dirty="0"/>
              <a:t>, </a:t>
            </a:r>
            <a:r>
              <a:rPr lang="ru-RU" sz="2200" dirty="0" err="1"/>
              <a:t>технічній</a:t>
            </a:r>
            <a:r>
              <a:rPr lang="ru-RU" sz="2200" dirty="0"/>
              <a:t> і </a:t>
            </a:r>
            <a:r>
              <a:rPr lang="ru-RU" sz="2200" dirty="0" err="1"/>
              <a:t>торговій</a:t>
            </a:r>
            <a:r>
              <a:rPr lang="ru-RU" sz="2200" dirty="0"/>
              <a:t> </a:t>
            </a:r>
            <a:r>
              <a:rPr lang="ru-RU" sz="2200" dirty="0" err="1"/>
              <a:t>галузях</a:t>
            </a:r>
            <a:r>
              <a:rPr lang="ru-RU" sz="2200" dirty="0"/>
              <a:t> </a:t>
            </a:r>
            <a:r>
              <a:rPr lang="ru-RU" sz="2200" dirty="0" err="1"/>
              <a:t>відповідно</a:t>
            </a:r>
            <a:r>
              <a:rPr lang="ru-RU" sz="2200" dirty="0"/>
              <a:t> до </a:t>
            </a:r>
            <a:r>
              <a:rPr lang="ru-RU" sz="2200" dirty="0" err="1"/>
              <a:t>принципів</a:t>
            </a:r>
            <a:r>
              <a:rPr lang="ru-RU" sz="2200" dirty="0"/>
              <a:t> </a:t>
            </a:r>
            <a:r>
              <a:rPr lang="ru-RU" sz="2200" dirty="0" err="1"/>
              <a:t>суверенної</a:t>
            </a:r>
            <a:r>
              <a:rPr lang="ru-RU" sz="2200" dirty="0"/>
              <a:t> </a:t>
            </a:r>
            <a:r>
              <a:rPr lang="ru-RU" sz="2200" dirty="0" err="1"/>
              <a:t>рівності</a:t>
            </a:r>
            <a:r>
              <a:rPr lang="ru-RU" sz="2200" dirty="0"/>
              <a:t> і </a:t>
            </a:r>
            <a:r>
              <a:rPr lang="ru-RU" sz="2200" dirty="0" err="1"/>
              <a:t>невтручання</a:t>
            </a:r>
            <a:r>
              <a:rPr lang="ru-RU" sz="2200" dirty="0"/>
              <a:t>;</a:t>
            </a:r>
          </a:p>
          <a:p>
            <a:pPr algn="just">
              <a:lnSpc>
                <a:spcPct val="150000"/>
              </a:lnSpc>
            </a:pPr>
            <a:r>
              <a:rPr lang="ru-RU" sz="2200" dirty="0"/>
              <a:t>- </a:t>
            </a:r>
            <a:r>
              <a:rPr lang="ru-RU" sz="2200" dirty="0" err="1"/>
              <a:t>співробітництво</a:t>
            </a:r>
            <a:r>
              <a:rPr lang="ru-RU" sz="2200" dirty="0"/>
              <a:t> з ООН і </a:t>
            </a:r>
            <a:r>
              <a:rPr lang="ru-RU" sz="2200" dirty="0" err="1"/>
              <a:t>вживання</a:t>
            </a:r>
            <a:r>
              <a:rPr lang="ru-RU" sz="2200" dirty="0"/>
              <a:t> </a:t>
            </a:r>
            <a:r>
              <a:rPr lang="ru-RU" sz="2200" dirty="0" err="1"/>
              <a:t>заходів</a:t>
            </a:r>
            <a:r>
              <a:rPr lang="ru-RU" sz="2200" dirty="0"/>
              <a:t>, </a:t>
            </a:r>
            <a:r>
              <a:rPr lang="ru-RU" sz="2200" dirty="0" err="1"/>
              <a:t>передбачених</a:t>
            </a:r>
            <a:r>
              <a:rPr lang="ru-RU" sz="2200" dirty="0"/>
              <a:t> </a:t>
            </a:r>
            <a:r>
              <a:rPr lang="ru-RU" sz="2200" dirty="0" err="1"/>
              <a:t>її</a:t>
            </a:r>
            <a:r>
              <a:rPr lang="ru-RU" sz="2200" dirty="0"/>
              <a:t> Статутом;</a:t>
            </a:r>
          </a:p>
          <a:p>
            <a:pPr algn="just">
              <a:lnSpc>
                <a:spcPct val="150000"/>
              </a:lnSpc>
            </a:pPr>
            <a:r>
              <a:rPr lang="ru-RU" sz="2200" dirty="0"/>
              <a:t>- </a:t>
            </a:r>
            <a:r>
              <a:rPr lang="ru-RU" sz="2200" dirty="0" err="1"/>
              <a:t>сприяння</a:t>
            </a:r>
            <a:r>
              <a:rPr lang="ru-RU" sz="2200" dirty="0"/>
              <a:t> </a:t>
            </a:r>
            <a:r>
              <a:rPr lang="ru-RU" sz="2200" dirty="0" err="1"/>
              <a:t>економічному</a:t>
            </a:r>
            <a:r>
              <a:rPr lang="ru-RU" sz="2200" dirty="0"/>
              <a:t> </a:t>
            </a:r>
            <a:r>
              <a:rPr lang="ru-RU" sz="2200" dirty="0" err="1"/>
              <a:t>зростанню</a:t>
            </a:r>
            <a:r>
              <a:rPr lang="ru-RU" sz="2200" dirty="0"/>
              <a:t> у </a:t>
            </a:r>
            <a:r>
              <a:rPr lang="ru-RU" sz="2200" dirty="0" err="1"/>
              <a:t>всьому</a:t>
            </a:r>
            <a:r>
              <a:rPr lang="ru-RU" sz="2200" dirty="0"/>
              <a:t> </a:t>
            </a:r>
            <a:r>
              <a:rPr lang="ru-RU" sz="2200" dirty="0" err="1"/>
              <a:t>світі</a:t>
            </a:r>
            <a:r>
              <a:rPr lang="ru-RU" sz="2200" dirty="0"/>
              <a:t>.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487" y="3363277"/>
            <a:ext cx="2692566" cy="2475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6303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9614" y="239184"/>
            <a:ext cx="4648775" cy="3450613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ru-RU" sz="2200" b="1" dirty="0"/>
              <a:t>Принцип </a:t>
            </a:r>
            <a:r>
              <a:rPr lang="ru-RU" sz="2200" b="1" dirty="0" err="1"/>
              <a:t>сумлінного</a:t>
            </a:r>
            <a:r>
              <a:rPr lang="ru-RU" sz="2200" b="1" dirty="0"/>
              <a:t> </a:t>
            </a:r>
            <a:r>
              <a:rPr lang="ru-RU" sz="2200" b="1" dirty="0" err="1"/>
              <a:t>виконання</a:t>
            </a:r>
            <a:r>
              <a:rPr lang="ru-RU" sz="2200" b="1" dirty="0"/>
              <a:t> </a:t>
            </a:r>
            <a:r>
              <a:rPr lang="ru-RU" sz="2200" b="1" dirty="0" err="1"/>
              <a:t>міжнародних</a:t>
            </a:r>
            <a:r>
              <a:rPr lang="ru-RU" sz="2200" b="1" dirty="0"/>
              <a:t> </a:t>
            </a:r>
            <a:r>
              <a:rPr lang="ru-RU" sz="2200" b="1" dirty="0" err="1"/>
              <a:t>зобов’язань</a:t>
            </a:r>
            <a:r>
              <a:rPr lang="ru-RU" sz="2200" dirty="0"/>
              <a:t> </a:t>
            </a:r>
            <a:r>
              <a:rPr lang="ru-RU" sz="2200" dirty="0" err="1"/>
              <a:t>виник</a:t>
            </a:r>
            <a:r>
              <a:rPr lang="ru-RU" sz="2200" dirty="0"/>
              <a:t> у </a:t>
            </a:r>
            <a:r>
              <a:rPr lang="ru-RU" sz="2200" dirty="0" err="1"/>
              <a:t>формі</a:t>
            </a:r>
            <a:r>
              <a:rPr lang="ru-RU" sz="2200" dirty="0"/>
              <a:t> </a:t>
            </a:r>
            <a:r>
              <a:rPr lang="ru-RU" sz="2200" dirty="0" err="1"/>
              <a:t>міжнародно</a:t>
            </a:r>
            <a:r>
              <a:rPr lang="ru-RU" sz="2200" dirty="0"/>
              <a:t>-правового </a:t>
            </a:r>
            <a:r>
              <a:rPr lang="ru-RU" sz="2200" dirty="0" err="1"/>
              <a:t>звичаю</a:t>
            </a:r>
            <a:r>
              <a:rPr lang="ru-RU" sz="2200" dirty="0"/>
              <a:t> </a:t>
            </a:r>
            <a:r>
              <a:rPr lang="en-US" sz="2200" i="1" dirty="0" err="1"/>
              <a:t>pacta</a:t>
            </a:r>
            <a:r>
              <a:rPr lang="en-US" sz="2200" i="1" dirty="0"/>
              <a:t> </a:t>
            </a:r>
            <a:r>
              <a:rPr lang="en-US" sz="2200" i="1" dirty="0" err="1"/>
              <a:t>sunt</a:t>
            </a:r>
            <a:r>
              <a:rPr lang="en-US" sz="2200" i="1" dirty="0"/>
              <a:t> </a:t>
            </a:r>
            <a:r>
              <a:rPr lang="en-US" sz="2200" i="1" dirty="0" err="1"/>
              <a:t>servanda</a:t>
            </a:r>
            <a:r>
              <a:rPr lang="en-US" sz="2200" dirty="0"/>
              <a:t> (</a:t>
            </a:r>
            <a:r>
              <a:rPr lang="ru-RU" sz="2200" dirty="0"/>
              <a:t>лат. — угоди </a:t>
            </a:r>
            <a:r>
              <a:rPr lang="ru-RU" sz="2200" dirty="0" err="1"/>
              <a:t>слід</a:t>
            </a:r>
            <a:r>
              <a:rPr lang="ru-RU" sz="2200" dirty="0"/>
              <a:t> </a:t>
            </a:r>
            <a:r>
              <a:rPr lang="ru-RU" sz="2200" dirty="0" err="1"/>
              <a:t>дотримуватися</a:t>
            </a:r>
            <a:r>
              <a:rPr lang="ru-RU" sz="2200" dirty="0"/>
              <a:t>) на </a:t>
            </a:r>
            <a:r>
              <a:rPr lang="ru-RU" sz="2200" dirty="0" err="1"/>
              <a:t>ранніх</a:t>
            </a:r>
            <a:r>
              <a:rPr lang="ru-RU" sz="2200" dirty="0"/>
              <a:t> </a:t>
            </a:r>
            <a:r>
              <a:rPr lang="ru-RU" sz="2200" dirty="0" err="1"/>
              <a:t>стадіях</a:t>
            </a:r>
            <a:r>
              <a:rPr lang="ru-RU" sz="2200" dirty="0"/>
              <a:t> </a:t>
            </a:r>
            <a:r>
              <a:rPr lang="ru-RU" sz="2200" dirty="0" err="1"/>
              <a:t>розвитку</a:t>
            </a:r>
            <a:r>
              <a:rPr lang="ru-RU" sz="2200" dirty="0"/>
              <a:t> </a:t>
            </a:r>
            <a:r>
              <a:rPr lang="ru-RU" sz="2200" dirty="0" err="1"/>
              <a:t>державності</a:t>
            </a:r>
            <a:r>
              <a:rPr lang="ru-RU" sz="2200" dirty="0"/>
              <a:t>, а в </a:t>
            </a:r>
            <a:r>
              <a:rPr lang="ru-RU" sz="2200" dirty="0" err="1"/>
              <a:t>даний</a:t>
            </a:r>
            <a:r>
              <a:rPr lang="ru-RU" sz="2200" dirty="0"/>
              <a:t> час </a:t>
            </a:r>
            <a:r>
              <a:rPr lang="ru-RU" sz="2200" dirty="0" err="1"/>
              <a:t>відображається</a:t>
            </a:r>
            <a:r>
              <a:rPr lang="ru-RU" sz="2200" dirty="0"/>
              <a:t> в </a:t>
            </a:r>
            <a:r>
              <a:rPr lang="ru-RU" sz="2200" dirty="0" err="1"/>
              <a:t>численних</a:t>
            </a:r>
            <a:r>
              <a:rPr lang="ru-RU" sz="2200" dirty="0"/>
              <a:t> </a:t>
            </a:r>
            <a:r>
              <a:rPr lang="ru-RU" sz="2200" dirty="0" err="1"/>
              <a:t>двосторонніх</a:t>
            </a:r>
            <a:r>
              <a:rPr lang="ru-RU" sz="2200" dirty="0"/>
              <a:t> і </a:t>
            </a:r>
            <a:r>
              <a:rPr lang="ru-RU" sz="2200" dirty="0" err="1"/>
              <a:t>багатосторонніх</a:t>
            </a:r>
            <a:r>
              <a:rPr lang="ru-RU" sz="2200" dirty="0"/>
              <a:t> </a:t>
            </a:r>
            <a:r>
              <a:rPr lang="ru-RU" sz="2200" dirty="0" err="1"/>
              <a:t>міжнародних</a:t>
            </a:r>
            <a:r>
              <a:rPr lang="ru-RU" sz="2200" dirty="0"/>
              <a:t> </a:t>
            </a:r>
            <a:r>
              <a:rPr lang="ru-RU" sz="2200" dirty="0" err="1"/>
              <a:t>угодах</a:t>
            </a:r>
            <a:r>
              <a:rPr lang="ru-RU" sz="2200" dirty="0"/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688183" y="256299"/>
            <a:ext cx="5316583" cy="364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200" dirty="0"/>
              <a:t>Принцип </a:t>
            </a:r>
            <a:r>
              <a:rPr lang="ru-RU" sz="2200" dirty="0" err="1"/>
              <a:t>сумлінного</a:t>
            </a:r>
            <a:r>
              <a:rPr lang="ru-RU" sz="2200" dirty="0"/>
              <a:t> </a:t>
            </a:r>
            <a:r>
              <a:rPr lang="ru-RU" sz="2200" dirty="0" err="1"/>
              <a:t>виконання</a:t>
            </a:r>
            <a:r>
              <a:rPr lang="ru-RU" sz="2200" dirty="0"/>
              <a:t> </a:t>
            </a:r>
            <a:r>
              <a:rPr lang="ru-RU" sz="2200" dirty="0" err="1"/>
              <a:t>міжнародних</a:t>
            </a:r>
            <a:r>
              <a:rPr lang="ru-RU" sz="2200" dirty="0"/>
              <a:t> </a:t>
            </a:r>
            <a:r>
              <a:rPr lang="ru-RU" sz="2200" dirty="0" err="1"/>
              <a:t>зобов’язань</a:t>
            </a:r>
            <a:r>
              <a:rPr lang="ru-RU" sz="2200" dirty="0"/>
              <a:t> </a:t>
            </a:r>
            <a:r>
              <a:rPr lang="ru-RU" sz="2200" dirty="0" err="1"/>
              <a:t>поширюється</a:t>
            </a:r>
            <a:r>
              <a:rPr lang="ru-RU" sz="2200" dirty="0"/>
              <a:t> </a:t>
            </a:r>
            <a:r>
              <a:rPr lang="ru-RU" sz="2200" dirty="0" err="1"/>
              <a:t>тільки</a:t>
            </a:r>
            <a:r>
              <a:rPr lang="ru-RU" sz="2200" dirty="0"/>
              <a:t> на </a:t>
            </a:r>
            <a:r>
              <a:rPr lang="ru-RU" sz="2200" i="1" dirty="0" err="1"/>
              <a:t>дійсні</a:t>
            </a:r>
            <a:r>
              <a:rPr lang="ru-RU" sz="2200" i="1" dirty="0"/>
              <a:t> угоди</a:t>
            </a:r>
            <a:r>
              <a:rPr lang="ru-RU" sz="2200" dirty="0"/>
              <a:t>. </a:t>
            </a:r>
            <a:r>
              <a:rPr lang="ru-RU" sz="2200" dirty="0" err="1"/>
              <a:t>Це</a:t>
            </a:r>
            <a:r>
              <a:rPr lang="ru-RU" sz="2200" dirty="0"/>
              <a:t> </a:t>
            </a:r>
            <a:r>
              <a:rPr lang="ru-RU" sz="2200" dirty="0" err="1"/>
              <a:t>означає</a:t>
            </a:r>
            <a:r>
              <a:rPr lang="ru-RU" sz="2200" dirty="0"/>
              <a:t>, </a:t>
            </a:r>
            <a:r>
              <a:rPr lang="ru-RU" sz="2200" dirty="0" err="1"/>
              <a:t>що</a:t>
            </a:r>
            <a:r>
              <a:rPr lang="ru-RU" sz="2200" dirty="0"/>
              <a:t> </a:t>
            </a:r>
            <a:r>
              <a:rPr lang="ru-RU" sz="2200" dirty="0" err="1"/>
              <a:t>розглянутий</a:t>
            </a:r>
            <a:r>
              <a:rPr lang="ru-RU" sz="2200" dirty="0"/>
              <a:t> принцип </a:t>
            </a:r>
            <a:r>
              <a:rPr lang="ru-RU" sz="2200" dirty="0" err="1"/>
              <a:t>застосовується</a:t>
            </a:r>
            <a:r>
              <a:rPr lang="ru-RU" sz="2200" dirty="0"/>
              <a:t> </a:t>
            </a:r>
            <a:r>
              <a:rPr lang="ru-RU" sz="2200" dirty="0" err="1"/>
              <a:t>тільки</a:t>
            </a:r>
            <a:r>
              <a:rPr lang="ru-RU" sz="2200" dirty="0"/>
              <a:t> до </a:t>
            </a:r>
            <a:r>
              <a:rPr lang="ru-RU" sz="2200" dirty="0" err="1"/>
              <a:t>міжнародних</a:t>
            </a:r>
            <a:r>
              <a:rPr lang="ru-RU" sz="2200" dirty="0"/>
              <a:t> </a:t>
            </a:r>
            <a:r>
              <a:rPr lang="ru-RU" sz="2200" dirty="0" err="1"/>
              <a:t>договорів</a:t>
            </a:r>
            <a:r>
              <a:rPr lang="ru-RU" sz="2200" dirty="0"/>
              <a:t>, </a:t>
            </a:r>
            <a:r>
              <a:rPr lang="ru-RU" sz="2200" dirty="0" err="1"/>
              <a:t>укладених</a:t>
            </a:r>
            <a:r>
              <a:rPr lang="ru-RU" sz="2200" dirty="0"/>
              <a:t> </a:t>
            </a:r>
            <a:r>
              <a:rPr lang="ru-RU" sz="2200" i="1" dirty="0" err="1"/>
              <a:t>добровільно</a:t>
            </a:r>
            <a:r>
              <a:rPr lang="ru-RU" sz="2200" i="1" dirty="0"/>
              <a:t> і на </a:t>
            </a:r>
            <a:r>
              <a:rPr lang="ru-RU" sz="2200" i="1" dirty="0" err="1"/>
              <a:t>основі</a:t>
            </a:r>
            <a:r>
              <a:rPr lang="ru-RU" sz="2200" i="1" dirty="0"/>
              <a:t> </a:t>
            </a:r>
            <a:r>
              <a:rPr lang="ru-RU" sz="2200" i="1" dirty="0" err="1"/>
              <a:t>рівноправності</a:t>
            </a:r>
            <a:r>
              <a:rPr lang="ru-RU" sz="2200" dirty="0"/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0879" y="4082143"/>
            <a:ext cx="4167051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4593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3042" y="748635"/>
            <a:ext cx="7796923" cy="345061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ru-RU" sz="2200" dirty="0" smtClean="0"/>
              <a:t>Характерною </a:t>
            </a:r>
            <a:r>
              <a:rPr lang="ru-RU" sz="2200" dirty="0" err="1" smtClean="0"/>
              <a:t>рисою</a:t>
            </a:r>
            <a:r>
              <a:rPr lang="ru-RU" sz="2200" dirty="0" smtClean="0"/>
              <a:t> </a:t>
            </a:r>
            <a:r>
              <a:rPr lang="ru-RU" sz="2200" dirty="0" err="1" smtClean="0"/>
              <a:t>міжнародного</a:t>
            </a:r>
            <a:r>
              <a:rPr lang="ru-RU" sz="2200" dirty="0" smtClean="0"/>
              <a:t> права є </a:t>
            </a:r>
            <a:r>
              <a:rPr lang="ru-RU" sz="2200" dirty="0" err="1" smtClean="0"/>
              <a:t>наявність</a:t>
            </a:r>
            <a:r>
              <a:rPr lang="ru-RU" sz="2200" dirty="0" smtClean="0"/>
              <a:t> у </a:t>
            </a:r>
            <a:r>
              <a:rPr lang="ru-RU" sz="2200" dirty="0" err="1" smtClean="0"/>
              <a:t>ньому</a:t>
            </a:r>
            <a:r>
              <a:rPr lang="ru-RU" sz="2200" dirty="0" smtClean="0"/>
              <a:t> комплексу </a:t>
            </a:r>
            <a:r>
              <a:rPr lang="ru-RU" sz="2200" dirty="0" err="1" smtClean="0"/>
              <a:t>основних</a:t>
            </a:r>
            <a:r>
              <a:rPr lang="ru-RU" sz="2200" dirty="0" smtClean="0"/>
              <a:t> </a:t>
            </a:r>
            <a:r>
              <a:rPr lang="ru-RU" sz="2200" dirty="0" err="1" smtClean="0"/>
              <a:t>принципів</a:t>
            </a:r>
            <a:r>
              <a:rPr lang="ru-RU" sz="2200" dirty="0" smtClean="0"/>
              <a:t>, </a:t>
            </a:r>
            <a:r>
              <a:rPr lang="ru-RU" sz="2200" dirty="0" err="1" smtClean="0"/>
              <a:t>під</a:t>
            </a:r>
            <a:r>
              <a:rPr lang="ru-RU" sz="2200" dirty="0" smtClean="0"/>
              <a:t> </a:t>
            </a:r>
            <a:r>
              <a:rPr lang="ru-RU" sz="2200" dirty="0" err="1" smtClean="0"/>
              <a:t>якими</a:t>
            </a:r>
            <a:r>
              <a:rPr lang="ru-RU" sz="2200" dirty="0" smtClean="0"/>
              <a:t> </a:t>
            </a:r>
            <a:r>
              <a:rPr lang="ru-RU" sz="2200" dirty="0" err="1" smtClean="0"/>
              <a:t>розуміються</a:t>
            </a:r>
            <a:r>
              <a:rPr lang="ru-RU" sz="2200" dirty="0" smtClean="0"/>
              <a:t> </a:t>
            </a:r>
            <a:r>
              <a:rPr lang="ru-RU" sz="2200" dirty="0" err="1" smtClean="0"/>
              <a:t>узагальнені</a:t>
            </a:r>
            <a:r>
              <a:rPr lang="ru-RU" sz="2200" dirty="0" smtClean="0"/>
              <a:t> </a:t>
            </a:r>
            <a:r>
              <a:rPr lang="ru-RU" sz="2200" dirty="0" err="1" smtClean="0"/>
              <a:t>норми</a:t>
            </a:r>
            <a:r>
              <a:rPr lang="ru-RU" sz="2200" dirty="0" smtClean="0"/>
              <a:t>, </a:t>
            </a:r>
            <a:r>
              <a:rPr lang="ru-RU" sz="2200" dirty="0" err="1" smtClean="0"/>
              <a:t>що</a:t>
            </a:r>
            <a:r>
              <a:rPr lang="ru-RU" sz="2200" dirty="0" smtClean="0"/>
              <a:t> </a:t>
            </a:r>
            <a:r>
              <a:rPr lang="ru-RU" sz="2200" dirty="0" err="1" smtClean="0"/>
              <a:t>відображають</a:t>
            </a:r>
            <a:r>
              <a:rPr lang="ru-RU" sz="2200" dirty="0" smtClean="0"/>
              <a:t> </a:t>
            </a:r>
            <a:r>
              <a:rPr lang="ru-RU" sz="2200" dirty="0" err="1" smtClean="0"/>
              <a:t>характерні</a:t>
            </a:r>
            <a:r>
              <a:rPr lang="ru-RU" sz="2200" dirty="0" smtClean="0"/>
              <a:t> </a:t>
            </a:r>
            <a:r>
              <a:rPr lang="ru-RU" sz="2200" dirty="0" err="1" smtClean="0"/>
              <a:t>риси</a:t>
            </a:r>
            <a:r>
              <a:rPr lang="ru-RU" sz="2200" dirty="0" smtClean="0"/>
              <a:t> та </a:t>
            </a:r>
            <a:r>
              <a:rPr lang="ru-RU" sz="2200" dirty="0" err="1" smtClean="0"/>
              <a:t>головний</a:t>
            </a:r>
            <a:r>
              <a:rPr lang="ru-RU" sz="2200" dirty="0" smtClean="0"/>
              <a:t> </a:t>
            </a:r>
            <a:r>
              <a:rPr lang="ru-RU" sz="2200" dirty="0" err="1" smtClean="0"/>
              <a:t>зміст</a:t>
            </a:r>
            <a:r>
              <a:rPr lang="ru-RU" sz="2200" dirty="0" smtClean="0"/>
              <a:t> </a:t>
            </a:r>
            <a:r>
              <a:rPr lang="ru-RU" sz="2200" dirty="0" err="1" smtClean="0"/>
              <a:t>міжнародного</a:t>
            </a:r>
            <a:r>
              <a:rPr lang="ru-RU" sz="2200" dirty="0" smtClean="0"/>
              <a:t> права, й </a:t>
            </a:r>
            <a:r>
              <a:rPr lang="ru-RU" sz="2200" dirty="0" err="1" smtClean="0"/>
              <a:t>володіють</a:t>
            </a:r>
            <a:r>
              <a:rPr lang="ru-RU" sz="2200" dirty="0" smtClean="0"/>
              <a:t> </a:t>
            </a:r>
            <a:r>
              <a:rPr lang="ru-RU" sz="2200" dirty="0" err="1" smtClean="0"/>
              <a:t>вищою</a:t>
            </a:r>
            <a:r>
              <a:rPr lang="ru-RU" sz="2200" dirty="0" smtClean="0"/>
              <a:t> </a:t>
            </a:r>
            <a:r>
              <a:rPr lang="ru-RU" sz="2200" dirty="0" err="1" smtClean="0"/>
              <a:t>юридичною</a:t>
            </a:r>
            <a:r>
              <a:rPr lang="ru-RU" sz="2200" dirty="0" smtClean="0"/>
              <a:t> силою. </a:t>
            </a:r>
            <a:endParaRPr lang="ru-RU" sz="2200" dirty="0"/>
          </a:p>
        </p:txBody>
      </p:sp>
      <p:sp>
        <p:nvSpPr>
          <p:cNvPr id="5" name="TextBox 4"/>
          <p:cNvSpPr txBox="1"/>
          <p:nvPr/>
        </p:nvSpPr>
        <p:spPr>
          <a:xfrm>
            <a:off x="8216538" y="3944983"/>
            <a:ext cx="372291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200" dirty="0"/>
              <a:t>У </a:t>
            </a:r>
            <a:r>
              <a:rPr lang="ru-RU" sz="2200" dirty="0" err="1"/>
              <a:t>дипломатичній</a:t>
            </a:r>
            <a:r>
              <a:rPr lang="ru-RU" sz="2200" dirty="0"/>
              <a:t> </a:t>
            </a:r>
            <a:r>
              <a:rPr lang="ru-RU" sz="2200" dirty="0" err="1"/>
              <a:t>практиці</a:t>
            </a:r>
            <a:r>
              <a:rPr lang="ru-RU" sz="2200" dirty="0"/>
              <a:t> </a:t>
            </a:r>
            <a:r>
              <a:rPr lang="ru-RU" sz="2200" dirty="0" err="1"/>
              <a:t>їх</a:t>
            </a:r>
            <a:r>
              <a:rPr lang="ru-RU" sz="2200" dirty="0"/>
              <a:t> </a:t>
            </a:r>
            <a:r>
              <a:rPr lang="ru-RU" sz="2200" dirty="0" err="1"/>
              <a:t>звичайно</a:t>
            </a:r>
            <a:r>
              <a:rPr lang="ru-RU" sz="2200" dirty="0"/>
              <a:t> </a:t>
            </a:r>
            <a:r>
              <a:rPr lang="ru-RU" sz="2200" dirty="0" err="1"/>
              <a:t>іменують</a:t>
            </a:r>
            <a:r>
              <a:rPr lang="ru-RU" sz="2200" dirty="0"/>
              <a:t> принципами </a:t>
            </a:r>
            <a:r>
              <a:rPr lang="ru-RU" sz="2200" dirty="0" err="1"/>
              <a:t>міжнародних</a:t>
            </a:r>
            <a:r>
              <a:rPr lang="ru-RU" sz="2200" dirty="0"/>
              <a:t> </a:t>
            </a:r>
            <a:r>
              <a:rPr lang="ru-RU" sz="2200" dirty="0" err="1"/>
              <a:t>відносин</a:t>
            </a:r>
            <a:r>
              <a:rPr lang="ru-RU" sz="2200" dirty="0"/>
              <a:t>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5138" y="963657"/>
            <a:ext cx="3265714" cy="231511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225" y="3511051"/>
            <a:ext cx="4881443" cy="2341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438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5922" y="252247"/>
            <a:ext cx="9291215" cy="345061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ru-RU" sz="2200" b="1" dirty="0"/>
              <a:t>Норма </a:t>
            </a:r>
            <a:r>
              <a:rPr lang="ru-RU" sz="2200" b="1" dirty="0" err="1"/>
              <a:t>міжнародного</a:t>
            </a:r>
            <a:r>
              <a:rPr lang="ru-RU" sz="2200" b="1" dirty="0"/>
              <a:t> права</a:t>
            </a:r>
            <a:r>
              <a:rPr lang="ru-RU" sz="2200" dirty="0"/>
              <a:t> - </a:t>
            </a:r>
            <a:r>
              <a:rPr lang="ru-RU" sz="2200" dirty="0" err="1"/>
              <a:t>це</a:t>
            </a:r>
            <a:r>
              <a:rPr lang="ru-RU" sz="2200" dirty="0"/>
              <a:t> правило </a:t>
            </a:r>
            <a:r>
              <a:rPr lang="ru-RU" sz="2200" dirty="0" err="1"/>
              <a:t>поведінки</a:t>
            </a:r>
            <a:r>
              <a:rPr lang="ru-RU" sz="2200" dirty="0"/>
              <a:t>, </a:t>
            </a:r>
            <a:r>
              <a:rPr lang="ru-RU" sz="2200" dirty="0" err="1"/>
              <a:t>що</a:t>
            </a:r>
            <a:r>
              <a:rPr lang="ru-RU" sz="2200" dirty="0"/>
              <a:t> </a:t>
            </a:r>
            <a:r>
              <a:rPr lang="ru-RU" sz="2200" dirty="0" err="1"/>
              <a:t>створюється</a:t>
            </a:r>
            <a:r>
              <a:rPr lang="ru-RU" sz="2200" dirty="0"/>
              <a:t> державами й </a:t>
            </a:r>
            <a:r>
              <a:rPr lang="ru-RU" sz="2200" dirty="0" err="1"/>
              <a:t>іншими</a:t>
            </a:r>
            <a:r>
              <a:rPr lang="ru-RU" sz="2200" dirty="0"/>
              <a:t> </a:t>
            </a:r>
            <a:r>
              <a:rPr lang="ru-RU" sz="2200" dirty="0" err="1"/>
              <a:t>суб'єктами</a:t>
            </a:r>
            <a:r>
              <a:rPr lang="ru-RU" sz="2200" dirty="0"/>
              <a:t> </a:t>
            </a:r>
            <a:r>
              <a:rPr lang="ru-RU" sz="2200" b="1" dirty="0" err="1"/>
              <a:t>міжнародного</a:t>
            </a:r>
            <a:r>
              <a:rPr lang="ru-RU" sz="2200" b="1" dirty="0"/>
              <a:t> права</a:t>
            </a:r>
            <a:r>
              <a:rPr lang="ru-RU" sz="2200" dirty="0"/>
              <a:t> шляхом </a:t>
            </a:r>
            <a:r>
              <a:rPr lang="ru-RU" sz="2200" dirty="0" err="1"/>
              <a:t>узгодження</a:t>
            </a:r>
            <a:r>
              <a:rPr lang="ru-RU" sz="2200" dirty="0"/>
              <a:t> </a:t>
            </a:r>
            <a:r>
              <a:rPr lang="ru-RU" sz="2200" dirty="0" err="1"/>
              <a:t>їх</a:t>
            </a:r>
            <a:r>
              <a:rPr lang="ru-RU" sz="2200" dirty="0"/>
              <a:t> </a:t>
            </a:r>
            <a:r>
              <a:rPr lang="ru-RU" sz="2200" dirty="0" err="1"/>
              <a:t>позицій</a:t>
            </a:r>
            <a:r>
              <a:rPr lang="ru-RU" sz="2200" dirty="0"/>
              <a:t> і </a:t>
            </a:r>
            <a:r>
              <a:rPr lang="ru-RU" sz="2200" dirty="0" err="1"/>
              <a:t>визнається</a:t>
            </a:r>
            <a:r>
              <a:rPr lang="ru-RU" sz="2200" dirty="0"/>
              <a:t> ними як </a:t>
            </a:r>
            <a:r>
              <a:rPr lang="ru-RU" sz="2200" dirty="0" err="1"/>
              <a:t>юридично</a:t>
            </a:r>
            <a:r>
              <a:rPr lang="ru-RU" sz="2200" dirty="0"/>
              <a:t> </a:t>
            </a:r>
            <a:r>
              <a:rPr lang="ru-RU" sz="2200" dirty="0" err="1"/>
              <a:t>обов'язкове</a:t>
            </a:r>
            <a:r>
              <a:rPr lang="ru-RU" sz="2200" dirty="0"/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958045" y="2168435"/>
            <a:ext cx="8033657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200" dirty="0" err="1"/>
              <a:t>Зміст</a:t>
            </a:r>
            <a:r>
              <a:rPr lang="ru-RU" sz="2200" dirty="0"/>
              <a:t> норм </a:t>
            </a:r>
            <a:r>
              <a:rPr lang="ru-RU" sz="2200" dirty="0" err="1"/>
              <a:t>міжнародного</a:t>
            </a:r>
            <a:r>
              <a:rPr lang="ru-RU" sz="2200" dirty="0"/>
              <a:t> права </a:t>
            </a:r>
            <a:r>
              <a:rPr lang="ru-RU" sz="2200" dirty="0" err="1"/>
              <a:t>становлять</a:t>
            </a:r>
            <a:r>
              <a:rPr lang="ru-RU" sz="2200" dirty="0"/>
              <a:t> права й </a:t>
            </a:r>
            <a:r>
              <a:rPr lang="ru-RU" sz="2200" dirty="0" err="1"/>
              <a:t>обов’язки</a:t>
            </a:r>
            <a:r>
              <a:rPr lang="ru-RU" sz="2200" dirty="0"/>
              <a:t>, </a:t>
            </a:r>
            <a:r>
              <a:rPr lang="ru-RU" sz="2200" dirty="0" err="1"/>
              <a:t>якими</a:t>
            </a:r>
            <a:r>
              <a:rPr lang="ru-RU" sz="2200" dirty="0"/>
              <a:t> </a:t>
            </a:r>
            <a:r>
              <a:rPr lang="ru-RU" sz="2200" dirty="0" err="1"/>
              <a:t>наділяються</a:t>
            </a:r>
            <a:r>
              <a:rPr lang="ru-RU" sz="2200" dirty="0"/>
              <a:t> </a:t>
            </a:r>
            <a:r>
              <a:rPr lang="ru-RU" sz="2200" dirty="0" err="1"/>
              <a:t>суб’єкти</a:t>
            </a:r>
            <a:r>
              <a:rPr lang="ru-RU" sz="2200" dirty="0"/>
              <a:t> </a:t>
            </a:r>
            <a:r>
              <a:rPr lang="ru-RU" sz="2200" dirty="0" err="1"/>
              <a:t>міжнародного</a:t>
            </a:r>
            <a:r>
              <a:rPr lang="ru-RU" sz="2200" dirty="0"/>
              <a:t> права. </a:t>
            </a:r>
            <a:r>
              <a:rPr lang="ru-RU" sz="2200" dirty="0" err="1"/>
              <a:t>Вступаючи</a:t>
            </a:r>
            <a:r>
              <a:rPr lang="ru-RU" sz="2200" dirty="0"/>
              <a:t> у </a:t>
            </a:r>
            <a:r>
              <a:rPr lang="ru-RU" sz="2200" dirty="0" err="1"/>
              <a:t>відносини</a:t>
            </a:r>
            <a:r>
              <a:rPr lang="ru-RU" sz="2200" dirty="0"/>
              <a:t> </a:t>
            </a:r>
            <a:r>
              <a:rPr lang="ru-RU" sz="2200" dirty="0" err="1"/>
              <a:t>між</a:t>
            </a:r>
            <a:r>
              <a:rPr lang="ru-RU" sz="2200" dirty="0"/>
              <a:t> собою, </a:t>
            </a:r>
            <a:r>
              <a:rPr lang="ru-RU" sz="2200" dirty="0" err="1"/>
              <a:t>суб’єкти</a:t>
            </a:r>
            <a:r>
              <a:rPr lang="ru-RU" sz="2200" dirty="0"/>
              <a:t> </a:t>
            </a:r>
            <a:r>
              <a:rPr lang="ru-RU" sz="2200" dirty="0" err="1"/>
              <a:t>міжнародного</a:t>
            </a:r>
            <a:r>
              <a:rPr lang="ru-RU" sz="2200" dirty="0"/>
              <a:t> права </a:t>
            </a:r>
            <a:r>
              <a:rPr lang="ru-RU" sz="2200" dirty="0" err="1"/>
              <a:t>реалізують</a:t>
            </a:r>
            <a:r>
              <a:rPr lang="ru-RU" sz="2200" dirty="0"/>
              <a:t> </a:t>
            </a:r>
            <a:r>
              <a:rPr lang="ru-RU" sz="2200" dirty="0" err="1"/>
              <a:t>свої</a:t>
            </a:r>
            <a:r>
              <a:rPr lang="ru-RU" sz="2200" dirty="0"/>
              <a:t> права й </a:t>
            </a:r>
            <a:r>
              <a:rPr lang="ru-RU" sz="2200" dirty="0" err="1"/>
              <a:t>дотримуються</a:t>
            </a:r>
            <a:r>
              <a:rPr lang="ru-RU" sz="2200" dirty="0"/>
              <a:t> </a:t>
            </a:r>
            <a:r>
              <a:rPr lang="ru-RU" sz="2200" dirty="0" err="1"/>
              <a:t>обов’язків</a:t>
            </a:r>
            <a:r>
              <a:rPr lang="ru-RU" sz="2200" dirty="0"/>
              <a:t>, </a:t>
            </a:r>
            <a:r>
              <a:rPr lang="ru-RU" sz="2200" dirty="0" err="1"/>
              <a:t>які</a:t>
            </a:r>
            <a:r>
              <a:rPr lang="ru-RU" sz="2200" dirty="0"/>
              <a:t> </a:t>
            </a:r>
            <a:r>
              <a:rPr lang="ru-RU" sz="2200" dirty="0" err="1"/>
              <a:t>встановлюються</a:t>
            </a:r>
            <a:r>
              <a:rPr lang="ru-RU" sz="2200" dirty="0"/>
              <a:t> </a:t>
            </a:r>
            <a:r>
              <a:rPr lang="ru-RU" sz="2200" dirty="0" err="1"/>
              <a:t>міжнародноправовими</a:t>
            </a:r>
            <a:r>
              <a:rPr lang="ru-RU" sz="2200" dirty="0"/>
              <a:t> </a:t>
            </a:r>
            <a:r>
              <a:rPr lang="ru-RU" sz="2200" dirty="0" smtClean="0"/>
              <a:t>нормами.</a:t>
            </a:r>
            <a:endParaRPr lang="ru-RU" sz="2200" dirty="0"/>
          </a:p>
        </p:txBody>
      </p:sp>
      <p:sp>
        <p:nvSpPr>
          <p:cNvPr id="5" name="TextBox 4"/>
          <p:cNvSpPr txBox="1"/>
          <p:nvPr/>
        </p:nvSpPr>
        <p:spPr>
          <a:xfrm>
            <a:off x="156754" y="5100286"/>
            <a:ext cx="11573691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200" dirty="0" err="1"/>
              <a:t>Важливою</a:t>
            </a:r>
            <a:r>
              <a:rPr lang="ru-RU" sz="2200" dirty="0"/>
              <a:t> </a:t>
            </a:r>
            <a:r>
              <a:rPr lang="ru-RU" sz="2200" dirty="0" err="1"/>
              <a:t>ознакою</a:t>
            </a:r>
            <a:r>
              <a:rPr lang="ru-RU" sz="2200" dirty="0"/>
              <a:t> </a:t>
            </a:r>
            <a:r>
              <a:rPr lang="ru-RU" sz="2200" dirty="0" err="1"/>
              <a:t>міжнародно-правових</a:t>
            </a:r>
            <a:r>
              <a:rPr lang="ru-RU" sz="2200" dirty="0"/>
              <a:t> норм </a:t>
            </a:r>
            <a:r>
              <a:rPr lang="ru-RU" sz="2200" dirty="0" err="1"/>
              <a:t>порівняно</a:t>
            </a:r>
            <a:r>
              <a:rPr lang="ru-RU" sz="2200" dirty="0"/>
              <a:t> з </a:t>
            </a:r>
            <a:r>
              <a:rPr lang="ru-RU" sz="2200" dirty="0" err="1"/>
              <a:t>національними</a:t>
            </a:r>
            <a:r>
              <a:rPr lang="ru-RU" sz="2200" dirty="0"/>
              <a:t> нормами є те, </a:t>
            </a:r>
            <a:r>
              <a:rPr lang="ru-RU" sz="2200" dirty="0" err="1"/>
              <a:t>що</a:t>
            </a:r>
            <a:r>
              <a:rPr lang="ru-RU" sz="2200" dirty="0"/>
              <a:t> </a:t>
            </a:r>
            <a:r>
              <a:rPr lang="ru-RU" sz="2200" dirty="0" err="1"/>
              <a:t>більшість</a:t>
            </a:r>
            <a:r>
              <a:rPr lang="ru-RU" sz="2200" dirty="0"/>
              <a:t> </a:t>
            </a:r>
            <a:r>
              <a:rPr lang="ru-RU" sz="2200" dirty="0" err="1"/>
              <a:t>із</a:t>
            </a:r>
            <a:r>
              <a:rPr lang="ru-RU" sz="2200" dirty="0"/>
              <a:t> них не </a:t>
            </a:r>
            <a:r>
              <a:rPr lang="ru-RU" sz="2200" dirty="0" err="1"/>
              <a:t>має</a:t>
            </a:r>
            <a:r>
              <a:rPr lang="ru-RU" sz="2200" dirty="0"/>
              <a:t> </a:t>
            </a:r>
            <a:r>
              <a:rPr lang="ru-RU" sz="2200" dirty="0" err="1"/>
              <a:t>загальнообов’язкового</a:t>
            </a:r>
            <a:r>
              <a:rPr lang="ru-RU" sz="2200" dirty="0"/>
              <a:t> характеру, </a:t>
            </a:r>
            <a:r>
              <a:rPr lang="ru-RU" sz="2200" dirty="0" err="1"/>
              <a:t>адже</a:t>
            </a:r>
            <a:r>
              <a:rPr lang="ru-RU" sz="2200" dirty="0"/>
              <a:t> </a:t>
            </a:r>
            <a:r>
              <a:rPr lang="ru-RU" sz="2200" dirty="0" err="1"/>
              <a:t>група</a:t>
            </a:r>
            <a:r>
              <a:rPr lang="ru-RU" sz="2200" dirty="0"/>
              <a:t> держав не </a:t>
            </a:r>
            <a:r>
              <a:rPr lang="ru-RU" sz="2200" dirty="0" err="1"/>
              <a:t>може</a:t>
            </a:r>
            <a:r>
              <a:rPr lang="ru-RU" sz="2200" dirty="0"/>
              <a:t> </a:t>
            </a:r>
            <a:r>
              <a:rPr lang="ru-RU" sz="2200" dirty="0" err="1"/>
              <a:t>створювати</a:t>
            </a:r>
            <a:r>
              <a:rPr lang="ru-RU" sz="2200" dirty="0"/>
              <a:t> </a:t>
            </a:r>
            <a:r>
              <a:rPr lang="ru-RU" sz="2200" dirty="0" err="1"/>
              <a:t>норми</a:t>
            </a:r>
            <a:r>
              <a:rPr lang="ru-RU" sz="2200" dirty="0"/>
              <a:t> для </a:t>
            </a:r>
            <a:r>
              <a:rPr lang="ru-RU" sz="2200" dirty="0" err="1"/>
              <a:t>інших</a:t>
            </a:r>
            <a:r>
              <a:rPr lang="ru-RU" sz="2200" dirty="0"/>
              <a:t> </a:t>
            </a:r>
            <a:r>
              <a:rPr lang="ru-RU" sz="2200" dirty="0" err="1"/>
              <a:t>країн</a:t>
            </a:r>
            <a:r>
              <a:rPr lang="ru-RU" sz="2200" dirty="0"/>
              <a:t>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446" y="2441643"/>
            <a:ext cx="2912337" cy="2143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9208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8173" y="226120"/>
            <a:ext cx="9291215" cy="3450613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ru-RU" sz="2200" dirty="0" err="1"/>
              <a:t>Слід</a:t>
            </a:r>
            <a:r>
              <a:rPr lang="ru-RU" sz="2200" dirty="0"/>
              <a:t> </a:t>
            </a:r>
            <a:r>
              <a:rPr lang="ru-RU" sz="2200" dirty="0" err="1"/>
              <a:t>зазначити</a:t>
            </a:r>
            <a:r>
              <a:rPr lang="ru-RU" sz="2200" dirty="0"/>
              <a:t>, </a:t>
            </a:r>
            <a:r>
              <a:rPr lang="ru-RU" sz="2200" dirty="0" err="1"/>
              <a:t>що</a:t>
            </a:r>
            <a:r>
              <a:rPr lang="ru-RU" sz="2200" dirty="0"/>
              <a:t> </a:t>
            </a:r>
            <a:r>
              <a:rPr lang="ru-RU" sz="2200" dirty="0" err="1"/>
              <a:t>більшість</a:t>
            </a:r>
            <a:r>
              <a:rPr lang="ru-RU" sz="2200" dirty="0"/>
              <a:t> </a:t>
            </a:r>
            <a:r>
              <a:rPr lang="ru-RU" sz="2200" dirty="0" err="1"/>
              <a:t>національно-правових</a:t>
            </a:r>
            <a:r>
              <a:rPr lang="ru-RU" sz="2200" dirty="0"/>
              <a:t> норм </a:t>
            </a:r>
            <a:r>
              <a:rPr lang="ru-RU" sz="2200" dirty="0" err="1"/>
              <a:t>складається</a:t>
            </a:r>
            <a:r>
              <a:rPr lang="ru-RU" sz="2200" dirty="0"/>
              <a:t> </a:t>
            </a:r>
            <a:r>
              <a:rPr lang="ru-RU" sz="2200" dirty="0" err="1"/>
              <a:t>із</a:t>
            </a:r>
            <a:r>
              <a:rPr lang="ru-RU" sz="2200" dirty="0"/>
              <a:t> </a:t>
            </a:r>
            <a:r>
              <a:rPr lang="ru-RU" sz="2200" dirty="0" err="1"/>
              <a:t>трьох</a:t>
            </a:r>
            <a:r>
              <a:rPr lang="ru-RU" sz="2200" dirty="0"/>
              <a:t> </a:t>
            </a:r>
            <a:r>
              <a:rPr lang="ru-RU" sz="2200" dirty="0" err="1"/>
              <a:t>частин</a:t>
            </a:r>
            <a:r>
              <a:rPr lang="ru-RU" sz="2200" dirty="0"/>
              <a:t>: </a:t>
            </a:r>
            <a:endParaRPr lang="ru-RU" sz="2200" dirty="0" smtClean="0"/>
          </a:p>
          <a:p>
            <a:pPr algn="just">
              <a:lnSpc>
                <a:spcPct val="150000"/>
              </a:lnSpc>
            </a:pPr>
            <a:r>
              <a:rPr lang="ru-RU" sz="2200" dirty="0" err="1"/>
              <a:t>гіпотези</a:t>
            </a:r>
            <a:r>
              <a:rPr lang="ru-RU" sz="2200" dirty="0"/>
              <a:t> – </a:t>
            </a:r>
            <a:r>
              <a:rPr lang="ru-RU" sz="2200" dirty="0" err="1"/>
              <a:t>умова</a:t>
            </a:r>
            <a:r>
              <a:rPr lang="ru-RU" sz="2200" dirty="0"/>
              <a:t>, за </a:t>
            </a:r>
            <a:r>
              <a:rPr lang="ru-RU" sz="2200" dirty="0" err="1"/>
              <a:t>якої</a:t>
            </a:r>
            <a:r>
              <a:rPr lang="ru-RU" sz="2200" dirty="0"/>
              <a:t> </a:t>
            </a:r>
            <a:r>
              <a:rPr lang="ru-RU" sz="2200" dirty="0" err="1"/>
              <a:t>застосовується</a:t>
            </a:r>
            <a:r>
              <a:rPr lang="ru-RU" sz="2200" dirty="0"/>
              <a:t> правило </a:t>
            </a:r>
            <a:r>
              <a:rPr lang="ru-RU" sz="2200" dirty="0" err="1"/>
              <a:t>поведінки</a:t>
            </a:r>
            <a:r>
              <a:rPr lang="ru-RU" sz="2200" dirty="0"/>
              <a:t>; </a:t>
            </a:r>
            <a:endParaRPr lang="ru-RU" sz="2200" dirty="0" smtClean="0"/>
          </a:p>
          <a:p>
            <a:pPr algn="just">
              <a:lnSpc>
                <a:spcPct val="150000"/>
              </a:lnSpc>
            </a:pPr>
            <a:r>
              <a:rPr lang="ru-RU" sz="2200" dirty="0" err="1" smtClean="0"/>
              <a:t>диспозиції</a:t>
            </a:r>
            <a:r>
              <a:rPr lang="ru-RU" sz="2200" dirty="0" smtClean="0"/>
              <a:t> </a:t>
            </a:r>
            <a:r>
              <a:rPr lang="ru-RU" sz="2200" dirty="0"/>
              <a:t>– </a:t>
            </a:r>
            <a:r>
              <a:rPr lang="ru-RU" sz="2200" dirty="0" err="1"/>
              <a:t>саме</a:t>
            </a:r>
            <a:r>
              <a:rPr lang="ru-RU" sz="2200" dirty="0"/>
              <a:t> правило </a:t>
            </a:r>
            <a:r>
              <a:rPr lang="ru-RU" sz="2200" dirty="0" err="1"/>
              <a:t>поведінки</a:t>
            </a:r>
            <a:r>
              <a:rPr lang="ru-RU" sz="2200" dirty="0"/>
              <a:t>; </a:t>
            </a:r>
            <a:endParaRPr lang="ru-RU" sz="2200" dirty="0" smtClean="0"/>
          </a:p>
          <a:p>
            <a:pPr algn="just">
              <a:lnSpc>
                <a:spcPct val="150000"/>
              </a:lnSpc>
            </a:pPr>
            <a:r>
              <a:rPr lang="ru-RU" sz="2200" dirty="0" err="1" smtClean="0"/>
              <a:t>санкції</a:t>
            </a:r>
            <a:r>
              <a:rPr lang="ru-RU" sz="2200" dirty="0" smtClean="0"/>
              <a:t> </a:t>
            </a:r>
            <a:r>
              <a:rPr lang="ru-RU" sz="2200" dirty="0"/>
              <a:t>– заходи державного примусу, </a:t>
            </a:r>
            <a:r>
              <a:rPr lang="ru-RU" sz="2200" dirty="0" err="1"/>
              <a:t>що</a:t>
            </a:r>
            <a:r>
              <a:rPr lang="ru-RU" sz="2200" dirty="0"/>
              <a:t> </a:t>
            </a:r>
            <a:r>
              <a:rPr lang="ru-RU" sz="2200" dirty="0" err="1"/>
              <a:t>застосовуються</a:t>
            </a:r>
            <a:r>
              <a:rPr lang="ru-RU" sz="2200" dirty="0"/>
              <a:t> в </a:t>
            </a:r>
            <a:r>
              <a:rPr lang="ru-RU" sz="2200" dirty="0" err="1"/>
              <a:t>разі</a:t>
            </a:r>
            <a:r>
              <a:rPr lang="ru-RU" sz="2200" dirty="0"/>
              <a:t> </a:t>
            </a:r>
            <a:r>
              <a:rPr lang="ru-RU" sz="2200" dirty="0" err="1"/>
              <a:t>порушення</a:t>
            </a:r>
            <a:r>
              <a:rPr lang="ru-RU" sz="2200" dirty="0"/>
              <a:t> правила </a:t>
            </a:r>
            <a:r>
              <a:rPr lang="ru-RU" sz="2200" dirty="0" err="1"/>
              <a:t>поведінки</a:t>
            </a:r>
            <a:r>
              <a:rPr lang="ru-RU" sz="2200" dirty="0"/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09897" y="4075611"/>
            <a:ext cx="1112955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200" dirty="0" err="1"/>
              <a:t>Міжнародно-правові</a:t>
            </a:r>
            <a:r>
              <a:rPr lang="ru-RU" sz="2200" dirty="0"/>
              <a:t> </a:t>
            </a:r>
            <a:r>
              <a:rPr lang="ru-RU" sz="2200" dirty="0" err="1"/>
              <a:t>норми</a:t>
            </a:r>
            <a:r>
              <a:rPr lang="ru-RU" sz="2200" dirty="0"/>
              <a:t>, </a:t>
            </a:r>
            <a:r>
              <a:rPr lang="ru-RU" sz="2200" dirty="0" err="1"/>
              <a:t>зазвичай</a:t>
            </a:r>
            <a:r>
              <a:rPr lang="ru-RU" sz="2200" dirty="0"/>
              <a:t>, </a:t>
            </a:r>
            <a:r>
              <a:rPr lang="ru-RU" sz="2200" dirty="0" err="1"/>
              <a:t>містять</a:t>
            </a:r>
            <a:r>
              <a:rPr lang="ru-RU" sz="2200" dirty="0"/>
              <a:t> </a:t>
            </a:r>
            <a:r>
              <a:rPr lang="ru-RU" sz="2200" dirty="0" err="1"/>
              <a:t>тільки</a:t>
            </a:r>
            <a:r>
              <a:rPr lang="ru-RU" sz="2200" dirty="0"/>
              <a:t> </a:t>
            </a:r>
            <a:r>
              <a:rPr lang="ru-RU" sz="2200" dirty="0" err="1"/>
              <a:t>диспозицію</a:t>
            </a:r>
            <a:r>
              <a:rPr lang="ru-RU" sz="2200" dirty="0"/>
              <a:t>, </a:t>
            </a:r>
            <a:r>
              <a:rPr lang="ru-RU" sz="2200" dirty="0" err="1"/>
              <a:t>дуже</a:t>
            </a:r>
            <a:r>
              <a:rPr lang="ru-RU" sz="2200" dirty="0"/>
              <a:t> </a:t>
            </a:r>
            <a:r>
              <a:rPr lang="ru-RU" sz="2200" dirty="0" err="1"/>
              <a:t>рідко</a:t>
            </a:r>
            <a:r>
              <a:rPr lang="ru-RU" sz="2200" dirty="0"/>
              <a:t> – </a:t>
            </a:r>
            <a:r>
              <a:rPr lang="ru-RU" sz="2200" dirty="0" err="1"/>
              <a:t>гіпотезу</a:t>
            </a:r>
            <a:r>
              <a:rPr lang="ru-RU" sz="2200" dirty="0"/>
              <a:t> і </a:t>
            </a:r>
            <a:r>
              <a:rPr lang="ru-RU" sz="2200" dirty="0" err="1"/>
              <a:t>диспозицію</a:t>
            </a:r>
            <a:r>
              <a:rPr lang="ru-RU" sz="2200" dirty="0"/>
              <a:t>, а </a:t>
            </a:r>
            <a:r>
              <a:rPr lang="ru-RU" sz="2200" dirty="0" err="1"/>
              <a:t>санкції</a:t>
            </a:r>
            <a:r>
              <a:rPr lang="ru-RU" sz="2200" dirty="0"/>
              <a:t> </a:t>
            </a:r>
            <a:r>
              <a:rPr lang="ru-RU" sz="2200" dirty="0" err="1"/>
              <a:t>відсутні</a:t>
            </a:r>
            <a:r>
              <a:rPr lang="ru-RU" sz="2200" dirty="0"/>
              <a:t>. </a:t>
            </a:r>
            <a:r>
              <a:rPr lang="ru-RU" sz="2200" dirty="0" err="1"/>
              <a:t>Інколи</a:t>
            </a:r>
            <a:r>
              <a:rPr lang="ru-RU" sz="2200" dirty="0"/>
              <a:t> </a:t>
            </a:r>
            <a:r>
              <a:rPr lang="ru-RU" sz="2200" dirty="0" err="1"/>
              <a:t>гіпотези</a:t>
            </a:r>
            <a:r>
              <a:rPr lang="ru-RU" sz="2200" dirty="0"/>
              <a:t> і </a:t>
            </a:r>
            <a:r>
              <a:rPr lang="ru-RU" sz="2200" dirty="0" err="1"/>
              <a:t>диспозиції</a:t>
            </a:r>
            <a:r>
              <a:rPr lang="ru-RU" sz="2200" dirty="0"/>
              <a:t> </a:t>
            </a:r>
            <a:r>
              <a:rPr lang="ru-RU" sz="2200" dirty="0" err="1"/>
              <a:t>міжнародно-правових</a:t>
            </a:r>
            <a:r>
              <a:rPr lang="ru-RU" sz="2200" dirty="0"/>
              <a:t> норм </a:t>
            </a:r>
            <a:r>
              <a:rPr lang="ru-RU" sz="2200" dirty="0" err="1"/>
              <a:t>містяться</a:t>
            </a:r>
            <a:r>
              <a:rPr lang="ru-RU" sz="2200" dirty="0"/>
              <a:t> в </a:t>
            </a:r>
            <a:r>
              <a:rPr lang="ru-RU" sz="2200" dirty="0" err="1"/>
              <a:t>різних</a:t>
            </a:r>
            <a:r>
              <a:rPr lang="ru-RU" sz="2200" dirty="0"/>
              <a:t> </a:t>
            </a:r>
            <a:r>
              <a:rPr lang="ru-RU" sz="2200" dirty="0" err="1"/>
              <a:t>статтях</a:t>
            </a:r>
            <a:r>
              <a:rPr lang="ru-RU" sz="2200" dirty="0"/>
              <a:t> </a:t>
            </a:r>
            <a:r>
              <a:rPr lang="ru-RU" sz="2200" dirty="0" err="1"/>
              <a:t>міжнародного</a:t>
            </a:r>
            <a:r>
              <a:rPr lang="ru-RU" sz="2200" dirty="0"/>
              <a:t> акта, </a:t>
            </a:r>
            <a:r>
              <a:rPr lang="ru-RU" sz="2200" dirty="0" err="1"/>
              <a:t>іноді</a:t>
            </a:r>
            <a:r>
              <a:rPr lang="ru-RU" sz="2200" dirty="0"/>
              <a:t> і в </a:t>
            </a:r>
            <a:r>
              <a:rPr lang="ru-RU" sz="2200" dirty="0" err="1"/>
              <a:t>різних</a:t>
            </a:r>
            <a:r>
              <a:rPr lang="ru-RU" sz="2200" dirty="0"/>
              <a:t> актах, </a:t>
            </a:r>
            <a:r>
              <a:rPr lang="ru-RU" sz="2200" dirty="0" err="1"/>
              <a:t>які</a:t>
            </a:r>
            <a:r>
              <a:rPr lang="ru-RU" sz="2200" dirty="0"/>
              <a:t> </a:t>
            </a:r>
            <a:r>
              <a:rPr lang="ru-RU" sz="2200" dirty="0" err="1"/>
              <a:t>пов’язані</a:t>
            </a:r>
            <a:r>
              <a:rPr lang="ru-RU" sz="2200" dirty="0"/>
              <a:t> </a:t>
            </a:r>
            <a:r>
              <a:rPr lang="ru-RU" sz="2200" dirty="0" err="1"/>
              <a:t>між</a:t>
            </a:r>
            <a:r>
              <a:rPr lang="ru-RU" sz="2200" dirty="0"/>
              <a:t> собою. </a:t>
            </a:r>
          </a:p>
        </p:txBody>
      </p:sp>
    </p:spTree>
    <p:extLst>
      <p:ext uri="{BB962C8B-B14F-4D97-AF65-F5344CB8AC3E}">
        <p14:creationId xmlns:p14="http://schemas.microsoft.com/office/powerpoint/2010/main" val="30183129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300" y="369812"/>
            <a:ext cx="7836112" cy="3450613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ru-RU" sz="2200" dirty="0" err="1"/>
              <a:t>Зважаючи</a:t>
            </a:r>
            <a:r>
              <a:rPr lang="ru-RU" sz="2200" dirty="0"/>
              <a:t> на </a:t>
            </a:r>
            <a:r>
              <a:rPr lang="ru-RU" sz="2200" dirty="0" err="1"/>
              <a:t>наукові</a:t>
            </a:r>
            <a:r>
              <a:rPr lang="ru-RU" sz="2200" dirty="0"/>
              <a:t> </a:t>
            </a:r>
            <a:r>
              <a:rPr lang="ru-RU" sz="2200" dirty="0" err="1"/>
              <a:t>здобутки</a:t>
            </a:r>
            <a:r>
              <a:rPr lang="ru-RU" sz="2200" dirty="0"/>
              <a:t> </a:t>
            </a:r>
            <a:r>
              <a:rPr lang="ru-RU" sz="2200" dirty="0" err="1"/>
              <a:t>вчених</a:t>
            </a:r>
            <a:r>
              <a:rPr lang="ru-RU" sz="2200" dirty="0"/>
              <a:t>, </a:t>
            </a:r>
            <a:r>
              <a:rPr lang="ru-RU" sz="2200" dirty="0" err="1"/>
              <a:t>слід</a:t>
            </a:r>
            <a:r>
              <a:rPr lang="ru-RU" sz="2200" dirty="0"/>
              <a:t> </a:t>
            </a:r>
            <a:r>
              <a:rPr lang="ru-RU" sz="2200" dirty="0" err="1"/>
              <a:t>виходити</a:t>
            </a:r>
            <a:r>
              <a:rPr lang="ru-RU" sz="2200" dirty="0"/>
              <a:t> </a:t>
            </a:r>
            <a:r>
              <a:rPr lang="ru-RU" sz="2200" dirty="0" err="1"/>
              <a:t>із</a:t>
            </a:r>
            <a:r>
              <a:rPr lang="ru-RU" sz="2200" dirty="0"/>
              <a:t> </a:t>
            </a:r>
            <a:r>
              <a:rPr lang="ru-RU" sz="2200" dirty="0" err="1"/>
              <a:t>найбільш</a:t>
            </a:r>
            <a:r>
              <a:rPr lang="ru-RU" sz="2200" dirty="0"/>
              <a:t> </a:t>
            </a:r>
            <a:r>
              <a:rPr lang="ru-RU" sz="2200" dirty="0" err="1"/>
              <a:t>загальних</a:t>
            </a:r>
            <a:r>
              <a:rPr lang="ru-RU" sz="2200" dirty="0"/>
              <a:t>, </a:t>
            </a:r>
            <a:r>
              <a:rPr lang="ru-RU" sz="2200" dirty="0" err="1"/>
              <a:t>найбільш</a:t>
            </a:r>
            <a:r>
              <a:rPr lang="ru-RU" sz="2200" dirty="0"/>
              <a:t> </a:t>
            </a:r>
            <a:r>
              <a:rPr lang="ru-RU" sz="2200" dirty="0" err="1"/>
              <a:t>вживаних</a:t>
            </a:r>
            <a:r>
              <a:rPr lang="ru-RU" sz="2200" dirty="0"/>
              <a:t> </a:t>
            </a:r>
            <a:r>
              <a:rPr lang="ru-RU" sz="2200" dirty="0" err="1"/>
              <a:t>критеріїв</a:t>
            </a:r>
            <a:r>
              <a:rPr lang="ru-RU" sz="2200" dirty="0"/>
              <a:t> </a:t>
            </a:r>
            <a:r>
              <a:rPr lang="ru-RU" sz="2200" dirty="0" err="1"/>
              <a:t>класифікації</a:t>
            </a:r>
            <a:r>
              <a:rPr lang="ru-RU" sz="2200" dirty="0"/>
              <a:t> </a:t>
            </a:r>
            <a:r>
              <a:rPr lang="ru-RU" sz="2200" dirty="0" err="1"/>
              <a:t>міжнародноправових</a:t>
            </a:r>
            <a:r>
              <a:rPr lang="ru-RU" sz="2200" dirty="0"/>
              <a:t> норм: </a:t>
            </a:r>
            <a:endParaRPr lang="ru-RU" sz="2200" dirty="0" smtClean="0"/>
          </a:p>
          <a:p>
            <a:pPr algn="just">
              <a:lnSpc>
                <a:spcPct val="150000"/>
              </a:lnSpc>
            </a:pPr>
            <a:r>
              <a:rPr lang="ru-RU" sz="2200" dirty="0" smtClean="0"/>
              <a:t>за </a:t>
            </a:r>
            <a:r>
              <a:rPr lang="ru-RU" sz="2200" dirty="0"/>
              <a:t>сферою </a:t>
            </a:r>
            <a:r>
              <a:rPr lang="ru-RU" sz="2200" dirty="0" err="1"/>
              <a:t>дії</a:t>
            </a:r>
            <a:r>
              <a:rPr lang="ru-RU" sz="2200" dirty="0"/>
              <a:t> – </a:t>
            </a:r>
            <a:r>
              <a:rPr lang="ru-RU" sz="2200" dirty="0" err="1"/>
              <a:t>універсальні</a:t>
            </a:r>
            <a:r>
              <a:rPr lang="ru-RU" sz="2200" dirty="0"/>
              <a:t>, </a:t>
            </a:r>
            <a:r>
              <a:rPr lang="ru-RU" sz="2200" dirty="0" err="1"/>
              <a:t>регіональні</a:t>
            </a:r>
            <a:r>
              <a:rPr lang="ru-RU" sz="2200" dirty="0"/>
              <a:t>, </a:t>
            </a:r>
            <a:r>
              <a:rPr lang="ru-RU" sz="2200" dirty="0" err="1"/>
              <a:t>партикулярні</a:t>
            </a:r>
            <a:r>
              <a:rPr lang="ru-RU" sz="2200" dirty="0"/>
              <a:t>; </a:t>
            </a:r>
            <a:endParaRPr lang="ru-RU" sz="2200" dirty="0" smtClean="0"/>
          </a:p>
          <a:p>
            <a:pPr algn="just">
              <a:lnSpc>
                <a:spcPct val="150000"/>
              </a:lnSpc>
            </a:pPr>
            <a:r>
              <a:rPr lang="ru-RU" sz="2200" dirty="0" smtClean="0"/>
              <a:t>за </a:t>
            </a:r>
            <a:r>
              <a:rPr lang="ru-RU" sz="2200" dirty="0"/>
              <a:t>способом правового </a:t>
            </a:r>
            <a:r>
              <a:rPr lang="ru-RU" sz="2200" dirty="0" err="1"/>
              <a:t>регулювання</a:t>
            </a:r>
            <a:r>
              <a:rPr lang="ru-RU" sz="2200" dirty="0"/>
              <a:t> – </a:t>
            </a:r>
            <a:r>
              <a:rPr lang="ru-RU" sz="2200" dirty="0" err="1"/>
              <a:t>імперативні</a:t>
            </a:r>
            <a:r>
              <a:rPr lang="ru-RU" sz="2200" dirty="0"/>
              <a:t> і </a:t>
            </a:r>
            <a:r>
              <a:rPr lang="ru-RU" sz="2200" dirty="0" err="1"/>
              <a:t>диспозитивні</a:t>
            </a:r>
            <a:r>
              <a:rPr lang="ru-RU" sz="2200" dirty="0"/>
              <a:t>; </a:t>
            </a:r>
            <a:endParaRPr lang="ru-RU" sz="2200" dirty="0" smtClean="0"/>
          </a:p>
          <a:p>
            <a:pPr algn="just">
              <a:lnSpc>
                <a:spcPct val="150000"/>
              </a:lnSpc>
            </a:pPr>
            <a:r>
              <a:rPr lang="ru-RU" sz="2200" dirty="0" err="1" smtClean="0"/>
              <a:t>джерелами</a:t>
            </a:r>
            <a:r>
              <a:rPr lang="ru-RU" sz="2200" dirty="0" smtClean="0"/>
              <a:t> </a:t>
            </a:r>
            <a:r>
              <a:rPr lang="ru-RU" sz="2200" dirty="0"/>
              <a:t>– </a:t>
            </a:r>
            <a:r>
              <a:rPr lang="ru-RU" sz="2200" dirty="0" err="1"/>
              <a:t>звичаєві</a:t>
            </a:r>
            <a:r>
              <a:rPr lang="ru-RU" sz="2200" dirty="0"/>
              <a:t>, </a:t>
            </a:r>
            <a:r>
              <a:rPr lang="ru-RU" sz="2200" dirty="0" err="1"/>
              <a:t>договірні</a:t>
            </a:r>
            <a:r>
              <a:rPr lang="ru-RU" sz="2200" dirty="0"/>
              <a:t>, </a:t>
            </a:r>
            <a:r>
              <a:rPr lang="ru-RU" sz="2200" dirty="0" err="1"/>
              <a:t>норми</a:t>
            </a:r>
            <a:r>
              <a:rPr lang="ru-RU" sz="2200" dirty="0"/>
              <a:t> </a:t>
            </a:r>
            <a:r>
              <a:rPr lang="ru-RU" sz="2200" dirty="0" err="1"/>
              <a:t>рішень</a:t>
            </a:r>
            <a:r>
              <a:rPr lang="ru-RU" sz="2200" dirty="0"/>
              <a:t> </a:t>
            </a:r>
            <a:r>
              <a:rPr lang="ru-RU" sz="2200" dirty="0" err="1"/>
              <a:t>міжнародних</a:t>
            </a:r>
            <a:r>
              <a:rPr lang="ru-RU" sz="2200" dirty="0"/>
              <a:t> </a:t>
            </a:r>
            <a:r>
              <a:rPr lang="ru-RU" sz="2200" dirty="0" err="1"/>
              <a:t>організацій</a:t>
            </a:r>
            <a:r>
              <a:rPr lang="ru-RU" sz="2200" dirty="0"/>
              <a:t>; </a:t>
            </a:r>
            <a:endParaRPr lang="ru-RU" sz="2200" dirty="0" smtClean="0"/>
          </a:p>
          <a:p>
            <a:pPr algn="just">
              <a:lnSpc>
                <a:spcPct val="150000"/>
              </a:lnSpc>
            </a:pPr>
            <a:r>
              <a:rPr lang="ru-RU" sz="2200" dirty="0" smtClean="0"/>
              <a:t>за </a:t>
            </a:r>
            <a:r>
              <a:rPr lang="ru-RU" sz="2200" dirty="0" err="1"/>
              <a:t>функціональним</a:t>
            </a:r>
            <a:r>
              <a:rPr lang="ru-RU" sz="2200" dirty="0"/>
              <a:t> </a:t>
            </a:r>
            <a:r>
              <a:rPr lang="ru-RU" sz="2200" dirty="0" err="1"/>
              <a:t>призначенням</a:t>
            </a:r>
            <a:r>
              <a:rPr lang="ru-RU" sz="2200" dirty="0"/>
              <a:t> – </a:t>
            </a:r>
            <a:r>
              <a:rPr lang="ru-RU" sz="2200" dirty="0" err="1"/>
              <a:t>регулятивні</a:t>
            </a:r>
            <a:r>
              <a:rPr lang="ru-RU" sz="2200" dirty="0"/>
              <a:t> і </a:t>
            </a:r>
            <a:r>
              <a:rPr lang="ru-RU" sz="2200" dirty="0" err="1"/>
              <a:t>охоронні</a:t>
            </a:r>
            <a:r>
              <a:rPr lang="ru-RU" sz="2200" dirty="0"/>
              <a:t>;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3259" y="2095118"/>
            <a:ext cx="3223941" cy="2403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4550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8984" y="239184"/>
            <a:ext cx="9291215" cy="3450613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</a:pPr>
            <a:r>
              <a:rPr lang="ru-RU" sz="2200" dirty="0" smtClean="0"/>
              <a:t>за </a:t>
            </a:r>
            <a:r>
              <a:rPr lang="ru-RU" sz="2200" dirty="0" err="1" smtClean="0"/>
              <a:t>кількістю</a:t>
            </a:r>
            <a:r>
              <a:rPr lang="ru-RU" sz="2200" dirty="0" smtClean="0"/>
              <a:t> </a:t>
            </a:r>
            <a:r>
              <a:rPr lang="ru-RU" sz="2200" dirty="0" err="1" smtClean="0"/>
              <a:t>учасників</a:t>
            </a:r>
            <a:r>
              <a:rPr lang="ru-RU" sz="2200" dirty="0" smtClean="0"/>
              <a:t> – </a:t>
            </a:r>
            <a:r>
              <a:rPr lang="ru-RU" sz="2200" dirty="0" err="1" smtClean="0"/>
              <a:t>двосторонні</a:t>
            </a:r>
            <a:r>
              <a:rPr lang="ru-RU" sz="2200" dirty="0" smtClean="0"/>
              <a:t> і </a:t>
            </a:r>
            <a:r>
              <a:rPr lang="ru-RU" sz="2200" dirty="0" err="1" smtClean="0"/>
              <a:t>багатосторонні</a:t>
            </a:r>
            <a:r>
              <a:rPr lang="ru-RU" sz="2200" dirty="0" smtClean="0"/>
              <a:t>; </a:t>
            </a:r>
          </a:p>
          <a:p>
            <a:pPr algn="just">
              <a:lnSpc>
                <a:spcPct val="150000"/>
              </a:lnSpc>
            </a:pPr>
            <a:r>
              <a:rPr lang="ru-RU" sz="2200" dirty="0" smtClean="0"/>
              <a:t>за характером </a:t>
            </a:r>
            <a:r>
              <a:rPr lang="ru-RU" sz="2200" dirty="0" err="1" smtClean="0"/>
              <a:t>нормативних</a:t>
            </a:r>
            <a:r>
              <a:rPr lang="ru-RU" sz="2200" dirty="0" smtClean="0"/>
              <a:t> </a:t>
            </a:r>
            <a:r>
              <a:rPr lang="ru-RU" sz="2200" dirty="0" err="1" smtClean="0"/>
              <a:t>приписів</a:t>
            </a:r>
            <a:r>
              <a:rPr lang="ru-RU" sz="2200" dirty="0" smtClean="0"/>
              <a:t> – </a:t>
            </a:r>
            <a:r>
              <a:rPr lang="ru-RU" sz="2200" dirty="0" err="1" smtClean="0"/>
              <a:t>уповноважуючі</a:t>
            </a:r>
            <a:r>
              <a:rPr lang="ru-RU" sz="2200" dirty="0" smtClean="0"/>
              <a:t>, </a:t>
            </a:r>
            <a:r>
              <a:rPr lang="ru-RU" sz="2200" dirty="0" err="1" smtClean="0"/>
              <a:t>зобов’язальні</a:t>
            </a:r>
            <a:r>
              <a:rPr lang="ru-RU" sz="2200" dirty="0" smtClean="0"/>
              <a:t>, </a:t>
            </a:r>
            <a:r>
              <a:rPr lang="ru-RU" sz="2200" dirty="0" err="1" smtClean="0"/>
              <a:t>забороняючі</a:t>
            </a:r>
            <a:r>
              <a:rPr lang="ru-RU" sz="2200" dirty="0" smtClean="0"/>
              <a:t>, </a:t>
            </a:r>
            <a:r>
              <a:rPr lang="ru-RU" sz="2200" dirty="0" err="1" smtClean="0"/>
              <a:t>відсильні</a:t>
            </a:r>
            <a:r>
              <a:rPr lang="ru-RU" sz="2200" dirty="0" smtClean="0"/>
              <a:t>; </a:t>
            </a:r>
          </a:p>
          <a:p>
            <a:pPr algn="just">
              <a:lnSpc>
                <a:spcPct val="150000"/>
              </a:lnSpc>
            </a:pPr>
            <a:r>
              <a:rPr lang="ru-RU" sz="2200" dirty="0" smtClean="0"/>
              <a:t>за </a:t>
            </a:r>
            <a:r>
              <a:rPr lang="ru-RU" sz="2200" dirty="0" err="1" smtClean="0"/>
              <a:t>властивостями</a:t>
            </a:r>
            <a:r>
              <a:rPr lang="ru-RU" sz="2200" dirty="0" smtClean="0"/>
              <a:t> </a:t>
            </a:r>
            <a:r>
              <a:rPr lang="ru-RU" sz="2200" dirty="0" err="1" smtClean="0"/>
              <a:t>регулятивних</a:t>
            </a:r>
            <a:r>
              <a:rPr lang="ru-RU" sz="2200" dirty="0" smtClean="0"/>
              <a:t> </a:t>
            </a:r>
            <a:r>
              <a:rPr lang="ru-RU" sz="2200" dirty="0" err="1" smtClean="0"/>
              <a:t>функцій</a:t>
            </a:r>
            <a:r>
              <a:rPr lang="ru-RU" sz="2200" dirty="0" smtClean="0"/>
              <a:t> – </a:t>
            </a:r>
            <a:r>
              <a:rPr lang="ru-RU" sz="2200" dirty="0" err="1" smtClean="0"/>
              <a:t>матеріальні</a:t>
            </a:r>
            <a:r>
              <a:rPr lang="ru-RU" sz="2200" dirty="0" smtClean="0"/>
              <a:t> і </a:t>
            </a:r>
            <a:r>
              <a:rPr lang="ru-RU" sz="2200" dirty="0" err="1" smtClean="0"/>
              <a:t>процесуальні</a:t>
            </a:r>
            <a:r>
              <a:rPr lang="ru-RU" sz="2200" dirty="0" smtClean="0"/>
              <a:t>; </a:t>
            </a:r>
          </a:p>
          <a:p>
            <a:pPr algn="just">
              <a:lnSpc>
                <a:spcPct val="150000"/>
              </a:lnSpc>
            </a:pPr>
            <a:r>
              <a:rPr lang="ru-RU" sz="2200" dirty="0" smtClean="0"/>
              <a:t>за </a:t>
            </a:r>
            <a:r>
              <a:rPr lang="ru-RU" sz="2200" dirty="0" err="1" smtClean="0"/>
              <a:t>термінами</a:t>
            </a:r>
            <a:r>
              <a:rPr lang="ru-RU" sz="2200" dirty="0" smtClean="0"/>
              <a:t> </a:t>
            </a:r>
            <a:r>
              <a:rPr lang="ru-RU" sz="2200" dirty="0" err="1" smtClean="0"/>
              <a:t>дії</a:t>
            </a:r>
            <a:r>
              <a:rPr lang="ru-RU" sz="2200" dirty="0" smtClean="0"/>
              <a:t> – </a:t>
            </a:r>
            <a:r>
              <a:rPr lang="ru-RU" sz="2200" dirty="0" err="1" smtClean="0"/>
              <a:t>строкові</a:t>
            </a:r>
            <a:r>
              <a:rPr lang="ru-RU" sz="2200" dirty="0" smtClean="0"/>
              <a:t> і </a:t>
            </a:r>
            <a:r>
              <a:rPr lang="ru-RU" sz="2200" dirty="0" err="1" smtClean="0"/>
              <a:t>безстрокові</a:t>
            </a:r>
            <a:r>
              <a:rPr lang="ru-RU" sz="2200" dirty="0" smtClean="0"/>
              <a:t>. </a:t>
            </a:r>
            <a:endParaRPr lang="ru-RU" sz="2200" dirty="0"/>
          </a:p>
        </p:txBody>
      </p:sp>
      <p:sp>
        <p:nvSpPr>
          <p:cNvPr id="6" name="TextBox 5"/>
          <p:cNvSpPr txBox="1"/>
          <p:nvPr/>
        </p:nvSpPr>
        <p:spPr>
          <a:xfrm>
            <a:off x="770709" y="4937759"/>
            <a:ext cx="1132549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200" dirty="0"/>
              <a:t>Таким чином, </a:t>
            </a:r>
            <a:r>
              <a:rPr lang="ru-RU" sz="2200" dirty="0" err="1"/>
              <a:t>приписи</a:t>
            </a:r>
            <a:r>
              <a:rPr lang="ru-RU" sz="2200" dirty="0"/>
              <a:t>, </a:t>
            </a:r>
            <a:r>
              <a:rPr lang="ru-RU" sz="2200" dirty="0" err="1"/>
              <a:t>що</a:t>
            </a:r>
            <a:r>
              <a:rPr lang="ru-RU" sz="2200" dirty="0"/>
              <a:t> </a:t>
            </a:r>
            <a:r>
              <a:rPr lang="ru-RU" sz="2200" dirty="0" err="1"/>
              <a:t>містяться</a:t>
            </a:r>
            <a:r>
              <a:rPr lang="ru-RU" sz="2200" dirty="0"/>
              <a:t> в </a:t>
            </a:r>
            <a:r>
              <a:rPr lang="ru-RU" sz="2200" dirty="0" err="1"/>
              <a:t>галузях</a:t>
            </a:r>
            <a:r>
              <a:rPr lang="ru-RU" sz="2200" dirty="0"/>
              <a:t> </a:t>
            </a:r>
            <a:r>
              <a:rPr lang="ru-RU" sz="2200" dirty="0" err="1"/>
              <a:t>міжнародного</a:t>
            </a:r>
            <a:r>
              <a:rPr lang="ru-RU" sz="2200" dirty="0"/>
              <a:t> і </a:t>
            </a:r>
            <a:r>
              <a:rPr lang="ru-RU" sz="2200" dirty="0" err="1"/>
              <a:t>національного</a:t>
            </a:r>
            <a:r>
              <a:rPr lang="ru-RU" sz="2200" dirty="0"/>
              <a:t> права, </a:t>
            </a:r>
            <a:r>
              <a:rPr lang="ru-RU" sz="2200" dirty="0" err="1"/>
              <a:t>можуть</a:t>
            </a:r>
            <a:r>
              <a:rPr lang="ru-RU" sz="2200" dirty="0"/>
              <a:t> бути </a:t>
            </a:r>
            <a:r>
              <a:rPr lang="ru-RU" sz="2200" dirty="0" err="1"/>
              <a:t>поділені</a:t>
            </a:r>
            <a:r>
              <a:rPr lang="ru-RU" sz="2200" dirty="0"/>
              <a:t> за </a:t>
            </a:r>
            <a:r>
              <a:rPr lang="ru-RU" sz="2200" dirty="0" err="1"/>
              <a:t>різними</a:t>
            </a:r>
            <a:r>
              <a:rPr lang="ru-RU" sz="2200" dirty="0"/>
              <a:t> </a:t>
            </a:r>
            <a:r>
              <a:rPr lang="ru-RU" sz="2200" dirty="0" err="1" smtClean="0"/>
              <a:t>підставами</a:t>
            </a:r>
            <a:r>
              <a:rPr lang="ru-RU" sz="2200" dirty="0" smtClean="0"/>
              <a:t>.</a:t>
            </a:r>
            <a:endParaRPr lang="ru-RU" sz="22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4571" y="2898949"/>
            <a:ext cx="3749040" cy="2038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3464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5110" y="343686"/>
            <a:ext cx="6569015" cy="3450613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ru-RU" sz="2200" dirty="0"/>
              <a:t>За </a:t>
            </a:r>
            <a:r>
              <a:rPr lang="ru-RU" sz="2200" dirty="0" err="1"/>
              <a:t>юридичною</a:t>
            </a:r>
            <a:r>
              <a:rPr lang="ru-RU" sz="2200" dirty="0"/>
              <a:t> природою і </a:t>
            </a:r>
            <a:r>
              <a:rPr lang="ru-RU" sz="2200" dirty="0" err="1"/>
              <a:t>ступенем</a:t>
            </a:r>
            <a:r>
              <a:rPr lang="ru-RU" sz="2200" dirty="0"/>
              <a:t> </a:t>
            </a:r>
            <a:r>
              <a:rPr lang="ru-RU" sz="2200" dirty="0" err="1"/>
              <a:t>обов’язковості</a:t>
            </a:r>
            <a:r>
              <a:rPr lang="ru-RU" sz="2200" dirty="0"/>
              <a:t> </a:t>
            </a:r>
            <a:r>
              <a:rPr lang="ru-RU" sz="2200" dirty="0" err="1"/>
              <a:t>приписів</a:t>
            </a:r>
            <a:r>
              <a:rPr lang="ru-RU" sz="2200" dirty="0"/>
              <a:t> </a:t>
            </a:r>
            <a:r>
              <a:rPr lang="ru-RU" sz="2200" dirty="0" err="1"/>
              <a:t>норми</a:t>
            </a:r>
            <a:r>
              <a:rPr lang="ru-RU" sz="2200" dirty="0"/>
              <a:t> </a:t>
            </a:r>
            <a:r>
              <a:rPr lang="ru-RU" sz="2200" dirty="0" err="1"/>
              <a:t>обох</a:t>
            </a:r>
            <a:r>
              <a:rPr lang="ru-RU" sz="2200" dirty="0"/>
              <a:t> </a:t>
            </a:r>
            <a:r>
              <a:rPr lang="ru-RU" sz="2200" dirty="0" err="1"/>
              <a:t>галузей</a:t>
            </a:r>
            <a:r>
              <a:rPr lang="ru-RU" sz="2200" dirty="0"/>
              <a:t> права </a:t>
            </a:r>
            <a:r>
              <a:rPr lang="ru-RU" sz="2200" dirty="0" err="1"/>
              <a:t>можуть</a:t>
            </a:r>
            <a:r>
              <a:rPr lang="ru-RU" sz="2200" dirty="0"/>
              <a:t> </a:t>
            </a:r>
            <a:r>
              <a:rPr lang="ru-RU" sz="2200" dirty="0" smtClean="0"/>
              <a:t>бути:</a:t>
            </a:r>
          </a:p>
          <a:p>
            <a:pPr algn="just">
              <a:lnSpc>
                <a:spcPct val="150000"/>
              </a:lnSpc>
            </a:pPr>
            <a:r>
              <a:rPr lang="ru-RU" sz="2200" dirty="0" smtClean="0"/>
              <a:t> </a:t>
            </a:r>
            <a:r>
              <a:rPr lang="ru-RU" sz="2200" dirty="0" err="1"/>
              <a:t>імперативними</a:t>
            </a:r>
            <a:r>
              <a:rPr lang="ru-RU" sz="2200" dirty="0"/>
              <a:t>, коли в них </a:t>
            </a:r>
            <a:r>
              <a:rPr lang="ru-RU" sz="2200" dirty="0" err="1"/>
              <a:t>владно</a:t>
            </a:r>
            <a:r>
              <a:rPr lang="ru-RU" sz="2200" dirty="0"/>
              <a:t> </a:t>
            </a:r>
            <a:r>
              <a:rPr lang="ru-RU" sz="2200" dirty="0" err="1"/>
              <a:t>наказує</a:t>
            </a:r>
            <a:r>
              <a:rPr lang="ru-RU" sz="2200" dirty="0"/>
              <a:t> правило </a:t>
            </a:r>
            <a:r>
              <a:rPr lang="ru-RU" sz="2200" dirty="0" err="1" smtClean="0"/>
              <a:t>поведінки</a:t>
            </a:r>
            <a:r>
              <a:rPr lang="ru-RU" sz="2200" dirty="0" smtClean="0"/>
              <a:t>;</a:t>
            </a:r>
          </a:p>
          <a:p>
            <a:pPr algn="just">
              <a:lnSpc>
                <a:spcPct val="150000"/>
              </a:lnSpc>
            </a:pPr>
            <a:r>
              <a:rPr lang="ru-RU" sz="2200" dirty="0" err="1" smtClean="0"/>
              <a:t>диспозитивними</a:t>
            </a:r>
            <a:r>
              <a:rPr lang="ru-RU" sz="2200" dirty="0"/>
              <a:t>, коли правило </a:t>
            </a:r>
            <a:r>
              <a:rPr lang="ru-RU" sz="2200" dirty="0" err="1"/>
              <a:t>формулюється</a:t>
            </a:r>
            <a:r>
              <a:rPr lang="ru-RU" sz="2200" dirty="0"/>
              <a:t> так, </a:t>
            </a:r>
            <a:r>
              <a:rPr lang="ru-RU" sz="2200" dirty="0" err="1"/>
              <a:t>що</a:t>
            </a:r>
            <a:r>
              <a:rPr lang="ru-RU" sz="2200" dirty="0"/>
              <a:t> </a:t>
            </a:r>
            <a:r>
              <a:rPr lang="ru-RU" sz="2200" dirty="0" err="1"/>
              <a:t>надається</a:t>
            </a:r>
            <a:r>
              <a:rPr lang="ru-RU" sz="2200" dirty="0"/>
              <a:t> </a:t>
            </a:r>
            <a:r>
              <a:rPr lang="ru-RU" sz="2200" dirty="0" err="1"/>
              <a:t>можливість</a:t>
            </a:r>
            <a:r>
              <a:rPr lang="ru-RU" sz="2200" dirty="0"/>
              <a:t> </a:t>
            </a:r>
            <a:r>
              <a:rPr lang="ru-RU" sz="2200" dirty="0" err="1"/>
              <a:t>вибору</a:t>
            </a:r>
            <a:r>
              <a:rPr lang="ru-RU" sz="2200" dirty="0"/>
              <a:t> того </a:t>
            </a:r>
            <a:r>
              <a:rPr lang="ru-RU" sz="2200" dirty="0" err="1"/>
              <a:t>чи</a:t>
            </a:r>
            <a:r>
              <a:rPr lang="ru-RU" sz="2200" dirty="0"/>
              <a:t> </a:t>
            </a:r>
            <a:r>
              <a:rPr lang="ru-RU" sz="2200" dirty="0" err="1"/>
              <a:t>іншого</a:t>
            </a:r>
            <a:r>
              <a:rPr lang="ru-RU" sz="2200" dirty="0"/>
              <a:t> </a:t>
            </a:r>
            <a:r>
              <a:rPr lang="ru-RU" sz="2200" dirty="0" err="1" smtClean="0"/>
              <a:t>поводження</a:t>
            </a:r>
            <a:r>
              <a:rPr lang="ru-RU" sz="2200" dirty="0" smtClean="0"/>
              <a:t>.</a:t>
            </a:r>
            <a:endParaRPr lang="ru-RU" sz="2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6457" y="2863896"/>
            <a:ext cx="4336869" cy="289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3730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5110" y="618006"/>
            <a:ext cx="7261347" cy="345061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ru-RU" sz="2200" dirty="0" err="1"/>
              <a:t>Імперативні</a:t>
            </a:r>
            <a:r>
              <a:rPr lang="ru-RU" sz="2200" dirty="0"/>
              <a:t> </a:t>
            </a:r>
            <a:r>
              <a:rPr lang="ru-RU" sz="2200" dirty="0" err="1"/>
              <a:t>норми</a:t>
            </a:r>
            <a:r>
              <a:rPr lang="ru-RU" sz="2200" dirty="0"/>
              <a:t> в </a:t>
            </a:r>
            <a:r>
              <a:rPr lang="ru-RU" sz="2200" dirty="0" err="1"/>
              <a:t>міжнародному</a:t>
            </a:r>
            <a:r>
              <a:rPr lang="ru-RU" sz="2200" dirty="0"/>
              <a:t> </a:t>
            </a:r>
            <a:r>
              <a:rPr lang="ru-RU" sz="2200" dirty="0" err="1"/>
              <a:t>праві</a:t>
            </a:r>
            <a:r>
              <a:rPr lang="ru-RU" sz="2200" dirty="0"/>
              <a:t>, </a:t>
            </a:r>
            <a:r>
              <a:rPr lang="ru-RU" sz="2200" dirty="0" err="1"/>
              <a:t>або</a:t>
            </a:r>
            <a:r>
              <a:rPr lang="ru-RU" sz="2200" dirty="0"/>
              <a:t>, як </a:t>
            </a:r>
            <a:r>
              <a:rPr lang="ru-RU" sz="2200" dirty="0" err="1"/>
              <a:t>їх</a:t>
            </a:r>
            <a:r>
              <a:rPr lang="ru-RU" sz="2200" dirty="0"/>
              <a:t> </a:t>
            </a:r>
            <a:r>
              <a:rPr lang="ru-RU" sz="2200" dirty="0" err="1"/>
              <a:t>ще</a:t>
            </a:r>
            <a:r>
              <a:rPr lang="ru-RU" sz="2200" dirty="0"/>
              <a:t> </a:t>
            </a:r>
            <a:r>
              <a:rPr lang="ru-RU" sz="2200" dirty="0" err="1"/>
              <a:t>називають</a:t>
            </a:r>
            <a:r>
              <a:rPr lang="ru-RU" sz="2200" dirty="0"/>
              <a:t>, </a:t>
            </a:r>
            <a:r>
              <a:rPr lang="ru-RU" sz="2200" dirty="0" err="1"/>
              <a:t>норми</a:t>
            </a:r>
            <a:r>
              <a:rPr lang="ru-RU" sz="2200" dirty="0"/>
              <a:t> </a:t>
            </a:r>
            <a:r>
              <a:rPr lang="ru-RU" sz="2200" dirty="0" err="1"/>
              <a:t>jus</a:t>
            </a:r>
            <a:r>
              <a:rPr lang="ru-RU" sz="2200" dirty="0"/>
              <a:t> </a:t>
            </a:r>
            <a:r>
              <a:rPr lang="ru-RU" sz="2200" dirty="0" err="1"/>
              <a:t>cogens</a:t>
            </a:r>
            <a:r>
              <a:rPr lang="ru-RU" sz="2200" dirty="0"/>
              <a:t>, – </a:t>
            </a:r>
            <a:r>
              <a:rPr lang="ru-RU" sz="2200" dirty="0" err="1"/>
              <a:t>це</a:t>
            </a:r>
            <a:r>
              <a:rPr lang="ru-RU" sz="2200" dirty="0"/>
              <a:t> правила, </a:t>
            </a:r>
            <a:r>
              <a:rPr lang="ru-RU" sz="2200" dirty="0" err="1"/>
              <a:t>від</a:t>
            </a:r>
            <a:r>
              <a:rPr lang="ru-RU" sz="2200" dirty="0"/>
              <a:t> </a:t>
            </a:r>
            <a:r>
              <a:rPr lang="ru-RU" sz="2200" dirty="0" err="1"/>
              <a:t>яких</a:t>
            </a:r>
            <a:r>
              <a:rPr lang="ru-RU" sz="2200" dirty="0"/>
              <a:t> </a:t>
            </a:r>
            <a:r>
              <a:rPr lang="ru-RU" sz="2200" dirty="0" err="1"/>
              <a:t>суб’єкти</a:t>
            </a:r>
            <a:r>
              <a:rPr lang="ru-RU" sz="2200" dirty="0"/>
              <a:t> </a:t>
            </a:r>
            <a:r>
              <a:rPr lang="ru-RU" sz="2200" dirty="0" err="1"/>
              <a:t>міжнародного</a:t>
            </a:r>
            <a:r>
              <a:rPr lang="ru-RU" sz="2200" dirty="0"/>
              <a:t> права не </a:t>
            </a:r>
            <a:r>
              <a:rPr lang="ru-RU" sz="2200" dirty="0" err="1"/>
              <a:t>можуть</a:t>
            </a:r>
            <a:r>
              <a:rPr lang="ru-RU" sz="2200" dirty="0"/>
              <a:t> </a:t>
            </a:r>
            <a:r>
              <a:rPr lang="ru-RU" sz="2200" dirty="0" err="1"/>
              <a:t>відступати</a:t>
            </a:r>
            <a:r>
              <a:rPr lang="ru-RU" sz="2200" dirty="0"/>
              <a:t> </a:t>
            </a:r>
            <a:r>
              <a:rPr lang="ru-RU" sz="2200" dirty="0" err="1"/>
              <a:t>навіть</a:t>
            </a:r>
            <a:r>
              <a:rPr lang="ru-RU" sz="2200" dirty="0"/>
              <a:t> за </a:t>
            </a:r>
            <a:r>
              <a:rPr lang="ru-RU" sz="2200" dirty="0" err="1"/>
              <a:t>взаємною</a:t>
            </a:r>
            <a:r>
              <a:rPr lang="ru-RU" sz="2200" dirty="0"/>
              <a:t> </a:t>
            </a:r>
            <a:r>
              <a:rPr lang="ru-RU" sz="2200" dirty="0" err="1" smtClean="0"/>
              <a:t>згодою</a:t>
            </a:r>
            <a:r>
              <a:rPr lang="ru-RU" sz="2200" dirty="0" smtClean="0"/>
              <a:t>.</a:t>
            </a:r>
            <a:endParaRPr lang="ru-RU" sz="2200" dirty="0"/>
          </a:p>
        </p:txBody>
      </p:sp>
      <p:sp>
        <p:nvSpPr>
          <p:cNvPr id="4" name="TextBox 3"/>
          <p:cNvSpPr txBox="1"/>
          <p:nvPr/>
        </p:nvSpPr>
        <p:spPr>
          <a:xfrm>
            <a:off x="4153989" y="3918857"/>
            <a:ext cx="779852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200" dirty="0" err="1" smtClean="0"/>
              <a:t>Якщо</a:t>
            </a:r>
            <a:r>
              <a:rPr lang="ru-RU" sz="2200" dirty="0" smtClean="0"/>
              <a:t> </a:t>
            </a:r>
            <a:r>
              <a:rPr lang="ru-RU" sz="2200" dirty="0" err="1"/>
              <a:t>міжнародний</a:t>
            </a:r>
            <a:r>
              <a:rPr lang="ru-RU" sz="2200" dirty="0"/>
              <a:t> </a:t>
            </a:r>
            <a:r>
              <a:rPr lang="ru-RU" sz="2200" dirty="0" err="1"/>
              <a:t>договір</a:t>
            </a:r>
            <a:r>
              <a:rPr lang="ru-RU" sz="2200" dirty="0"/>
              <a:t> </a:t>
            </a:r>
            <a:r>
              <a:rPr lang="ru-RU" sz="2200" dirty="0" err="1"/>
              <a:t>суперечить</a:t>
            </a:r>
            <a:r>
              <a:rPr lang="ru-RU" sz="2200" dirty="0"/>
              <a:t> </a:t>
            </a:r>
            <a:r>
              <a:rPr lang="ru-RU" sz="2200" dirty="0" err="1"/>
              <a:t>імперативним</a:t>
            </a:r>
            <a:r>
              <a:rPr lang="ru-RU" sz="2200" dirty="0"/>
              <a:t> нормам </a:t>
            </a:r>
            <a:r>
              <a:rPr lang="ru-RU" sz="2200" dirty="0" err="1"/>
              <a:t>міжнародного</a:t>
            </a:r>
            <a:r>
              <a:rPr lang="ru-RU" sz="2200" dirty="0"/>
              <a:t> права, то </a:t>
            </a:r>
            <a:r>
              <a:rPr lang="ru-RU" sz="2200" dirty="0" err="1"/>
              <a:t>він</a:t>
            </a:r>
            <a:r>
              <a:rPr lang="ru-RU" sz="2200" dirty="0"/>
              <a:t> є </a:t>
            </a:r>
            <a:r>
              <a:rPr lang="ru-RU" sz="2200" dirty="0" err="1"/>
              <a:t>юридично</a:t>
            </a:r>
            <a:r>
              <a:rPr lang="ru-RU" sz="2200" dirty="0"/>
              <a:t> </a:t>
            </a:r>
            <a:r>
              <a:rPr lang="ru-RU" sz="2200" dirty="0" err="1"/>
              <a:t>нікчемним</a:t>
            </a:r>
            <a:r>
              <a:rPr lang="ru-RU" sz="2200" dirty="0"/>
              <a:t>. </a:t>
            </a:r>
            <a:r>
              <a:rPr lang="ru-RU" sz="2200" dirty="0" err="1"/>
              <a:t>Таке</a:t>
            </a:r>
            <a:r>
              <a:rPr lang="ru-RU" sz="2200" dirty="0"/>
              <a:t> </a:t>
            </a:r>
            <a:r>
              <a:rPr lang="ru-RU" sz="2200" dirty="0" err="1"/>
              <a:t>положення</a:t>
            </a:r>
            <a:r>
              <a:rPr lang="ru-RU" sz="2200" dirty="0"/>
              <a:t> </a:t>
            </a:r>
            <a:r>
              <a:rPr lang="ru-RU" sz="2200" dirty="0" err="1"/>
              <a:t>зафіксоване</a:t>
            </a:r>
            <a:r>
              <a:rPr lang="ru-RU" sz="2200" dirty="0"/>
              <a:t> у ст. 53 </a:t>
            </a:r>
            <a:r>
              <a:rPr lang="ru-RU" sz="2200" dirty="0" err="1"/>
              <a:t>Віденської</a:t>
            </a:r>
            <a:r>
              <a:rPr lang="ru-RU" sz="2200" dirty="0"/>
              <a:t> </a:t>
            </a:r>
            <a:r>
              <a:rPr lang="ru-RU" sz="2200" dirty="0" err="1"/>
              <a:t>конвенції</a:t>
            </a:r>
            <a:r>
              <a:rPr lang="ru-RU" sz="2200" dirty="0"/>
              <a:t> про право </a:t>
            </a:r>
            <a:r>
              <a:rPr lang="ru-RU" sz="2200" dirty="0" err="1"/>
              <a:t>міжнародних</a:t>
            </a:r>
            <a:r>
              <a:rPr lang="ru-RU" sz="2200" dirty="0"/>
              <a:t> </a:t>
            </a:r>
            <a:r>
              <a:rPr lang="ru-RU" sz="2200" dirty="0" err="1"/>
              <a:t>договорів</a:t>
            </a:r>
            <a:r>
              <a:rPr lang="ru-RU" sz="2200" dirty="0"/>
              <a:t> 1969 </a:t>
            </a:r>
            <a:r>
              <a:rPr lang="ru-RU" sz="2200" dirty="0" smtClean="0"/>
              <a:t>року.</a:t>
            </a:r>
            <a:endParaRPr lang="ru-RU" sz="2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90" y="3155735"/>
            <a:ext cx="3775165" cy="27300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2124" y="722508"/>
            <a:ext cx="4060390" cy="2819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453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5922" y="213058"/>
            <a:ext cx="10997324" cy="345061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ru-RU" sz="2200" dirty="0"/>
              <a:t>До </a:t>
            </a:r>
            <a:r>
              <a:rPr lang="ru-RU" sz="2200" dirty="0" err="1"/>
              <a:t>імперативних</a:t>
            </a:r>
            <a:r>
              <a:rPr lang="ru-RU" sz="2200" dirty="0"/>
              <a:t> норм </a:t>
            </a:r>
            <a:r>
              <a:rPr lang="ru-RU" sz="2200" dirty="0" err="1"/>
              <a:t>міжнародного</a:t>
            </a:r>
            <a:r>
              <a:rPr lang="ru-RU" sz="2200" dirty="0"/>
              <a:t> права </a:t>
            </a:r>
            <a:r>
              <a:rPr lang="ru-RU" sz="2200" dirty="0" err="1" smtClean="0"/>
              <a:t>відносять</a:t>
            </a:r>
            <a:r>
              <a:rPr lang="ru-RU" sz="2200" dirty="0" smtClean="0"/>
              <a:t> </a:t>
            </a:r>
            <a:r>
              <a:rPr lang="ru-RU" sz="2200" dirty="0" err="1"/>
              <a:t>основні</a:t>
            </a:r>
            <a:r>
              <a:rPr lang="ru-RU" sz="2200" dirty="0"/>
              <a:t> </a:t>
            </a:r>
            <a:r>
              <a:rPr lang="ru-RU" sz="2200" dirty="0" err="1" smtClean="0"/>
              <a:t>або</a:t>
            </a:r>
            <a:r>
              <a:rPr lang="ru-RU" sz="2200" dirty="0" smtClean="0"/>
              <a:t> </a:t>
            </a:r>
            <a:r>
              <a:rPr lang="ru-RU" sz="2200" dirty="0" err="1" smtClean="0"/>
              <a:t>загальновизнані</a:t>
            </a:r>
            <a:r>
              <a:rPr lang="ru-RU" sz="2200" dirty="0" smtClean="0"/>
              <a:t> </a:t>
            </a:r>
            <a:r>
              <a:rPr lang="ru-RU" sz="2200" dirty="0" err="1"/>
              <a:t>принципи</a:t>
            </a:r>
            <a:r>
              <a:rPr lang="ru-RU" sz="2200" dirty="0"/>
              <a:t> і </a:t>
            </a:r>
            <a:r>
              <a:rPr lang="ru-RU" sz="2200" dirty="0" err="1"/>
              <a:t>норми</a:t>
            </a:r>
            <a:r>
              <a:rPr lang="ru-RU" sz="2200" dirty="0"/>
              <a:t> </a:t>
            </a:r>
            <a:r>
              <a:rPr lang="ru-RU" sz="2200" dirty="0" err="1"/>
              <a:t>міжнародного</a:t>
            </a:r>
            <a:r>
              <a:rPr lang="ru-RU" sz="2200" dirty="0"/>
              <a:t> права, </a:t>
            </a:r>
            <a:r>
              <a:rPr lang="ru-RU" sz="2200" dirty="0" err="1"/>
              <a:t>спеціальні</a:t>
            </a:r>
            <a:r>
              <a:rPr lang="ru-RU" sz="2200" dirty="0"/>
              <a:t> (</a:t>
            </a:r>
            <a:r>
              <a:rPr lang="ru-RU" sz="2200" dirty="0" err="1"/>
              <a:t>галузеві</a:t>
            </a:r>
            <a:r>
              <a:rPr lang="ru-RU" sz="2200" dirty="0"/>
              <a:t>) </a:t>
            </a:r>
            <a:r>
              <a:rPr lang="ru-RU" sz="2200" dirty="0" err="1"/>
              <a:t>принципи</a:t>
            </a:r>
            <a:r>
              <a:rPr lang="ru-RU" sz="2200" dirty="0"/>
              <a:t> і </a:t>
            </a:r>
            <a:r>
              <a:rPr lang="ru-RU" sz="2200" dirty="0" err="1"/>
              <a:t>норми</a:t>
            </a:r>
            <a:r>
              <a:rPr lang="ru-RU" sz="2200" dirty="0"/>
              <a:t> (</a:t>
            </a:r>
            <a:r>
              <a:rPr lang="ru-RU" sz="2200" i="1" dirty="0" err="1"/>
              <a:t>наприклад</a:t>
            </a:r>
            <a:r>
              <a:rPr lang="ru-RU" sz="2200" i="1" dirty="0"/>
              <a:t>, принцип </a:t>
            </a:r>
            <a:r>
              <a:rPr lang="ru-RU" sz="2200" i="1" dirty="0" err="1"/>
              <a:t>свободи</a:t>
            </a:r>
            <a:r>
              <a:rPr lang="ru-RU" sz="2200" i="1" dirty="0"/>
              <a:t> </a:t>
            </a:r>
            <a:r>
              <a:rPr lang="ru-RU" sz="2200" i="1" dirty="0" err="1"/>
              <a:t>відкритого</a:t>
            </a:r>
            <a:r>
              <a:rPr lang="ru-RU" sz="2200" i="1" dirty="0"/>
              <a:t> моря, принцип </a:t>
            </a:r>
            <a:r>
              <a:rPr lang="ru-RU" sz="2200" i="1" dirty="0" err="1"/>
              <a:t>невід’ємного</a:t>
            </a:r>
            <a:r>
              <a:rPr lang="ru-RU" sz="2200" i="1" dirty="0"/>
              <a:t> </a:t>
            </a:r>
            <a:r>
              <a:rPr lang="ru-RU" sz="2200" i="1" dirty="0" err="1"/>
              <a:t>суверенітету</a:t>
            </a:r>
            <a:r>
              <a:rPr lang="ru-RU" sz="2200" i="1" dirty="0"/>
              <a:t> держав над </a:t>
            </a:r>
            <a:r>
              <a:rPr lang="ru-RU" sz="2200" i="1" dirty="0" err="1"/>
              <a:t>своїми</a:t>
            </a:r>
            <a:r>
              <a:rPr lang="ru-RU" sz="2200" i="1" dirty="0"/>
              <a:t> </a:t>
            </a:r>
            <a:r>
              <a:rPr lang="ru-RU" sz="2200" i="1" dirty="0" err="1"/>
              <a:t>природними</a:t>
            </a:r>
            <a:r>
              <a:rPr lang="ru-RU" sz="2200" i="1" dirty="0"/>
              <a:t> </a:t>
            </a:r>
            <a:r>
              <a:rPr lang="ru-RU" sz="2200" i="1" dirty="0" err="1"/>
              <a:t>багатствами</a:t>
            </a:r>
            <a:r>
              <a:rPr lang="ru-RU" sz="2200" i="1" dirty="0"/>
              <a:t> і </a:t>
            </a:r>
            <a:r>
              <a:rPr lang="ru-RU" sz="2200" i="1" dirty="0" smtClean="0"/>
              <a:t>ресурсами</a:t>
            </a:r>
            <a:r>
              <a:rPr lang="ru-RU" sz="2200" dirty="0" smtClean="0"/>
              <a:t>) </a:t>
            </a:r>
            <a:r>
              <a:rPr lang="ru-RU" sz="2200" dirty="0"/>
              <a:t>і </a:t>
            </a:r>
            <a:r>
              <a:rPr lang="ru-RU" sz="2200" dirty="0" err="1"/>
              <a:t>деякі</a:t>
            </a:r>
            <a:r>
              <a:rPr lang="ru-RU" sz="2200" dirty="0"/>
              <a:t> </a:t>
            </a:r>
            <a:r>
              <a:rPr lang="ru-RU" sz="2200" dirty="0" err="1"/>
              <a:t>інші</a:t>
            </a:r>
            <a:r>
              <a:rPr lang="ru-RU" sz="2200" dirty="0"/>
              <a:t> </a:t>
            </a:r>
            <a:r>
              <a:rPr lang="ru-RU" sz="2200" dirty="0" err="1"/>
              <a:t>норми</a:t>
            </a:r>
            <a:r>
              <a:rPr lang="ru-RU" sz="2200" dirty="0"/>
              <a:t> (</a:t>
            </a:r>
            <a:r>
              <a:rPr lang="ru-RU" sz="2200" i="1" dirty="0" err="1"/>
              <a:t>наприклад</a:t>
            </a:r>
            <a:r>
              <a:rPr lang="ru-RU" sz="2200" i="1" dirty="0"/>
              <a:t>, </a:t>
            </a:r>
            <a:r>
              <a:rPr lang="ru-RU" sz="2200" i="1" dirty="0" err="1"/>
              <a:t>норми</a:t>
            </a:r>
            <a:r>
              <a:rPr lang="ru-RU" sz="2200" i="1" dirty="0"/>
              <a:t> про </a:t>
            </a:r>
            <a:r>
              <a:rPr lang="ru-RU" sz="2200" i="1" dirty="0" err="1"/>
              <a:t>дипломатичні</a:t>
            </a:r>
            <a:r>
              <a:rPr lang="ru-RU" sz="2200" i="1" dirty="0"/>
              <a:t> </a:t>
            </a:r>
            <a:r>
              <a:rPr lang="ru-RU" sz="2200" i="1" dirty="0" err="1"/>
              <a:t>привілеї</a:t>
            </a:r>
            <a:r>
              <a:rPr lang="ru-RU" sz="2200" i="1" dirty="0"/>
              <a:t> та </a:t>
            </a:r>
            <a:r>
              <a:rPr lang="ru-RU" sz="2200" i="1" dirty="0" err="1"/>
              <a:t>імунітети</a:t>
            </a:r>
            <a:r>
              <a:rPr lang="ru-RU" sz="2200" dirty="0"/>
              <a:t>).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769326" y="3944982"/>
            <a:ext cx="926156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200" dirty="0"/>
              <a:t>Прикладом </a:t>
            </a:r>
            <a:r>
              <a:rPr lang="ru-RU" sz="2200" dirty="0" err="1"/>
              <a:t>імперативних</a:t>
            </a:r>
            <a:r>
              <a:rPr lang="ru-RU" sz="2200" dirty="0"/>
              <a:t> </a:t>
            </a:r>
            <a:r>
              <a:rPr lang="ru-RU" sz="2200" dirty="0" err="1"/>
              <a:t>або</a:t>
            </a:r>
            <a:r>
              <a:rPr lang="ru-RU" sz="2200" dirty="0"/>
              <a:t> </a:t>
            </a:r>
            <a:r>
              <a:rPr lang="ru-RU" sz="2200" dirty="0" err="1"/>
              <a:t>наказових</a:t>
            </a:r>
            <a:r>
              <a:rPr lang="ru-RU" sz="2200" dirty="0"/>
              <a:t> норм у </a:t>
            </a:r>
            <a:r>
              <a:rPr lang="ru-RU" sz="2200" dirty="0" err="1"/>
              <a:t>національному</a:t>
            </a:r>
            <a:r>
              <a:rPr lang="ru-RU" sz="2200" dirty="0"/>
              <a:t> </a:t>
            </a:r>
            <a:r>
              <a:rPr lang="ru-RU" sz="2200" dirty="0" err="1"/>
              <a:t>праві</a:t>
            </a:r>
            <a:r>
              <a:rPr lang="ru-RU" sz="2200" dirty="0"/>
              <a:t> </a:t>
            </a:r>
            <a:r>
              <a:rPr lang="ru-RU" sz="2200" dirty="0" err="1"/>
              <a:t>можуть</a:t>
            </a:r>
            <a:r>
              <a:rPr lang="ru-RU" sz="2200" dirty="0"/>
              <a:t> </a:t>
            </a:r>
            <a:r>
              <a:rPr lang="ru-RU" sz="2200" dirty="0" err="1"/>
              <a:t>служити</a:t>
            </a:r>
            <a:r>
              <a:rPr lang="ru-RU" sz="2200" dirty="0"/>
              <a:t> </a:t>
            </a:r>
            <a:r>
              <a:rPr lang="ru-RU" sz="2200" dirty="0" err="1"/>
              <a:t>положення</a:t>
            </a:r>
            <a:r>
              <a:rPr lang="ru-RU" sz="2200" dirty="0"/>
              <a:t>, </a:t>
            </a:r>
            <a:r>
              <a:rPr lang="ru-RU" sz="2200" dirty="0" err="1"/>
              <a:t>регулюючі</a:t>
            </a:r>
            <a:r>
              <a:rPr lang="ru-RU" sz="2200" dirty="0"/>
              <a:t> </a:t>
            </a:r>
            <a:r>
              <a:rPr lang="ru-RU" sz="2200" dirty="0" err="1"/>
              <a:t>повноваження</a:t>
            </a:r>
            <a:r>
              <a:rPr lang="ru-RU" sz="2200" dirty="0"/>
              <a:t> </a:t>
            </a:r>
            <a:r>
              <a:rPr lang="ru-RU" sz="2200" dirty="0" err="1"/>
              <a:t>органів</a:t>
            </a:r>
            <a:r>
              <a:rPr lang="ru-RU" sz="2200" dirty="0"/>
              <a:t> </a:t>
            </a:r>
            <a:r>
              <a:rPr lang="ru-RU" sz="2200" dirty="0" err="1"/>
              <a:t>державної</a:t>
            </a:r>
            <a:r>
              <a:rPr lang="ru-RU" sz="2200" dirty="0"/>
              <a:t> </a:t>
            </a:r>
            <a:r>
              <a:rPr lang="ru-RU" sz="2200" dirty="0" err="1"/>
              <a:t>влади</a:t>
            </a:r>
            <a:r>
              <a:rPr lang="ru-RU" sz="2200" dirty="0"/>
              <a:t>, </a:t>
            </a:r>
            <a:r>
              <a:rPr lang="ru-RU" sz="2200" dirty="0" err="1"/>
              <a:t>обов’язки</a:t>
            </a:r>
            <a:r>
              <a:rPr lang="ru-RU" sz="2200" dirty="0"/>
              <a:t> </a:t>
            </a:r>
            <a:r>
              <a:rPr lang="ru-RU" sz="2200" dirty="0" err="1"/>
              <a:t>громадян</a:t>
            </a:r>
            <a:r>
              <a:rPr lang="ru-RU" sz="2200" dirty="0"/>
              <a:t>, а </a:t>
            </a:r>
            <a:r>
              <a:rPr lang="ru-RU" sz="2200" dirty="0" err="1"/>
              <a:t>також</a:t>
            </a:r>
            <a:r>
              <a:rPr lang="ru-RU" sz="2200" dirty="0"/>
              <a:t> </a:t>
            </a:r>
            <a:r>
              <a:rPr lang="ru-RU" sz="2200" dirty="0" err="1"/>
              <a:t>визначають</a:t>
            </a:r>
            <a:r>
              <a:rPr lang="ru-RU" sz="2200" dirty="0"/>
              <a:t> </a:t>
            </a:r>
            <a:r>
              <a:rPr lang="ru-RU" sz="2200" dirty="0" err="1"/>
              <a:t>зобов’язання</a:t>
            </a:r>
            <a:r>
              <a:rPr lang="ru-RU" sz="2200" dirty="0"/>
              <a:t> </a:t>
            </a:r>
            <a:r>
              <a:rPr lang="ru-RU" sz="2200" dirty="0" err="1"/>
              <a:t>щодо</a:t>
            </a:r>
            <a:r>
              <a:rPr lang="ru-RU" sz="2200" dirty="0"/>
              <a:t> </a:t>
            </a:r>
            <a:r>
              <a:rPr lang="ru-RU" sz="2200" dirty="0" err="1"/>
              <a:t>здійснення</a:t>
            </a:r>
            <a:r>
              <a:rPr lang="ru-RU" sz="2200" dirty="0"/>
              <a:t> будь-</a:t>
            </a:r>
            <a:r>
              <a:rPr lang="ru-RU" sz="2200" dirty="0" err="1"/>
              <a:t>яких</a:t>
            </a:r>
            <a:r>
              <a:rPr lang="ru-RU" sz="2200" dirty="0"/>
              <a:t> </a:t>
            </a:r>
            <a:r>
              <a:rPr lang="ru-RU" sz="2200" dirty="0" err="1"/>
              <a:t>дій</a:t>
            </a:r>
            <a:r>
              <a:rPr lang="ru-RU" sz="2200" dirty="0"/>
              <a:t>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22" y="3187337"/>
            <a:ext cx="2258272" cy="2698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3084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9797" y="291435"/>
            <a:ext cx="5693804" cy="345061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ru-RU" sz="2200" dirty="0"/>
              <a:t>Як </a:t>
            </a:r>
            <a:r>
              <a:rPr lang="ru-RU" sz="2200" dirty="0" err="1"/>
              <a:t>диспозитивних</a:t>
            </a:r>
            <a:r>
              <a:rPr lang="ru-RU" sz="2200" dirty="0"/>
              <a:t> норм і </a:t>
            </a:r>
            <a:r>
              <a:rPr lang="ru-RU" sz="2200" dirty="0" err="1"/>
              <a:t>міжнародного</a:t>
            </a:r>
            <a:r>
              <a:rPr lang="ru-RU" sz="2200" dirty="0"/>
              <a:t>, і </a:t>
            </a:r>
            <a:r>
              <a:rPr lang="ru-RU" sz="2200" dirty="0" err="1"/>
              <a:t>національного</a:t>
            </a:r>
            <a:r>
              <a:rPr lang="ru-RU" sz="2200" dirty="0"/>
              <a:t> права </a:t>
            </a:r>
            <a:r>
              <a:rPr lang="ru-RU" sz="2200" dirty="0" err="1"/>
              <a:t>можна</a:t>
            </a:r>
            <a:r>
              <a:rPr lang="ru-RU" sz="2200" dirty="0"/>
              <a:t> привести </a:t>
            </a:r>
            <a:r>
              <a:rPr lang="ru-RU" sz="2200" dirty="0" err="1"/>
              <a:t>положення</a:t>
            </a:r>
            <a:r>
              <a:rPr lang="ru-RU" sz="2200" dirty="0"/>
              <a:t>, </a:t>
            </a:r>
            <a:r>
              <a:rPr lang="ru-RU" sz="2200" dirty="0" err="1"/>
              <a:t>що</a:t>
            </a:r>
            <a:r>
              <a:rPr lang="ru-RU" sz="2200" dirty="0"/>
              <a:t> </a:t>
            </a:r>
            <a:r>
              <a:rPr lang="ru-RU" sz="2200" dirty="0" err="1"/>
              <a:t>регулюють</a:t>
            </a:r>
            <a:r>
              <a:rPr lang="ru-RU" sz="2200" dirty="0"/>
              <a:t> права і </a:t>
            </a:r>
            <a:r>
              <a:rPr lang="ru-RU" sz="2200" dirty="0" err="1"/>
              <a:t>свободи</a:t>
            </a:r>
            <a:r>
              <a:rPr lang="ru-RU" sz="2200" dirty="0"/>
              <a:t> </a:t>
            </a:r>
            <a:r>
              <a:rPr lang="ru-RU" sz="2200" dirty="0" err="1"/>
              <a:t>людини</a:t>
            </a:r>
            <a:r>
              <a:rPr lang="ru-RU" sz="2200" dirty="0"/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99508" y="2102852"/>
            <a:ext cx="940525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200" dirty="0"/>
              <a:t>Вони є </a:t>
            </a:r>
            <a:r>
              <a:rPr lang="ru-RU" sz="2200" dirty="0" err="1"/>
              <a:t>диспозитивними</a:t>
            </a:r>
            <a:r>
              <a:rPr lang="ru-RU" sz="2200" dirty="0"/>
              <a:t> </a:t>
            </a:r>
            <a:r>
              <a:rPr lang="ru-RU" sz="2200" dirty="0" err="1"/>
              <a:t>стосовно</a:t>
            </a:r>
            <a:r>
              <a:rPr lang="ru-RU" sz="2200" dirty="0"/>
              <a:t> </a:t>
            </a:r>
            <a:r>
              <a:rPr lang="ru-RU" sz="2200" dirty="0" err="1"/>
              <a:t>особистості</a:t>
            </a:r>
            <a:r>
              <a:rPr lang="ru-RU" sz="2200" dirty="0"/>
              <a:t>, яка </a:t>
            </a:r>
            <a:r>
              <a:rPr lang="ru-RU" sz="2200" dirty="0" err="1"/>
              <a:t>може</a:t>
            </a:r>
            <a:r>
              <a:rPr lang="ru-RU" sz="2200" dirty="0"/>
              <a:t> </a:t>
            </a:r>
            <a:r>
              <a:rPr lang="ru-RU" sz="2200" dirty="0" err="1"/>
              <a:t>скористатися</a:t>
            </a:r>
            <a:r>
              <a:rPr lang="ru-RU" sz="2200" dirty="0"/>
              <a:t> правовою </a:t>
            </a:r>
            <a:r>
              <a:rPr lang="ru-RU" sz="2200" dirty="0" err="1"/>
              <a:t>можливістю</a:t>
            </a:r>
            <a:r>
              <a:rPr lang="ru-RU" sz="2200" dirty="0"/>
              <a:t>, </a:t>
            </a:r>
            <a:r>
              <a:rPr lang="ru-RU" sz="2200" dirty="0" err="1"/>
              <a:t>тоді</a:t>
            </a:r>
            <a:r>
              <a:rPr lang="ru-RU" sz="2200" dirty="0"/>
              <a:t> як для </a:t>
            </a:r>
            <a:r>
              <a:rPr lang="ru-RU" sz="2200" dirty="0" err="1"/>
              <a:t>державних</a:t>
            </a:r>
            <a:r>
              <a:rPr lang="ru-RU" sz="2200" dirty="0"/>
              <a:t> </a:t>
            </a:r>
            <a:r>
              <a:rPr lang="ru-RU" sz="2200" dirty="0" err="1"/>
              <a:t>органів</a:t>
            </a:r>
            <a:r>
              <a:rPr lang="ru-RU" sz="2200" dirty="0"/>
              <a:t> та </a:t>
            </a:r>
            <a:r>
              <a:rPr lang="ru-RU" sz="2200" dirty="0" err="1"/>
              <a:t>публічних</a:t>
            </a:r>
            <a:r>
              <a:rPr lang="ru-RU" sz="2200" dirty="0"/>
              <a:t> </a:t>
            </a:r>
            <a:r>
              <a:rPr lang="ru-RU" sz="2200" dirty="0" err="1"/>
              <a:t>інститутів</a:t>
            </a:r>
            <a:r>
              <a:rPr lang="ru-RU" sz="2200" dirty="0"/>
              <a:t>, </a:t>
            </a:r>
            <a:r>
              <a:rPr lang="ru-RU" sz="2200" dirty="0" err="1"/>
              <a:t>зобов’язаних</a:t>
            </a:r>
            <a:r>
              <a:rPr lang="ru-RU" sz="2200" dirty="0"/>
              <a:t> </a:t>
            </a:r>
            <a:r>
              <a:rPr lang="ru-RU" sz="2200" dirty="0" err="1"/>
              <a:t>забезпечити</a:t>
            </a:r>
            <a:r>
              <a:rPr lang="ru-RU" sz="2200" dirty="0"/>
              <a:t> </a:t>
            </a:r>
            <a:r>
              <a:rPr lang="ru-RU" sz="2200" dirty="0" err="1"/>
              <a:t>їх</a:t>
            </a:r>
            <a:r>
              <a:rPr lang="ru-RU" sz="2200" dirty="0"/>
              <a:t> </a:t>
            </a:r>
            <a:r>
              <a:rPr lang="ru-RU" sz="2200" dirty="0" err="1"/>
              <a:t>реалізацію</a:t>
            </a:r>
            <a:r>
              <a:rPr lang="ru-RU" sz="2200" dirty="0"/>
              <a:t>, </a:t>
            </a:r>
            <a:r>
              <a:rPr lang="ru-RU" sz="2200" dirty="0" err="1"/>
              <a:t>мають</a:t>
            </a:r>
            <a:r>
              <a:rPr lang="ru-RU" sz="2200" dirty="0"/>
              <a:t> </a:t>
            </a:r>
            <a:r>
              <a:rPr lang="ru-RU" sz="2200" dirty="0" err="1"/>
              <a:t>імперативний</a:t>
            </a:r>
            <a:r>
              <a:rPr lang="ru-RU" sz="2200" dirty="0"/>
              <a:t> характер.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49797" y="4226510"/>
            <a:ext cx="11469188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200" dirty="0"/>
              <a:t>До </a:t>
            </a:r>
            <a:r>
              <a:rPr lang="ru-RU" sz="2200" dirty="0" err="1"/>
              <a:t>диспозитивних</a:t>
            </a:r>
            <a:r>
              <a:rPr lang="ru-RU" sz="2200" dirty="0"/>
              <a:t> норм у </a:t>
            </a:r>
            <a:r>
              <a:rPr lang="ru-RU" sz="2200" dirty="0" err="1"/>
              <a:t>міжнародному</a:t>
            </a:r>
            <a:r>
              <a:rPr lang="ru-RU" sz="2200" dirty="0"/>
              <a:t> </a:t>
            </a:r>
            <a:r>
              <a:rPr lang="ru-RU" sz="2200" dirty="0" err="1"/>
              <a:t>праві</a:t>
            </a:r>
            <a:r>
              <a:rPr lang="ru-RU" sz="2200" dirty="0"/>
              <a:t> належать </a:t>
            </a:r>
            <a:r>
              <a:rPr lang="ru-RU" sz="2200" dirty="0" err="1"/>
              <a:t>також</a:t>
            </a:r>
            <a:r>
              <a:rPr lang="ru-RU" sz="2200" dirty="0"/>
              <a:t> правила, </a:t>
            </a:r>
            <a:r>
              <a:rPr lang="ru-RU" sz="2200" dirty="0" err="1"/>
              <a:t>від</a:t>
            </a:r>
            <a:r>
              <a:rPr lang="ru-RU" sz="2200" dirty="0"/>
              <a:t> </a:t>
            </a:r>
            <a:r>
              <a:rPr lang="ru-RU" sz="2200" dirty="0" err="1"/>
              <a:t>яких</a:t>
            </a:r>
            <a:r>
              <a:rPr lang="ru-RU" sz="2200" dirty="0"/>
              <a:t> </a:t>
            </a:r>
            <a:r>
              <a:rPr lang="ru-RU" sz="2200" dirty="0" err="1"/>
              <a:t>держави</a:t>
            </a:r>
            <a:r>
              <a:rPr lang="ru-RU" sz="2200" dirty="0"/>
              <a:t> </a:t>
            </a:r>
            <a:r>
              <a:rPr lang="ru-RU" sz="2200" dirty="0" err="1"/>
              <a:t>можуть</a:t>
            </a:r>
            <a:r>
              <a:rPr lang="ru-RU" sz="2200" dirty="0"/>
              <a:t> </a:t>
            </a:r>
            <a:r>
              <a:rPr lang="ru-RU" sz="2200" dirty="0" err="1"/>
              <a:t>відступати</a:t>
            </a:r>
            <a:r>
              <a:rPr lang="ru-RU" sz="2200" dirty="0"/>
              <a:t> за </a:t>
            </a:r>
            <a:r>
              <a:rPr lang="ru-RU" sz="2200" dirty="0" err="1"/>
              <a:t>взаємною</a:t>
            </a:r>
            <a:r>
              <a:rPr lang="ru-RU" sz="2200" dirty="0"/>
              <a:t> </a:t>
            </a:r>
            <a:r>
              <a:rPr lang="ru-RU" sz="2200" dirty="0" err="1"/>
              <a:t>угодою</a:t>
            </a:r>
            <a:r>
              <a:rPr lang="ru-RU" sz="2200" dirty="0"/>
              <a:t>. Вони є </a:t>
            </a:r>
            <a:r>
              <a:rPr lang="ru-RU" sz="2200" dirty="0" err="1"/>
              <a:t>обов’язковими</a:t>
            </a:r>
            <a:r>
              <a:rPr lang="ru-RU" sz="2200" dirty="0"/>
              <a:t>, </a:t>
            </a:r>
            <a:r>
              <a:rPr lang="ru-RU" sz="2200" dirty="0" err="1"/>
              <a:t>проте</a:t>
            </a:r>
            <a:r>
              <a:rPr lang="ru-RU" sz="2200" dirty="0"/>
              <a:t> </a:t>
            </a:r>
            <a:r>
              <a:rPr lang="ru-RU" sz="2200" dirty="0" err="1"/>
              <a:t>зацікавлені</a:t>
            </a:r>
            <a:r>
              <a:rPr lang="ru-RU" sz="2200" dirty="0"/>
              <a:t> </a:t>
            </a:r>
            <a:r>
              <a:rPr lang="ru-RU" sz="2200" dirty="0" err="1"/>
              <a:t>держави</a:t>
            </a:r>
            <a:r>
              <a:rPr lang="ru-RU" sz="2200" dirty="0"/>
              <a:t> </a:t>
            </a:r>
            <a:r>
              <a:rPr lang="ru-RU" sz="2200" dirty="0" err="1"/>
              <a:t>можуть</a:t>
            </a:r>
            <a:r>
              <a:rPr lang="ru-RU" sz="2200" dirty="0"/>
              <a:t> </a:t>
            </a:r>
            <a:r>
              <a:rPr lang="ru-RU" sz="2200" dirty="0" err="1"/>
              <a:t>укладати</a:t>
            </a:r>
            <a:r>
              <a:rPr lang="ru-RU" sz="2200" dirty="0"/>
              <a:t> договори, </a:t>
            </a:r>
            <a:r>
              <a:rPr lang="ru-RU" sz="2200" dirty="0" err="1"/>
              <a:t>встановлюють</a:t>
            </a:r>
            <a:r>
              <a:rPr lang="ru-RU" sz="2200" dirty="0"/>
              <a:t> </a:t>
            </a:r>
            <a:r>
              <a:rPr lang="ru-RU" sz="2200" dirty="0" err="1"/>
              <a:t>інші</a:t>
            </a:r>
            <a:r>
              <a:rPr lang="ru-RU" sz="2200" dirty="0"/>
              <a:t> </a:t>
            </a:r>
            <a:r>
              <a:rPr lang="ru-RU" sz="2200" dirty="0" err="1"/>
              <a:t>норми</a:t>
            </a:r>
            <a:r>
              <a:rPr lang="ru-RU" sz="2200" dirty="0"/>
              <a:t>, </a:t>
            </a:r>
            <a:r>
              <a:rPr lang="ru-RU" sz="2200" dirty="0" err="1"/>
              <a:t>діяти</a:t>
            </a:r>
            <a:r>
              <a:rPr lang="ru-RU" sz="2200" dirty="0"/>
              <a:t> </a:t>
            </a:r>
            <a:r>
              <a:rPr lang="ru-RU" sz="2200" dirty="0" err="1"/>
              <a:t>відповідно</a:t>
            </a:r>
            <a:r>
              <a:rPr lang="ru-RU" sz="2200" dirty="0"/>
              <a:t> до них, і </a:t>
            </a:r>
            <a:r>
              <a:rPr lang="ru-RU" sz="2200" dirty="0" err="1"/>
              <a:t>така</a:t>
            </a:r>
            <a:r>
              <a:rPr lang="ru-RU" sz="2200" dirty="0"/>
              <a:t> </a:t>
            </a:r>
            <a:r>
              <a:rPr lang="ru-RU" sz="2200" dirty="0" err="1"/>
              <a:t>поведінка</a:t>
            </a:r>
            <a:r>
              <a:rPr lang="ru-RU" sz="2200" dirty="0"/>
              <a:t> буде </a:t>
            </a:r>
            <a:r>
              <a:rPr lang="ru-RU" sz="2200" dirty="0" err="1"/>
              <a:t>правомірною</a:t>
            </a:r>
            <a:r>
              <a:rPr lang="ru-RU" sz="2200" dirty="0"/>
              <a:t>, </a:t>
            </a:r>
            <a:r>
              <a:rPr lang="ru-RU" sz="2200" dirty="0" err="1"/>
              <a:t>якщо</a:t>
            </a:r>
            <a:r>
              <a:rPr lang="ru-RU" sz="2200" dirty="0"/>
              <a:t> не </a:t>
            </a:r>
            <a:r>
              <a:rPr lang="ru-RU" sz="2200" dirty="0" err="1"/>
              <a:t>завдає</a:t>
            </a:r>
            <a:r>
              <a:rPr lang="ru-RU" sz="2200" dirty="0"/>
              <a:t> </a:t>
            </a:r>
            <a:r>
              <a:rPr lang="ru-RU" sz="2200" dirty="0" err="1"/>
              <a:t>шкоди</a:t>
            </a:r>
            <a:r>
              <a:rPr lang="ru-RU" sz="2200" dirty="0"/>
              <a:t> </a:t>
            </a:r>
            <a:r>
              <a:rPr lang="ru-RU" sz="2200" dirty="0" err="1"/>
              <a:t>інтересам</a:t>
            </a:r>
            <a:r>
              <a:rPr lang="ru-RU" sz="2200" dirty="0"/>
              <a:t> </a:t>
            </a:r>
            <a:r>
              <a:rPr lang="ru-RU" sz="2200" dirty="0" err="1"/>
              <a:t>інших</a:t>
            </a:r>
            <a:r>
              <a:rPr lang="ru-RU" sz="2200" dirty="0"/>
              <a:t> держав.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9520" y="291435"/>
            <a:ext cx="3347932" cy="1826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9404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8174" y="330623"/>
            <a:ext cx="4910032" cy="345061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ru-RU" sz="2200" dirty="0" err="1"/>
              <a:t>Матеріальні</a:t>
            </a:r>
            <a:r>
              <a:rPr lang="ru-RU" sz="2200" dirty="0"/>
              <a:t> </a:t>
            </a:r>
            <a:r>
              <a:rPr lang="ru-RU" sz="2200" dirty="0" err="1"/>
              <a:t>норми</a:t>
            </a:r>
            <a:r>
              <a:rPr lang="ru-RU" sz="2200" dirty="0"/>
              <a:t> </a:t>
            </a:r>
            <a:r>
              <a:rPr lang="ru-RU" sz="2200" dirty="0" err="1"/>
              <a:t>регулюють</a:t>
            </a:r>
            <a:r>
              <a:rPr lang="ru-RU" sz="2200" dirty="0"/>
              <a:t> </a:t>
            </a:r>
            <a:r>
              <a:rPr lang="ru-RU" sz="2200" dirty="0" err="1"/>
              <a:t>вміст</a:t>
            </a:r>
            <a:r>
              <a:rPr lang="ru-RU" sz="2200" dirty="0"/>
              <a:t> правил </a:t>
            </a:r>
            <a:r>
              <a:rPr lang="ru-RU" sz="2200" dirty="0" err="1"/>
              <a:t>поведінки</a:t>
            </a:r>
            <a:r>
              <a:rPr lang="ru-RU" sz="2200" dirty="0"/>
              <a:t> (</a:t>
            </a:r>
            <a:r>
              <a:rPr lang="ru-RU" sz="2200" dirty="0" err="1"/>
              <a:t>дій</a:t>
            </a:r>
            <a:r>
              <a:rPr lang="ru-RU" sz="2200" dirty="0"/>
              <a:t> та </a:t>
            </a:r>
            <a:r>
              <a:rPr lang="ru-RU" sz="2200" dirty="0" err="1"/>
              <a:t>бездіяльності</a:t>
            </a:r>
            <a:r>
              <a:rPr lang="ru-RU" sz="2200" dirty="0"/>
              <a:t>), </a:t>
            </a:r>
            <a:r>
              <a:rPr lang="ru-RU" sz="2200" dirty="0" err="1"/>
              <a:t>тобто</a:t>
            </a:r>
            <a:r>
              <a:rPr lang="ru-RU" sz="2200" dirty="0"/>
              <a:t> </a:t>
            </a:r>
            <a:r>
              <a:rPr lang="ru-RU" sz="2200" dirty="0" err="1"/>
              <a:t>відповідають</a:t>
            </a:r>
            <a:r>
              <a:rPr lang="ru-RU" sz="2200" dirty="0"/>
              <a:t> на </a:t>
            </a:r>
            <a:r>
              <a:rPr lang="ru-RU" sz="2200" dirty="0" err="1"/>
              <a:t>запитання</a:t>
            </a:r>
            <a:r>
              <a:rPr lang="ru-RU" sz="2200" dirty="0"/>
              <a:t>, </a:t>
            </a:r>
            <a:r>
              <a:rPr lang="ru-RU" sz="2200" dirty="0" err="1"/>
              <a:t>що</a:t>
            </a:r>
            <a:r>
              <a:rPr lang="ru-RU" sz="2200" dirty="0"/>
              <a:t> </a:t>
            </a:r>
            <a:r>
              <a:rPr lang="ru-RU" sz="2200" dirty="0" err="1"/>
              <a:t>можна</a:t>
            </a:r>
            <a:r>
              <a:rPr lang="ru-RU" sz="2200" dirty="0"/>
              <a:t> </a:t>
            </a:r>
            <a:r>
              <a:rPr lang="ru-RU" sz="2200" dirty="0" err="1"/>
              <a:t>чи</a:t>
            </a:r>
            <a:r>
              <a:rPr lang="ru-RU" sz="2200" dirty="0"/>
              <a:t> </a:t>
            </a:r>
            <a:r>
              <a:rPr lang="ru-RU" sz="2200" dirty="0" err="1"/>
              <a:t>потрібно</a:t>
            </a:r>
            <a:r>
              <a:rPr lang="ru-RU" sz="2200" dirty="0"/>
              <a:t> </a:t>
            </a:r>
            <a:r>
              <a:rPr lang="ru-RU" sz="2200" dirty="0" err="1"/>
              <a:t>робити</a:t>
            </a:r>
            <a:r>
              <a:rPr lang="ru-RU" sz="2200" dirty="0"/>
              <a:t> </a:t>
            </a:r>
            <a:r>
              <a:rPr lang="ru-RU" sz="2200" dirty="0" err="1"/>
              <a:t>або</a:t>
            </a:r>
            <a:r>
              <a:rPr lang="ru-RU" sz="2200" dirty="0"/>
              <a:t> не </a:t>
            </a:r>
            <a:r>
              <a:rPr lang="ru-RU" sz="2200" dirty="0" err="1" smtClean="0"/>
              <a:t>робити</a:t>
            </a:r>
            <a:r>
              <a:rPr lang="ru-RU" sz="2200" dirty="0" smtClean="0"/>
              <a:t>.</a:t>
            </a:r>
            <a:endParaRPr lang="ru-RU" sz="2200" dirty="0"/>
          </a:p>
        </p:txBody>
      </p:sp>
      <p:sp>
        <p:nvSpPr>
          <p:cNvPr id="4" name="TextBox 3"/>
          <p:cNvSpPr txBox="1"/>
          <p:nvPr/>
        </p:nvSpPr>
        <p:spPr>
          <a:xfrm>
            <a:off x="6466116" y="3278777"/>
            <a:ext cx="5277394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200" dirty="0" err="1"/>
              <a:t>Процесуальні</a:t>
            </a:r>
            <a:r>
              <a:rPr lang="ru-RU" sz="2200" dirty="0"/>
              <a:t> </a:t>
            </a:r>
            <a:r>
              <a:rPr lang="ru-RU" sz="2200" dirty="0" err="1"/>
              <a:t>норми</a:t>
            </a:r>
            <a:r>
              <a:rPr lang="ru-RU" sz="2200" dirty="0"/>
              <a:t> </a:t>
            </a:r>
            <a:r>
              <a:rPr lang="ru-RU" sz="2200" dirty="0" err="1"/>
              <a:t>визначають</a:t>
            </a:r>
            <a:r>
              <a:rPr lang="ru-RU" sz="2200" dirty="0"/>
              <a:t> </a:t>
            </a:r>
            <a:r>
              <a:rPr lang="ru-RU" sz="2200" dirty="0" err="1"/>
              <a:t>форми</a:t>
            </a:r>
            <a:r>
              <a:rPr lang="ru-RU" sz="2200" dirty="0"/>
              <a:t> і </a:t>
            </a:r>
            <a:r>
              <a:rPr lang="ru-RU" sz="2200" dirty="0" err="1"/>
              <a:t>процедури</a:t>
            </a:r>
            <a:r>
              <a:rPr lang="ru-RU" sz="2200" dirty="0"/>
              <a:t> </a:t>
            </a:r>
            <a:r>
              <a:rPr lang="ru-RU" sz="2200" dirty="0" err="1"/>
              <a:t>реалізації</a:t>
            </a:r>
            <a:r>
              <a:rPr lang="ru-RU" sz="2200" dirty="0"/>
              <a:t> правил </a:t>
            </a:r>
            <a:r>
              <a:rPr lang="ru-RU" sz="2200" dirty="0" err="1"/>
              <a:t>поведінки</a:t>
            </a:r>
            <a:r>
              <a:rPr lang="ru-RU" sz="2200" dirty="0"/>
              <a:t> і </a:t>
            </a:r>
            <a:r>
              <a:rPr lang="ru-RU" sz="2200" dirty="0" err="1"/>
              <a:t>відповідають</a:t>
            </a:r>
            <a:r>
              <a:rPr lang="ru-RU" sz="2200" dirty="0"/>
              <a:t> на </a:t>
            </a:r>
            <a:r>
              <a:rPr lang="ru-RU" sz="2200" dirty="0" err="1"/>
              <a:t>запитання</a:t>
            </a:r>
            <a:r>
              <a:rPr lang="ru-RU" sz="2200" dirty="0"/>
              <a:t>: як </a:t>
            </a:r>
            <a:r>
              <a:rPr lang="ru-RU" sz="2200" dirty="0" err="1"/>
              <a:t>можна</a:t>
            </a:r>
            <a:r>
              <a:rPr lang="ru-RU" sz="2200" dirty="0"/>
              <a:t> </a:t>
            </a:r>
            <a:r>
              <a:rPr lang="ru-RU" sz="2200" dirty="0" err="1"/>
              <a:t>чи</a:t>
            </a:r>
            <a:r>
              <a:rPr lang="ru-RU" sz="2200" dirty="0"/>
              <a:t> </a:t>
            </a:r>
            <a:r>
              <a:rPr lang="ru-RU" sz="2200" dirty="0" err="1"/>
              <a:t>потрібно</a:t>
            </a:r>
            <a:r>
              <a:rPr lang="ru-RU" sz="2200" dirty="0"/>
              <a:t> </a:t>
            </a:r>
            <a:r>
              <a:rPr lang="ru-RU" sz="2200" dirty="0" err="1"/>
              <a:t>діяти</a:t>
            </a:r>
            <a:r>
              <a:rPr lang="ru-RU" sz="2200" dirty="0"/>
              <a:t> </a:t>
            </a:r>
            <a:r>
              <a:rPr lang="ru-RU" sz="2200" dirty="0" err="1"/>
              <a:t>або</a:t>
            </a:r>
            <a:r>
              <a:rPr lang="ru-RU" sz="2200" dirty="0"/>
              <a:t> не </a:t>
            </a:r>
            <a:r>
              <a:rPr lang="ru-RU" sz="2200" dirty="0" err="1"/>
              <a:t>діяти</a:t>
            </a:r>
            <a:r>
              <a:rPr lang="ru-RU" sz="2200" dirty="0"/>
              <a:t>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245" y="3278777"/>
            <a:ext cx="4082143" cy="248194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8184" y="539795"/>
            <a:ext cx="4127862" cy="2360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054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9169" y="735571"/>
            <a:ext cx="7065403" cy="345061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ru-RU" sz="2200" dirty="0"/>
              <a:t>За часом </a:t>
            </a:r>
            <a:r>
              <a:rPr lang="ru-RU" sz="2200" dirty="0" err="1"/>
              <a:t>своєї</a:t>
            </a:r>
            <a:r>
              <a:rPr lang="ru-RU" sz="2200" dirty="0"/>
              <a:t> </a:t>
            </a:r>
            <a:r>
              <a:rPr lang="ru-RU" sz="2200" dirty="0" err="1"/>
              <a:t>дії</a:t>
            </a:r>
            <a:r>
              <a:rPr lang="ru-RU" sz="2200" dirty="0"/>
              <a:t> </a:t>
            </a:r>
            <a:r>
              <a:rPr lang="ru-RU" sz="2200" dirty="0" err="1"/>
              <a:t>міжнародно-правові</a:t>
            </a:r>
            <a:r>
              <a:rPr lang="ru-RU" sz="2200" dirty="0"/>
              <a:t> та </a:t>
            </a:r>
            <a:r>
              <a:rPr lang="ru-RU" sz="2200" dirty="0" err="1"/>
              <a:t>національно-правові</a:t>
            </a:r>
            <a:r>
              <a:rPr lang="ru-RU" sz="2200" dirty="0"/>
              <a:t> </a:t>
            </a:r>
            <a:r>
              <a:rPr lang="ru-RU" sz="2200" dirty="0" err="1"/>
              <a:t>норми</a:t>
            </a:r>
            <a:r>
              <a:rPr lang="ru-RU" sz="2200" dirty="0"/>
              <a:t> </a:t>
            </a:r>
            <a:r>
              <a:rPr lang="ru-RU" sz="2200" dirty="0" err="1"/>
              <a:t>поділяються</a:t>
            </a:r>
            <a:r>
              <a:rPr lang="ru-RU" sz="2200" dirty="0"/>
              <a:t> на </a:t>
            </a:r>
            <a:r>
              <a:rPr lang="ru-RU" sz="2200" dirty="0" err="1"/>
              <a:t>постійні</a:t>
            </a:r>
            <a:r>
              <a:rPr lang="ru-RU" sz="2200" dirty="0"/>
              <a:t>, </a:t>
            </a:r>
            <a:r>
              <a:rPr lang="ru-RU" sz="2200" dirty="0" err="1"/>
              <a:t>які</a:t>
            </a:r>
            <a:r>
              <a:rPr lang="ru-RU" sz="2200" dirty="0"/>
              <a:t> не </a:t>
            </a:r>
            <a:r>
              <a:rPr lang="ru-RU" sz="2200" dirty="0" err="1"/>
              <a:t>обмежені</a:t>
            </a:r>
            <a:r>
              <a:rPr lang="ru-RU" sz="2200" dirty="0"/>
              <a:t> </a:t>
            </a:r>
            <a:r>
              <a:rPr lang="ru-RU" sz="2200" dirty="0" err="1"/>
              <a:t>терміном</a:t>
            </a:r>
            <a:r>
              <a:rPr lang="ru-RU" sz="2200" dirty="0"/>
              <a:t> </a:t>
            </a:r>
            <a:r>
              <a:rPr lang="ru-RU" sz="2200" dirty="0" err="1"/>
              <a:t>своєї</a:t>
            </a:r>
            <a:r>
              <a:rPr lang="ru-RU" sz="2200" dirty="0"/>
              <a:t> </a:t>
            </a:r>
            <a:r>
              <a:rPr lang="ru-RU" sz="2200" dirty="0" err="1"/>
              <a:t>дії</a:t>
            </a:r>
            <a:r>
              <a:rPr lang="ru-RU" sz="2200" dirty="0"/>
              <a:t>, і </a:t>
            </a:r>
            <a:r>
              <a:rPr lang="ru-RU" sz="2200" dirty="0" err="1"/>
              <a:t>тимчасові</a:t>
            </a:r>
            <a:r>
              <a:rPr lang="ru-RU" sz="2200" dirty="0"/>
              <a:t>, – </a:t>
            </a:r>
            <a:r>
              <a:rPr lang="ru-RU" sz="2200" dirty="0" err="1"/>
              <a:t>покликані</a:t>
            </a:r>
            <a:r>
              <a:rPr lang="ru-RU" sz="2200" dirty="0"/>
              <a:t> </a:t>
            </a:r>
            <a:r>
              <a:rPr lang="ru-RU" sz="2200" dirty="0" err="1"/>
              <a:t>діяти</a:t>
            </a:r>
            <a:r>
              <a:rPr lang="ru-RU" sz="2200" dirty="0"/>
              <a:t> </a:t>
            </a:r>
            <a:r>
              <a:rPr lang="ru-RU" sz="2200" dirty="0" err="1"/>
              <a:t>тільки</a:t>
            </a:r>
            <a:r>
              <a:rPr lang="ru-RU" sz="2200" dirty="0"/>
              <a:t> в </a:t>
            </a:r>
            <a:r>
              <a:rPr lang="ru-RU" sz="2200" dirty="0" err="1"/>
              <a:t>певні</a:t>
            </a:r>
            <a:r>
              <a:rPr lang="ru-RU" sz="2200" dirty="0"/>
              <a:t> </a:t>
            </a:r>
            <a:r>
              <a:rPr lang="ru-RU" sz="2200" dirty="0" err="1"/>
              <a:t>періоди</a:t>
            </a:r>
            <a:r>
              <a:rPr lang="ru-RU" sz="2200" dirty="0"/>
              <a:t> (</a:t>
            </a:r>
            <a:r>
              <a:rPr lang="ru-RU" sz="2200" dirty="0" err="1"/>
              <a:t>наприклад</a:t>
            </a:r>
            <a:r>
              <a:rPr lang="ru-RU" sz="2200" dirty="0"/>
              <a:t>, на </a:t>
            </a:r>
            <a:r>
              <a:rPr lang="ru-RU" sz="2200" dirty="0" err="1"/>
              <a:t>термін</a:t>
            </a:r>
            <a:r>
              <a:rPr lang="ru-RU" sz="2200" dirty="0"/>
              <a:t> </a:t>
            </a:r>
            <a:r>
              <a:rPr lang="ru-RU" sz="2200" dirty="0" err="1"/>
              <a:t>діїміжнародного</a:t>
            </a:r>
            <a:r>
              <a:rPr lang="ru-RU" sz="2200" dirty="0"/>
              <a:t> договору </a:t>
            </a:r>
            <a:r>
              <a:rPr lang="ru-RU" sz="2200" dirty="0" err="1"/>
              <a:t>або</a:t>
            </a:r>
            <a:r>
              <a:rPr lang="ru-RU" sz="2200" dirty="0"/>
              <a:t> угоди, на </a:t>
            </a:r>
            <a:r>
              <a:rPr lang="ru-RU" sz="2200" dirty="0" err="1"/>
              <a:t>період</a:t>
            </a:r>
            <a:r>
              <a:rPr lang="ru-RU" sz="2200" dirty="0"/>
              <a:t> </a:t>
            </a:r>
            <a:r>
              <a:rPr lang="ru-RU" sz="2200" dirty="0" err="1"/>
              <a:t>надзвичайного</a:t>
            </a:r>
            <a:r>
              <a:rPr lang="ru-RU" sz="2200" dirty="0"/>
              <a:t> </a:t>
            </a:r>
            <a:r>
              <a:rPr lang="ru-RU" sz="2200" dirty="0" err="1"/>
              <a:t>або</a:t>
            </a:r>
            <a:r>
              <a:rPr lang="ru-RU" sz="2200" dirty="0"/>
              <a:t> </a:t>
            </a:r>
            <a:r>
              <a:rPr lang="ru-RU" sz="2200" dirty="0" err="1"/>
              <a:t>воєнного</a:t>
            </a:r>
            <a:r>
              <a:rPr lang="ru-RU" sz="2200" dirty="0"/>
              <a:t> </a:t>
            </a:r>
            <a:r>
              <a:rPr lang="ru-RU" sz="2200" dirty="0" smtClean="0"/>
              <a:t>стану)</a:t>
            </a:r>
            <a:endParaRPr lang="ru-RU" sz="2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7785" y="4000363"/>
            <a:ext cx="4456339" cy="202161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972" y="894942"/>
            <a:ext cx="3644537" cy="267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6739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300" y="487377"/>
            <a:ext cx="3590684" cy="345061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ru-RU" sz="2200" dirty="0"/>
              <a:t>У рамках </a:t>
            </a:r>
            <a:r>
              <a:rPr lang="ru-RU" sz="2200" dirty="0" err="1"/>
              <a:t>міжнародного</a:t>
            </a:r>
            <a:r>
              <a:rPr lang="ru-RU" sz="2200" dirty="0"/>
              <a:t> права </a:t>
            </a:r>
            <a:r>
              <a:rPr lang="ru-RU" sz="2200" dirty="0" err="1"/>
              <a:t>існують</a:t>
            </a:r>
            <a:r>
              <a:rPr lang="ru-RU" sz="2200" dirty="0"/>
              <a:t> </a:t>
            </a:r>
            <a:r>
              <a:rPr lang="ru-RU" sz="2200" dirty="0" err="1"/>
              <a:t>різні</a:t>
            </a:r>
            <a:r>
              <a:rPr lang="ru-RU" sz="2200" dirty="0"/>
              <a:t> </a:t>
            </a:r>
            <a:r>
              <a:rPr lang="ru-RU" sz="2200" dirty="0" err="1"/>
              <a:t>види</a:t>
            </a:r>
            <a:r>
              <a:rPr lang="ru-RU" sz="2200" dirty="0"/>
              <a:t> </a:t>
            </a:r>
            <a:r>
              <a:rPr lang="ru-RU" sz="2200" dirty="0" err="1"/>
              <a:t>принципів</a:t>
            </a:r>
            <a:r>
              <a:rPr lang="ru-RU" sz="2200" dirty="0"/>
              <a:t>. 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944984" y="2055928"/>
            <a:ext cx="3422469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200" dirty="0" err="1"/>
              <a:t>Серед</a:t>
            </a:r>
            <a:r>
              <a:rPr lang="ru-RU" sz="2200" dirty="0"/>
              <a:t> них </a:t>
            </a:r>
            <a:r>
              <a:rPr lang="ru-RU" sz="2200" dirty="0" err="1"/>
              <a:t>важливе</a:t>
            </a:r>
            <a:r>
              <a:rPr lang="ru-RU" sz="2200" dirty="0"/>
              <a:t> </a:t>
            </a:r>
            <a:r>
              <a:rPr lang="ru-RU" sz="2200" dirty="0" err="1"/>
              <a:t>місце</a:t>
            </a:r>
            <a:r>
              <a:rPr lang="ru-RU" sz="2200" dirty="0"/>
              <a:t> </a:t>
            </a:r>
            <a:r>
              <a:rPr lang="ru-RU" sz="2200" dirty="0" err="1"/>
              <a:t>займають</a:t>
            </a:r>
            <a:r>
              <a:rPr lang="ru-RU" sz="2200" dirty="0"/>
              <a:t> </a:t>
            </a:r>
            <a:r>
              <a:rPr lang="ru-RU" sz="2200" dirty="0" err="1"/>
              <a:t>принципи-ідеї</a:t>
            </a:r>
            <a:r>
              <a:rPr lang="ru-RU" sz="2200" dirty="0"/>
              <a:t>. 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92240" y="4120869"/>
            <a:ext cx="5525589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200" dirty="0"/>
              <a:t>До них </a:t>
            </a:r>
            <a:r>
              <a:rPr lang="ru-RU" sz="2200" dirty="0" err="1"/>
              <a:t>відносяться</a:t>
            </a:r>
            <a:r>
              <a:rPr lang="ru-RU" sz="2200" dirty="0"/>
              <a:t> </a:t>
            </a:r>
            <a:r>
              <a:rPr lang="ru-RU" sz="2200" dirty="0" err="1"/>
              <a:t>ідеї</a:t>
            </a:r>
            <a:r>
              <a:rPr lang="ru-RU" sz="2200" dirty="0"/>
              <a:t> миру і </a:t>
            </a:r>
            <a:r>
              <a:rPr lang="ru-RU" sz="2200" dirty="0" err="1"/>
              <a:t>співробітництва</a:t>
            </a:r>
            <a:r>
              <a:rPr lang="ru-RU" sz="2200" dirty="0"/>
              <a:t>, </a:t>
            </a:r>
            <a:r>
              <a:rPr lang="ru-RU" sz="2200" dirty="0" err="1"/>
              <a:t>гуманізму</a:t>
            </a:r>
            <a:r>
              <a:rPr lang="ru-RU" sz="2200" dirty="0"/>
              <a:t>, </a:t>
            </a:r>
            <a:r>
              <a:rPr lang="ru-RU" sz="2200" dirty="0" err="1"/>
              <a:t>демократії</a:t>
            </a:r>
            <a:r>
              <a:rPr lang="ru-RU" sz="2200" dirty="0"/>
              <a:t>, </a:t>
            </a:r>
            <a:r>
              <a:rPr lang="ru-RU" sz="2200" dirty="0" err="1"/>
              <a:t>дотримання</a:t>
            </a:r>
            <a:r>
              <a:rPr lang="ru-RU" sz="2200" dirty="0"/>
              <a:t> прав і свобод </a:t>
            </a:r>
            <a:r>
              <a:rPr lang="ru-RU" sz="2200" dirty="0" err="1"/>
              <a:t>людини</a:t>
            </a:r>
            <a:r>
              <a:rPr lang="ru-RU" sz="2200" dirty="0"/>
              <a:t> й </a:t>
            </a:r>
            <a:r>
              <a:rPr lang="ru-RU" sz="2200" dirty="0" err="1"/>
              <a:t>ін</a:t>
            </a:r>
            <a:r>
              <a:rPr lang="ru-RU" sz="2200" dirty="0"/>
              <a:t>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3474" y="865784"/>
            <a:ext cx="3070723" cy="269379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300" y="3529427"/>
            <a:ext cx="3452388" cy="2207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1771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299" y="199995"/>
            <a:ext cx="8123495" cy="3450613"/>
          </a:xfrm>
        </p:spPr>
        <p:txBody>
          <a:bodyPr>
            <a:noAutofit/>
          </a:bodyPr>
          <a:lstStyle/>
          <a:p>
            <a:pPr marL="0" indent="0" algn="just">
              <a:lnSpc>
                <a:spcPct val="160000"/>
              </a:lnSpc>
              <a:buNone/>
            </a:pPr>
            <a:r>
              <a:rPr lang="ru-RU" sz="2200" dirty="0"/>
              <a:t>По </a:t>
            </a:r>
            <a:r>
              <a:rPr lang="ru-RU" sz="2200" dirty="0" err="1"/>
              <a:t>території</a:t>
            </a:r>
            <a:r>
              <a:rPr lang="ru-RU" sz="2200" dirty="0"/>
              <a:t> </a:t>
            </a:r>
            <a:r>
              <a:rPr lang="ru-RU" sz="2200" dirty="0" err="1"/>
              <a:t>дії</a:t>
            </a:r>
            <a:r>
              <a:rPr lang="ru-RU" sz="2200" dirty="0"/>
              <a:t> </a:t>
            </a:r>
            <a:r>
              <a:rPr lang="ru-RU" sz="2200" dirty="0" err="1"/>
              <a:t>норми</a:t>
            </a:r>
            <a:r>
              <a:rPr lang="ru-RU" sz="2200" dirty="0"/>
              <a:t> </a:t>
            </a:r>
            <a:r>
              <a:rPr lang="ru-RU" sz="2200" dirty="0" err="1"/>
              <a:t>міжнародного</a:t>
            </a:r>
            <a:r>
              <a:rPr lang="ru-RU" sz="2200" dirty="0"/>
              <a:t> і </a:t>
            </a:r>
            <a:r>
              <a:rPr lang="ru-RU" sz="2200" dirty="0" err="1"/>
              <a:t>національного</a:t>
            </a:r>
            <a:r>
              <a:rPr lang="ru-RU" sz="2200" dirty="0"/>
              <a:t> права </a:t>
            </a:r>
            <a:r>
              <a:rPr lang="ru-RU" sz="2200" dirty="0" err="1"/>
              <a:t>розмежовуються</a:t>
            </a:r>
            <a:r>
              <a:rPr lang="ru-RU" sz="2200" dirty="0"/>
              <a:t> на </a:t>
            </a:r>
            <a:r>
              <a:rPr lang="ru-RU" sz="2200" dirty="0" err="1"/>
              <a:t>ті</a:t>
            </a:r>
            <a:r>
              <a:rPr lang="ru-RU" sz="2200" dirty="0"/>
              <a:t>, </a:t>
            </a:r>
            <a:r>
              <a:rPr lang="ru-RU" sz="2200" dirty="0" err="1"/>
              <a:t>які</a:t>
            </a:r>
            <a:r>
              <a:rPr lang="ru-RU" sz="2200" dirty="0"/>
              <a:t> </a:t>
            </a:r>
            <a:r>
              <a:rPr lang="ru-RU" sz="2200" dirty="0" err="1"/>
              <a:t>діють</a:t>
            </a:r>
            <a:r>
              <a:rPr lang="ru-RU" sz="2200" dirty="0"/>
              <a:t>: </a:t>
            </a:r>
            <a:endParaRPr lang="ru-RU" sz="2200" dirty="0" smtClean="0"/>
          </a:p>
          <a:p>
            <a:pPr marL="0" indent="0" algn="just">
              <a:lnSpc>
                <a:spcPct val="160000"/>
              </a:lnSpc>
              <a:buNone/>
            </a:pPr>
            <a:r>
              <a:rPr lang="ru-RU" sz="2200" dirty="0" smtClean="0"/>
              <a:t>а</a:t>
            </a:r>
            <a:r>
              <a:rPr lang="ru-RU" sz="2200" dirty="0"/>
              <a:t>) у </a:t>
            </a:r>
            <a:r>
              <a:rPr lang="ru-RU" sz="2200" dirty="0" err="1"/>
              <a:t>міжнародному</a:t>
            </a:r>
            <a:r>
              <a:rPr lang="ru-RU" sz="2200" dirty="0"/>
              <a:t> </a:t>
            </a:r>
            <a:r>
              <a:rPr lang="ru-RU" sz="2200" dirty="0" err="1"/>
              <a:t>масштабі</a:t>
            </a:r>
            <a:r>
              <a:rPr lang="ru-RU" sz="2200" dirty="0"/>
              <a:t>; </a:t>
            </a:r>
            <a:endParaRPr lang="ru-RU" sz="2200" dirty="0" smtClean="0"/>
          </a:p>
          <a:p>
            <a:pPr marL="0" indent="0" algn="just">
              <a:lnSpc>
                <a:spcPct val="160000"/>
              </a:lnSpc>
              <a:buNone/>
            </a:pPr>
            <a:r>
              <a:rPr lang="ru-RU" sz="2200" dirty="0" smtClean="0"/>
              <a:t>б</a:t>
            </a:r>
            <a:r>
              <a:rPr lang="ru-RU" sz="2200" dirty="0"/>
              <a:t>) на </a:t>
            </a:r>
            <a:r>
              <a:rPr lang="ru-RU" sz="2200" dirty="0" err="1"/>
              <a:t>міждержавному</a:t>
            </a:r>
            <a:r>
              <a:rPr lang="ru-RU" sz="2200" dirty="0"/>
              <a:t> </a:t>
            </a:r>
            <a:r>
              <a:rPr lang="ru-RU" sz="2200" dirty="0" err="1"/>
              <a:t>регіональному</a:t>
            </a:r>
            <a:r>
              <a:rPr lang="ru-RU" sz="2200" dirty="0"/>
              <a:t> </a:t>
            </a:r>
            <a:r>
              <a:rPr lang="ru-RU" sz="2200" dirty="0" err="1"/>
              <a:t>рівні</a:t>
            </a:r>
            <a:r>
              <a:rPr lang="ru-RU" sz="2200" dirty="0"/>
              <a:t>; </a:t>
            </a:r>
            <a:endParaRPr lang="ru-RU" sz="2200" dirty="0" smtClean="0"/>
          </a:p>
          <a:p>
            <a:pPr marL="0" indent="0" algn="just">
              <a:lnSpc>
                <a:spcPct val="160000"/>
              </a:lnSpc>
              <a:buNone/>
            </a:pPr>
            <a:r>
              <a:rPr lang="ru-RU" sz="2200" dirty="0" smtClean="0"/>
              <a:t>в</a:t>
            </a:r>
            <a:r>
              <a:rPr lang="ru-RU" sz="2200" dirty="0"/>
              <a:t>) у рамках </a:t>
            </a:r>
            <a:r>
              <a:rPr lang="ru-RU" sz="2200" dirty="0" err="1"/>
              <a:t>конкретної</a:t>
            </a:r>
            <a:r>
              <a:rPr lang="ru-RU" sz="2200" dirty="0"/>
              <a:t> </a:t>
            </a:r>
            <a:r>
              <a:rPr lang="ru-RU" sz="2200" dirty="0" err="1"/>
              <a:t>держави</a:t>
            </a:r>
            <a:r>
              <a:rPr lang="ru-RU" sz="2200" dirty="0"/>
              <a:t> (</a:t>
            </a:r>
            <a:r>
              <a:rPr lang="ru-RU" sz="2200" dirty="0" err="1"/>
              <a:t>загальнонаціональні</a:t>
            </a:r>
            <a:r>
              <a:rPr lang="ru-RU" sz="2200" dirty="0"/>
              <a:t>); </a:t>
            </a:r>
            <a:endParaRPr lang="ru-RU" sz="2200" dirty="0" smtClean="0"/>
          </a:p>
          <a:p>
            <a:pPr marL="0" indent="0" algn="just">
              <a:lnSpc>
                <a:spcPct val="160000"/>
              </a:lnSpc>
              <a:buNone/>
            </a:pPr>
            <a:r>
              <a:rPr lang="ru-RU" sz="2200" dirty="0" smtClean="0"/>
              <a:t>г</a:t>
            </a:r>
            <a:r>
              <a:rPr lang="ru-RU" sz="2200" dirty="0"/>
              <a:t>) на </a:t>
            </a:r>
            <a:r>
              <a:rPr lang="ru-RU" sz="2200" dirty="0" err="1"/>
              <a:t>території</a:t>
            </a:r>
            <a:r>
              <a:rPr lang="ru-RU" sz="2200" dirty="0"/>
              <a:t> </a:t>
            </a:r>
            <a:r>
              <a:rPr lang="ru-RU" sz="2200" dirty="0" err="1"/>
              <a:t>окремих</a:t>
            </a:r>
            <a:r>
              <a:rPr lang="ru-RU" sz="2200" dirty="0"/>
              <a:t> </a:t>
            </a:r>
            <a:r>
              <a:rPr lang="ru-RU" sz="2200" dirty="0" err="1"/>
              <a:t>регіонів</a:t>
            </a:r>
            <a:r>
              <a:rPr lang="ru-RU" sz="2200" dirty="0"/>
              <a:t>, </a:t>
            </a:r>
            <a:r>
              <a:rPr lang="ru-RU" sz="2200" dirty="0" err="1"/>
              <a:t>суб’єктів</a:t>
            </a:r>
            <a:r>
              <a:rPr lang="ru-RU" sz="2200" dirty="0"/>
              <a:t> </a:t>
            </a:r>
            <a:r>
              <a:rPr lang="ru-RU" sz="2200" dirty="0" err="1"/>
              <a:t>федерації</a:t>
            </a:r>
            <a:r>
              <a:rPr lang="ru-RU" sz="2200" dirty="0"/>
              <a:t>, </a:t>
            </a:r>
            <a:r>
              <a:rPr lang="ru-RU" sz="2200" dirty="0" err="1"/>
              <a:t>автономій</a:t>
            </a:r>
            <a:r>
              <a:rPr lang="ru-RU" sz="2200" dirty="0"/>
              <a:t>); </a:t>
            </a:r>
            <a:endParaRPr lang="ru-RU" sz="2200" dirty="0" smtClean="0"/>
          </a:p>
          <a:p>
            <a:pPr marL="0" indent="0" algn="just">
              <a:lnSpc>
                <a:spcPct val="160000"/>
              </a:lnSpc>
              <a:buNone/>
            </a:pPr>
            <a:r>
              <a:rPr lang="ru-RU" sz="2200" dirty="0"/>
              <a:t>д</a:t>
            </a:r>
            <a:r>
              <a:rPr lang="ru-RU" sz="2200" dirty="0" smtClean="0"/>
              <a:t>) </a:t>
            </a:r>
            <a:r>
              <a:rPr lang="ru-RU" sz="2200" dirty="0"/>
              <a:t>на </a:t>
            </a:r>
            <a:r>
              <a:rPr lang="ru-RU" sz="2200" dirty="0" err="1"/>
              <a:t>території</a:t>
            </a:r>
            <a:r>
              <a:rPr lang="ru-RU" sz="2200" dirty="0"/>
              <a:t> </a:t>
            </a:r>
            <a:r>
              <a:rPr lang="ru-RU" sz="2200" dirty="0" err="1"/>
              <a:t>місцевого</a:t>
            </a:r>
            <a:r>
              <a:rPr lang="ru-RU" sz="2200" dirty="0"/>
              <a:t> </a:t>
            </a:r>
            <a:r>
              <a:rPr lang="ru-RU" sz="2200" dirty="0" err="1"/>
              <a:t>самоврядування</a:t>
            </a:r>
            <a:r>
              <a:rPr lang="ru-RU" sz="2200" dirty="0"/>
              <a:t> (</a:t>
            </a:r>
            <a:r>
              <a:rPr lang="ru-RU" sz="2200" dirty="0" err="1"/>
              <a:t>муніципального</a:t>
            </a:r>
            <a:r>
              <a:rPr lang="ru-RU" sz="2200" dirty="0"/>
              <a:t> </a:t>
            </a:r>
            <a:r>
              <a:rPr lang="ru-RU" sz="2200" dirty="0" err="1"/>
              <a:t>утворення</a:t>
            </a:r>
            <a:r>
              <a:rPr lang="ru-RU" sz="2200" dirty="0"/>
              <a:t>) – </a:t>
            </a:r>
            <a:r>
              <a:rPr lang="ru-RU" sz="2200" dirty="0" err="1"/>
              <a:t>муніципальні</a:t>
            </a:r>
            <a:r>
              <a:rPr lang="ru-RU" sz="2200" dirty="0"/>
              <a:t> </a:t>
            </a:r>
            <a:r>
              <a:rPr lang="ru-RU" sz="2200" dirty="0" err="1"/>
              <a:t>або</a:t>
            </a:r>
            <a:r>
              <a:rPr lang="ru-RU" sz="2200" dirty="0"/>
              <a:t> </a:t>
            </a:r>
            <a:r>
              <a:rPr lang="ru-RU" sz="2200" dirty="0" err="1"/>
              <a:t>місцеві</a:t>
            </a:r>
            <a:r>
              <a:rPr lang="ru-RU" sz="2200" dirty="0"/>
              <a:t>. </a:t>
            </a:r>
          </a:p>
          <a:p>
            <a:pPr marL="0" indent="0">
              <a:buNone/>
            </a:pPr>
            <a:endParaRPr lang="ru-RU" sz="2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6275" y="910072"/>
            <a:ext cx="4153036" cy="2264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4511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1237" y="409001"/>
            <a:ext cx="7600980" cy="345061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ru-RU" sz="2200" dirty="0"/>
              <a:t>Слово принцип – </a:t>
            </a:r>
            <a:r>
              <a:rPr lang="ru-RU" sz="2200" dirty="0" err="1"/>
              <a:t>від</a:t>
            </a:r>
            <a:r>
              <a:rPr lang="ru-RU" sz="2200" dirty="0"/>
              <a:t> лат. </a:t>
            </a:r>
            <a:r>
              <a:rPr lang="ru-RU" sz="2200" i="1" dirty="0" err="1"/>
              <a:t>principium</a:t>
            </a:r>
            <a:r>
              <a:rPr lang="ru-RU" sz="2200" dirty="0"/>
              <a:t> – основа, початок.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931919" y="1326393"/>
            <a:ext cx="815122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200" dirty="0"/>
              <a:t>В </a:t>
            </a:r>
            <a:r>
              <a:rPr lang="ru-RU" sz="2200" dirty="0" err="1"/>
              <a:t>міжнародному</a:t>
            </a:r>
            <a:r>
              <a:rPr lang="ru-RU" sz="2200" dirty="0"/>
              <a:t> </a:t>
            </a:r>
            <a:r>
              <a:rPr lang="ru-RU" sz="2200" dirty="0" err="1"/>
              <a:t>праві</a:t>
            </a:r>
            <a:r>
              <a:rPr lang="ru-RU" sz="2200" dirty="0"/>
              <a:t> для </a:t>
            </a:r>
            <a:r>
              <a:rPr lang="ru-RU" sz="2200" dirty="0" err="1"/>
              <a:t>позначення</a:t>
            </a:r>
            <a:r>
              <a:rPr lang="ru-RU" sz="2200" dirty="0"/>
              <a:t> </a:t>
            </a:r>
            <a:r>
              <a:rPr lang="ru-RU" sz="2200" dirty="0" err="1"/>
              <a:t>принципів</a:t>
            </a:r>
            <a:r>
              <a:rPr lang="ru-RU" sz="2200" dirty="0"/>
              <a:t> </a:t>
            </a:r>
            <a:r>
              <a:rPr lang="ru-RU" sz="2200" dirty="0" err="1"/>
              <a:t>використовують</a:t>
            </a:r>
            <a:r>
              <a:rPr lang="ru-RU" sz="2200" dirty="0"/>
              <a:t> </a:t>
            </a:r>
            <a:r>
              <a:rPr lang="ru-RU" sz="2200" dirty="0" err="1"/>
              <a:t>словосполучення</a:t>
            </a:r>
            <a:r>
              <a:rPr lang="ru-RU" sz="2200" dirty="0"/>
              <a:t> – </a:t>
            </a:r>
            <a:r>
              <a:rPr lang="ru-RU" sz="2200" b="1" i="1" dirty="0" err="1"/>
              <a:t>jus</a:t>
            </a:r>
            <a:r>
              <a:rPr lang="ru-RU" sz="2200" b="1" i="1" dirty="0"/>
              <a:t> </a:t>
            </a:r>
            <a:r>
              <a:rPr lang="ru-RU" sz="2200" b="1" i="1" dirty="0" err="1"/>
              <a:t>cogens</a:t>
            </a:r>
            <a:r>
              <a:rPr lang="ru-RU" sz="2200" dirty="0" smtClean="0"/>
              <a:t>. </a:t>
            </a:r>
            <a:r>
              <a:rPr lang="ru-RU" sz="2200" dirty="0" err="1" smtClean="0"/>
              <a:t>Це</a:t>
            </a:r>
            <a:r>
              <a:rPr lang="ru-RU" sz="2200" dirty="0" smtClean="0"/>
              <a:t> є </a:t>
            </a:r>
            <a:r>
              <a:rPr lang="ru-RU" sz="2200" dirty="0" err="1" smtClean="0"/>
              <a:t>норми</a:t>
            </a:r>
            <a:r>
              <a:rPr lang="ru-RU" sz="2200" dirty="0" smtClean="0"/>
              <a:t>, </a:t>
            </a:r>
            <a:r>
              <a:rPr lang="ru-RU" sz="2200" dirty="0" err="1" smtClean="0"/>
              <a:t>що</a:t>
            </a:r>
            <a:r>
              <a:rPr lang="ru-RU" sz="2200" dirty="0" smtClean="0"/>
              <a:t> </a:t>
            </a:r>
            <a:r>
              <a:rPr lang="ru-RU" sz="2200" dirty="0" err="1" smtClean="0"/>
              <a:t>мають</a:t>
            </a:r>
            <a:r>
              <a:rPr lang="ru-RU" sz="2200" dirty="0" smtClean="0"/>
              <a:t> </a:t>
            </a:r>
            <a:r>
              <a:rPr lang="ru-RU" sz="2200" dirty="0" err="1" smtClean="0"/>
              <a:t>імперативний</a:t>
            </a:r>
            <a:r>
              <a:rPr lang="ru-RU" sz="2200" dirty="0" smtClean="0"/>
              <a:t> характер та </a:t>
            </a:r>
            <a:r>
              <a:rPr lang="ru-RU" sz="2200" dirty="0" err="1" smtClean="0"/>
              <a:t>мають</a:t>
            </a:r>
            <a:r>
              <a:rPr lang="ru-RU" sz="2200" dirty="0" smtClean="0"/>
              <a:t> </a:t>
            </a:r>
            <a:r>
              <a:rPr lang="ru-RU" sz="2200" dirty="0" err="1" smtClean="0"/>
              <a:t>вищу</a:t>
            </a:r>
            <a:r>
              <a:rPr lang="ru-RU" sz="2200" dirty="0" smtClean="0"/>
              <a:t> </a:t>
            </a:r>
            <a:r>
              <a:rPr lang="ru-RU" sz="2200" dirty="0" err="1" smtClean="0"/>
              <a:t>юридичну</a:t>
            </a:r>
            <a:r>
              <a:rPr lang="ru-RU" sz="2200" dirty="0" smtClean="0"/>
              <a:t> силу.</a:t>
            </a:r>
            <a:endParaRPr lang="ru-RU" sz="2200" dirty="0"/>
          </a:p>
        </p:txBody>
      </p:sp>
      <p:sp>
        <p:nvSpPr>
          <p:cNvPr id="5" name="TextBox 4"/>
          <p:cNvSpPr txBox="1"/>
          <p:nvPr/>
        </p:nvSpPr>
        <p:spPr>
          <a:xfrm>
            <a:off x="341237" y="3545657"/>
            <a:ext cx="10749129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200" dirty="0" err="1"/>
              <a:t>Основні</a:t>
            </a:r>
            <a:r>
              <a:rPr lang="ru-RU" sz="2200" dirty="0"/>
              <a:t> </a:t>
            </a:r>
            <a:r>
              <a:rPr lang="ru-RU" sz="2200" dirty="0" err="1"/>
              <a:t>принципи</a:t>
            </a:r>
            <a:r>
              <a:rPr lang="ru-RU" sz="2200" dirty="0"/>
              <a:t> МП </a:t>
            </a:r>
            <a:r>
              <a:rPr lang="ru-RU" sz="2200" dirty="0" err="1"/>
              <a:t>закріплені</a:t>
            </a:r>
            <a:r>
              <a:rPr lang="ru-RU" sz="2200" dirty="0"/>
              <a:t> Статутом ООН 1945 року. </a:t>
            </a:r>
            <a:r>
              <a:rPr lang="ru-RU" sz="2200" dirty="0" err="1" smtClean="0"/>
              <a:t>Їх</a:t>
            </a:r>
            <a:r>
              <a:rPr lang="ru-RU" sz="2200" dirty="0" smtClean="0"/>
              <a:t> </a:t>
            </a:r>
            <a:r>
              <a:rPr lang="ru-RU" sz="2200" dirty="0" err="1"/>
              <a:t>зміст</a:t>
            </a:r>
            <a:r>
              <a:rPr lang="ru-RU" sz="2200" dirty="0"/>
              <a:t> </a:t>
            </a:r>
            <a:r>
              <a:rPr lang="ru-RU" sz="2200" dirty="0" err="1"/>
              <a:t>розкривається</a:t>
            </a:r>
            <a:r>
              <a:rPr lang="ru-RU" sz="2200" dirty="0"/>
              <a:t> в </a:t>
            </a:r>
            <a:r>
              <a:rPr lang="ru-RU" sz="2200" dirty="0" err="1"/>
              <a:t>Декларації</a:t>
            </a:r>
            <a:r>
              <a:rPr lang="ru-RU" sz="2200" dirty="0"/>
              <a:t> про </a:t>
            </a:r>
            <a:r>
              <a:rPr lang="ru-RU" sz="2200" dirty="0" err="1"/>
              <a:t>принципи</a:t>
            </a:r>
            <a:r>
              <a:rPr lang="ru-RU" sz="2200" dirty="0"/>
              <a:t> </a:t>
            </a:r>
            <a:r>
              <a:rPr lang="ru-RU" sz="2200" dirty="0" err="1"/>
              <a:t>міжнародного</a:t>
            </a:r>
            <a:r>
              <a:rPr lang="ru-RU" sz="2200" dirty="0"/>
              <a:t> права, </a:t>
            </a:r>
            <a:r>
              <a:rPr lang="ru-RU" sz="2200" dirty="0" err="1"/>
              <a:t>що</a:t>
            </a:r>
            <a:r>
              <a:rPr lang="ru-RU" sz="2200" dirty="0"/>
              <a:t> </a:t>
            </a:r>
            <a:r>
              <a:rPr lang="ru-RU" sz="2200" dirty="0" err="1"/>
              <a:t>стосуються</a:t>
            </a:r>
            <a:r>
              <a:rPr lang="ru-RU" sz="2200" dirty="0"/>
              <a:t> </a:t>
            </a:r>
            <a:r>
              <a:rPr lang="ru-RU" sz="2200" dirty="0" err="1"/>
              <a:t>дружніх</a:t>
            </a:r>
            <a:r>
              <a:rPr lang="ru-RU" sz="2200" dirty="0"/>
              <a:t> </a:t>
            </a:r>
            <a:r>
              <a:rPr lang="ru-RU" sz="2200" dirty="0" err="1"/>
              <a:t>відносин</a:t>
            </a:r>
            <a:r>
              <a:rPr lang="ru-RU" sz="2200" dirty="0"/>
              <a:t> і </a:t>
            </a:r>
            <a:r>
              <a:rPr lang="ru-RU" sz="2200" dirty="0" err="1"/>
              <a:t>співробітництва</a:t>
            </a:r>
            <a:r>
              <a:rPr lang="ru-RU" sz="2200" dirty="0"/>
              <a:t> у </a:t>
            </a:r>
            <a:r>
              <a:rPr lang="ru-RU" sz="2200" dirty="0" err="1"/>
              <a:t>відповідності</a:t>
            </a:r>
            <a:r>
              <a:rPr lang="ru-RU" sz="2200" dirty="0"/>
              <a:t> </a:t>
            </a:r>
            <a:r>
              <a:rPr lang="ru-RU" sz="2200" dirty="0" err="1"/>
              <a:t>зі</a:t>
            </a:r>
            <a:r>
              <a:rPr lang="ru-RU" sz="2200" dirty="0"/>
              <a:t> Статутом ООН, </a:t>
            </a:r>
            <a:r>
              <a:rPr lang="ru-RU" sz="2200" dirty="0" err="1"/>
              <a:t>прийнятою</a:t>
            </a:r>
            <a:r>
              <a:rPr lang="ru-RU" sz="2200" dirty="0"/>
              <a:t> Генеральною </a:t>
            </a:r>
            <a:r>
              <a:rPr lang="ru-RU" sz="2200" dirty="0" err="1"/>
              <a:t>Асамблеєю</a:t>
            </a:r>
            <a:r>
              <a:rPr lang="ru-RU" sz="2200" dirty="0"/>
              <a:t> в 1970 р., а </a:t>
            </a:r>
            <a:r>
              <a:rPr lang="ru-RU" sz="2200" dirty="0" err="1"/>
              <a:t>також</a:t>
            </a:r>
            <a:r>
              <a:rPr lang="ru-RU" sz="2200" dirty="0"/>
              <a:t> у </a:t>
            </a:r>
            <a:r>
              <a:rPr lang="ru-RU" sz="2200" dirty="0" err="1"/>
              <a:t>Заключному</a:t>
            </a:r>
            <a:r>
              <a:rPr lang="ru-RU" sz="2200" dirty="0"/>
              <a:t> </a:t>
            </a:r>
            <a:r>
              <a:rPr lang="ru-RU" sz="2200" dirty="0" err="1"/>
              <a:t>акті</a:t>
            </a:r>
            <a:r>
              <a:rPr lang="ru-RU" sz="2200" dirty="0"/>
              <a:t> </a:t>
            </a:r>
            <a:r>
              <a:rPr lang="ru-RU" sz="2200" dirty="0" err="1"/>
              <a:t>Наради</a:t>
            </a:r>
            <a:r>
              <a:rPr lang="ru-RU" sz="2200" dirty="0"/>
              <a:t> по </a:t>
            </a:r>
            <a:r>
              <a:rPr lang="ru-RU" sz="2200" dirty="0" err="1"/>
              <a:t>безпеці</a:t>
            </a:r>
            <a:r>
              <a:rPr lang="ru-RU" sz="2200" dirty="0"/>
              <a:t> і </a:t>
            </a:r>
            <a:r>
              <a:rPr lang="ru-RU" sz="2200" dirty="0" err="1"/>
              <a:t>співробітництву</a:t>
            </a:r>
            <a:r>
              <a:rPr lang="ru-RU" sz="2200" dirty="0"/>
              <a:t> в </a:t>
            </a:r>
            <a:r>
              <a:rPr lang="ru-RU" sz="2200" dirty="0" err="1"/>
              <a:t>Європі</a:t>
            </a:r>
            <a:r>
              <a:rPr lang="ru-RU" sz="2200" dirty="0"/>
              <a:t> 1975 р</a:t>
            </a:r>
            <a:r>
              <a:rPr lang="ru-RU" dirty="0"/>
              <a:t>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825" y="1306926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806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5922" y="265309"/>
            <a:ext cx="6137942" cy="3450613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ru-RU" sz="2200" dirty="0" err="1"/>
              <a:t>Усі</a:t>
            </a:r>
            <a:r>
              <a:rPr lang="ru-RU" sz="2200" dirty="0"/>
              <a:t> </a:t>
            </a:r>
            <a:r>
              <a:rPr lang="ru-RU" sz="2200" dirty="0" err="1"/>
              <a:t>загальновизнані</a:t>
            </a:r>
            <a:r>
              <a:rPr lang="ru-RU" sz="2200" dirty="0"/>
              <a:t> </a:t>
            </a:r>
            <a:r>
              <a:rPr lang="ru-RU" sz="2200" b="1" dirty="0" err="1"/>
              <a:t>принципи</a:t>
            </a:r>
            <a:r>
              <a:rPr lang="ru-RU" sz="2200" b="1" dirty="0"/>
              <a:t> </a:t>
            </a:r>
            <a:r>
              <a:rPr lang="ru-RU" sz="2200" b="1" dirty="0" err="1"/>
              <a:t>міжнародного</a:t>
            </a:r>
            <a:r>
              <a:rPr lang="ru-RU" sz="2200" b="1" dirty="0"/>
              <a:t> права </a:t>
            </a:r>
            <a:r>
              <a:rPr lang="ru-RU" sz="2200" b="1" dirty="0" err="1"/>
              <a:t>поділяються</a:t>
            </a:r>
            <a:r>
              <a:rPr lang="ru-RU" sz="2200" b="1" dirty="0"/>
              <a:t> на</a:t>
            </a:r>
            <a:r>
              <a:rPr lang="ru-RU" sz="2200" dirty="0"/>
              <a:t>:</a:t>
            </a:r>
          </a:p>
          <a:p>
            <a:pPr algn="just">
              <a:lnSpc>
                <a:spcPct val="150000"/>
              </a:lnSpc>
            </a:pPr>
            <a:r>
              <a:rPr lang="ru-RU" sz="2200" dirty="0"/>
              <a:t>а) </a:t>
            </a:r>
            <a:r>
              <a:rPr lang="ru-RU" sz="2200" b="1" dirty="0" err="1"/>
              <a:t>основні</a:t>
            </a:r>
            <a:r>
              <a:rPr lang="ru-RU" sz="2200" dirty="0"/>
              <a:t>;</a:t>
            </a:r>
          </a:p>
          <a:p>
            <a:pPr algn="just">
              <a:lnSpc>
                <a:spcPct val="150000"/>
              </a:lnSpc>
            </a:pPr>
            <a:r>
              <a:rPr lang="ru-RU" sz="2200" dirty="0"/>
              <a:t>б) </a:t>
            </a:r>
            <a:r>
              <a:rPr lang="ru-RU" sz="2200" b="1" dirty="0" err="1"/>
              <a:t>галузеві</a:t>
            </a:r>
            <a:r>
              <a:rPr lang="ru-RU" sz="2200" dirty="0"/>
              <a:t>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644536" y="1535547"/>
            <a:ext cx="8268789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200" dirty="0" err="1"/>
              <a:t>Слід</a:t>
            </a:r>
            <a:r>
              <a:rPr lang="ru-RU" sz="2200" dirty="0"/>
              <a:t> </a:t>
            </a:r>
            <a:r>
              <a:rPr lang="ru-RU" sz="2200" dirty="0" err="1"/>
              <a:t>зазначити</a:t>
            </a:r>
            <a:r>
              <a:rPr lang="ru-RU" sz="2200" dirty="0"/>
              <a:t>, </a:t>
            </a:r>
            <a:r>
              <a:rPr lang="ru-RU" sz="2200" dirty="0" err="1"/>
              <a:t>що</a:t>
            </a:r>
            <a:r>
              <a:rPr lang="ru-RU" sz="2200" dirty="0"/>
              <a:t> </a:t>
            </a:r>
            <a:r>
              <a:rPr lang="ru-RU" sz="2200" dirty="0" err="1"/>
              <a:t>сім</a:t>
            </a:r>
            <a:r>
              <a:rPr lang="ru-RU" sz="2200" dirty="0"/>
              <a:t> </a:t>
            </a:r>
            <a:r>
              <a:rPr lang="ru-RU" sz="2200" dirty="0" err="1"/>
              <a:t>основних</a:t>
            </a:r>
            <a:r>
              <a:rPr lang="ru-RU" sz="2200" dirty="0"/>
              <a:t> </a:t>
            </a:r>
            <a:r>
              <a:rPr lang="ru-RU" sz="2200" dirty="0" err="1"/>
              <a:t>принципів</a:t>
            </a:r>
            <a:r>
              <a:rPr lang="ru-RU" sz="2200" dirty="0"/>
              <a:t> </a:t>
            </a:r>
            <a:r>
              <a:rPr lang="ru-RU" sz="2200" dirty="0" err="1"/>
              <a:t>міжнародного</a:t>
            </a:r>
            <a:r>
              <a:rPr lang="ru-RU" sz="2200" dirty="0"/>
              <a:t> права </a:t>
            </a:r>
            <a:r>
              <a:rPr lang="ru-RU" sz="2200" dirty="0" err="1"/>
              <a:t>безпосередньо</a:t>
            </a:r>
            <a:r>
              <a:rPr lang="ru-RU" sz="2200" dirty="0"/>
              <a:t> </a:t>
            </a:r>
            <a:r>
              <a:rPr lang="ru-RU" sz="2200" dirty="0" err="1"/>
              <a:t>закріплені</a:t>
            </a:r>
            <a:r>
              <a:rPr lang="ru-RU" sz="2200" dirty="0"/>
              <a:t> в </a:t>
            </a:r>
            <a:r>
              <a:rPr lang="ru-RU" sz="2200" dirty="0" err="1"/>
              <a:t>Статуті</a:t>
            </a:r>
            <a:r>
              <a:rPr lang="ru-RU" sz="2200" dirty="0"/>
              <a:t> </a:t>
            </a:r>
            <a:r>
              <a:rPr lang="ru-RU" sz="2200" dirty="0" smtClean="0"/>
              <a:t>ООН, </a:t>
            </a:r>
            <a:r>
              <a:rPr lang="ru-RU" sz="2200" dirty="0" err="1" smtClean="0"/>
              <a:t>серед</a:t>
            </a:r>
            <a:r>
              <a:rPr lang="ru-RU" sz="2200" dirty="0" smtClean="0"/>
              <a:t> них:</a:t>
            </a:r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uk-UA" sz="2200" dirty="0" smtClean="0"/>
              <a:t>Не застосування сили або загрози застосування сили;</a:t>
            </a:r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uk-UA" sz="2200" dirty="0" smtClean="0"/>
              <a:t>Мирного вирішення міжнародних спорів;</a:t>
            </a:r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uk-UA" sz="2200" dirty="0" smtClean="0"/>
              <a:t>Не втручання;</a:t>
            </a:r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uk-UA" sz="2200" dirty="0" smtClean="0"/>
              <a:t>Співробітництва;</a:t>
            </a:r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uk-UA" sz="2200" dirty="0" smtClean="0"/>
              <a:t>Рівноправ’я і самовизначення народів;</a:t>
            </a:r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uk-UA" sz="2200" dirty="0" smtClean="0"/>
              <a:t>Суверенної рівності держав;</a:t>
            </a:r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uk-UA" sz="2200" dirty="0" smtClean="0"/>
              <a:t>Добросовісного виконання зобов’язань за міжнародним правом.</a:t>
            </a:r>
            <a:endParaRPr lang="ru-RU" sz="2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912" y="3138570"/>
            <a:ext cx="2993981" cy="2478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723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7384" y="239184"/>
            <a:ext cx="5512525" cy="3450613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ru-RU" sz="2200" dirty="0" err="1"/>
              <a:t>Усі</a:t>
            </a:r>
            <a:r>
              <a:rPr lang="ru-RU" sz="2200" dirty="0"/>
              <a:t> </a:t>
            </a:r>
            <a:r>
              <a:rPr lang="ru-RU" sz="2200" dirty="0" err="1"/>
              <a:t>загальновизнані</a:t>
            </a:r>
            <a:r>
              <a:rPr lang="ru-RU" sz="2200" dirty="0"/>
              <a:t> </a:t>
            </a:r>
            <a:r>
              <a:rPr lang="ru-RU" sz="2200" dirty="0" err="1"/>
              <a:t>принципи</a:t>
            </a:r>
            <a:r>
              <a:rPr lang="ru-RU" sz="2200" dirty="0"/>
              <a:t> </a:t>
            </a:r>
            <a:r>
              <a:rPr lang="ru-RU" sz="2200" dirty="0" err="1"/>
              <a:t>міжнародного</a:t>
            </a:r>
            <a:r>
              <a:rPr lang="ru-RU" sz="2200" dirty="0"/>
              <a:t> права не </a:t>
            </a:r>
            <a:r>
              <a:rPr lang="ru-RU" sz="2200" dirty="0" err="1"/>
              <a:t>існують</a:t>
            </a:r>
            <a:r>
              <a:rPr lang="ru-RU" sz="2200" dirty="0"/>
              <a:t> </a:t>
            </a:r>
            <a:r>
              <a:rPr lang="ru-RU" sz="2200" dirty="0" err="1"/>
              <a:t>ізольовано</a:t>
            </a:r>
            <a:r>
              <a:rPr lang="ru-RU" sz="2200" dirty="0"/>
              <a:t> один </a:t>
            </a:r>
            <a:r>
              <a:rPr lang="ru-RU" sz="2200" dirty="0" err="1"/>
              <a:t>від</a:t>
            </a:r>
            <a:r>
              <a:rPr lang="ru-RU" sz="2200" dirty="0"/>
              <a:t> одного. </a:t>
            </a:r>
            <a:r>
              <a:rPr lang="ru-RU" sz="2200" dirty="0" err="1"/>
              <a:t>Їх</a:t>
            </a:r>
            <a:r>
              <a:rPr lang="ru-RU" sz="2200" dirty="0"/>
              <a:t> не </a:t>
            </a:r>
            <a:r>
              <a:rPr lang="ru-RU" sz="2200" dirty="0" err="1"/>
              <a:t>можна</a:t>
            </a:r>
            <a:r>
              <a:rPr lang="ru-RU" sz="2200" dirty="0"/>
              <a:t> </a:t>
            </a:r>
            <a:r>
              <a:rPr lang="ru-RU" sz="2200" dirty="0" err="1"/>
              <a:t>протиставляти</a:t>
            </a:r>
            <a:r>
              <a:rPr lang="ru-RU" sz="2200" dirty="0"/>
              <a:t> один одному, </a:t>
            </a:r>
            <a:r>
              <a:rPr lang="ru-RU" sz="2200" dirty="0" err="1"/>
              <a:t>ставити</a:t>
            </a:r>
            <a:r>
              <a:rPr lang="ru-RU" sz="2200" dirty="0"/>
              <a:t> на перше </a:t>
            </a:r>
            <a:r>
              <a:rPr lang="ru-RU" sz="2200" dirty="0" err="1"/>
              <a:t>місце</a:t>
            </a:r>
            <a:r>
              <a:rPr lang="ru-RU" sz="2200" dirty="0"/>
              <a:t> один </a:t>
            </a:r>
            <a:r>
              <a:rPr lang="ru-RU" sz="2200" dirty="0" err="1"/>
              <a:t>із</a:t>
            </a:r>
            <a:r>
              <a:rPr lang="ru-RU" sz="2200" dirty="0"/>
              <a:t> них. </a:t>
            </a:r>
            <a:r>
              <a:rPr lang="ru-RU" sz="2200" dirty="0" err="1"/>
              <a:t>Таке</a:t>
            </a:r>
            <a:r>
              <a:rPr lang="ru-RU" sz="2200" dirty="0"/>
              <a:t> </a:t>
            </a:r>
            <a:r>
              <a:rPr lang="ru-RU" sz="2200" dirty="0" err="1"/>
              <a:t>положення</a:t>
            </a:r>
            <a:r>
              <a:rPr lang="ru-RU" sz="2200" dirty="0"/>
              <a:t> </a:t>
            </a:r>
            <a:r>
              <a:rPr lang="ru-RU" sz="2200" dirty="0" err="1"/>
              <a:t>знаходить</a:t>
            </a:r>
            <a:r>
              <a:rPr lang="ru-RU" sz="2200" dirty="0"/>
              <a:t> </a:t>
            </a:r>
            <a:r>
              <a:rPr lang="ru-RU" sz="2200" dirty="0" err="1"/>
              <a:t>своє</a:t>
            </a:r>
            <a:r>
              <a:rPr lang="ru-RU" sz="2200" dirty="0"/>
              <a:t> </a:t>
            </a:r>
            <a:r>
              <a:rPr lang="ru-RU" sz="2200" dirty="0" err="1"/>
              <a:t>відображення</a:t>
            </a:r>
            <a:r>
              <a:rPr lang="ru-RU" sz="2200" dirty="0"/>
              <a:t> у </a:t>
            </a:r>
            <a:r>
              <a:rPr lang="ru-RU" sz="2200" dirty="0" err="1"/>
              <a:t>прийнятій</a:t>
            </a:r>
            <a:r>
              <a:rPr lang="ru-RU" sz="2200" dirty="0"/>
              <a:t> Генеральною </a:t>
            </a:r>
            <a:r>
              <a:rPr lang="ru-RU" sz="2200" dirty="0" err="1"/>
              <a:t>Асамблеєю</a:t>
            </a:r>
            <a:r>
              <a:rPr lang="ru-RU" sz="2200" dirty="0"/>
              <a:t> ООН в 1970 </a:t>
            </a:r>
            <a:r>
              <a:rPr lang="ru-RU" sz="2200" dirty="0" err="1"/>
              <a:t>році</a:t>
            </a:r>
            <a:r>
              <a:rPr lang="ru-RU" sz="2200" dirty="0"/>
              <a:t> </a:t>
            </a:r>
            <a:r>
              <a:rPr lang="ru-RU" sz="2200" dirty="0" err="1"/>
              <a:t>Декларації</a:t>
            </a:r>
            <a:r>
              <a:rPr lang="ru-RU" sz="2200" dirty="0"/>
              <a:t> про </a:t>
            </a:r>
            <a:r>
              <a:rPr lang="ru-RU" sz="2200" dirty="0" err="1"/>
              <a:t>принципи</a:t>
            </a:r>
            <a:r>
              <a:rPr lang="ru-RU" sz="2200" dirty="0"/>
              <a:t> </a:t>
            </a:r>
            <a:r>
              <a:rPr lang="ru-RU" sz="2200" dirty="0" err="1"/>
              <a:t>міжнародного</a:t>
            </a:r>
            <a:r>
              <a:rPr lang="ru-RU" sz="2200" dirty="0"/>
              <a:t> права, </a:t>
            </a:r>
            <a:r>
              <a:rPr lang="ru-RU" sz="2200" dirty="0" err="1"/>
              <a:t>що</a:t>
            </a:r>
            <a:r>
              <a:rPr lang="ru-RU" sz="2200" dirty="0"/>
              <a:t> </a:t>
            </a:r>
            <a:r>
              <a:rPr lang="ru-RU" sz="2200" dirty="0" err="1"/>
              <a:t>стосуються</a:t>
            </a:r>
            <a:r>
              <a:rPr lang="ru-RU" sz="2200" dirty="0"/>
              <a:t> </a:t>
            </a:r>
            <a:r>
              <a:rPr lang="ru-RU" sz="2200" dirty="0" err="1"/>
              <a:t>дружніх</a:t>
            </a:r>
            <a:r>
              <a:rPr lang="ru-RU" sz="2200" dirty="0"/>
              <a:t> </a:t>
            </a:r>
            <a:r>
              <a:rPr lang="ru-RU" sz="2200" dirty="0" err="1"/>
              <a:t>відносин</a:t>
            </a:r>
            <a:r>
              <a:rPr lang="ru-RU" sz="2200" dirty="0"/>
              <a:t> та </a:t>
            </a:r>
            <a:r>
              <a:rPr lang="ru-RU" sz="2200" dirty="0" err="1"/>
              <a:t>співробітництва</a:t>
            </a:r>
            <a:r>
              <a:rPr lang="ru-RU" sz="2200" dirty="0"/>
              <a:t> </a:t>
            </a:r>
            <a:r>
              <a:rPr lang="ru-RU" sz="2200" dirty="0" err="1"/>
              <a:t>між</a:t>
            </a:r>
            <a:r>
              <a:rPr lang="ru-RU" sz="2200" dirty="0"/>
              <a:t> державами у </a:t>
            </a:r>
            <a:r>
              <a:rPr lang="ru-RU" sz="2200" dirty="0" err="1"/>
              <a:t>відповідності</a:t>
            </a:r>
            <a:r>
              <a:rPr lang="ru-RU" sz="2200" dirty="0"/>
              <a:t> до Статуту ООН. 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442960" y="239184"/>
            <a:ext cx="3749040" cy="4601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200" dirty="0"/>
              <a:t>В 1975 </a:t>
            </a:r>
            <a:r>
              <a:rPr lang="ru-RU" sz="2200" dirty="0" err="1"/>
              <a:t>році</a:t>
            </a:r>
            <a:r>
              <a:rPr lang="ru-RU" sz="2200" dirty="0"/>
              <a:t> </a:t>
            </a:r>
            <a:r>
              <a:rPr lang="ru-RU" sz="2200" dirty="0" err="1"/>
              <a:t>Нарада</a:t>
            </a:r>
            <a:r>
              <a:rPr lang="ru-RU" sz="2200" dirty="0"/>
              <a:t> по </a:t>
            </a:r>
            <a:r>
              <a:rPr lang="ru-RU" sz="2200" dirty="0" err="1"/>
              <a:t>безпеці</a:t>
            </a:r>
            <a:r>
              <a:rPr lang="ru-RU" sz="2200" dirty="0"/>
              <a:t> та </a:t>
            </a:r>
            <a:r>
              <a:rPr lang="ru-RU" sz="2200" dirty="0" err="1"/>
              <a:t>співробітництву</a:t>
            </a:r>
            <a:r>
              <a:rPr lang="ru-RU" sz="2200" dirty="0"/>
              <a:t> у </a:t>
            </a:r>
            <a:r>
              <a:rPr lang="ru-RU" sz="2200" dirty="0" err="1"/>
              <a:t>Європі</a:t>
            </a:r>
            <a:r>
              <a:rPr lang="ru-RU" sz="2200" dirty="0"/>
              <a:t> у </a:t>
            </a:r>
            <a:r>
              <a:rPr lang="ru-RU" sz="2200" dirty="0" err="1"/>
              <a:t>заключному</a:t>
            </a:r>
            <a:r>
              <a:rPr lang="ru-RU" sz="2200" dirty="0"/>
              <a:t> </a:t>
            </a:r>
            <a:r>
              <a:rPr lang="ru-RU" sz="2200" dirty="0" err="1"/>
              <a:t>акті</a:t>
            </a:r>
            <a:r>
              <a:rPr lang="ru-RU" sz="2200" dirty="0"/>
              <a:t> </a:t>
            </a:r>
            <a:r>
              <a:rPr lang="ru-RU" sz="2200" dirty="0" err="1"/>
              <a:t>сформулювало</a:t>
            </a:r>
            <a:r>
              <a:rPr lang="ru-RU" sz="2200" dirty="0"/>
              <a:t> </a:t>
            </a:r>
            <a:r>
              <a:rPr lang="ru-RU" sz="2200" dirty="0" err="1"/>
              <a:t>принципи</a:t>
            </a:r>
            <a:r>
              <a:rPr lang="ru-RU" sz="2200" dirty="0"/>
              <a:t>, </a:t>
            </a:r>
            <a:r>
              <a:rPr lang="ru-RU" sz="2200" dirty="0" err="1"/>
              <a:t>якими</a:t>
            </a:r>
            <a:r>
              <a:rPr lang="ru-RU" sz="2200" dirty="0"/>
              <a:t> </a:t>
            </a:r>
            <a:r>
              <a:rPr lang="ru-RU" sz="2200" dirty="0" err="1"/>
              <a:t>держави</a:t>
            </a:r>
            <a:r>
              <a:rPr lang="ru-RU" sz="2200" dirty="0"/>
              <a:t> – </a:t>
            </a:r>
            <a:r>
              <a:rPr lang="ru-RU" sz="2200" dirty="0" err="1"/>
              <a:t>учасниці</a:t>
            </a:r>
            <a:r>
              <a:rPr lang="ru-RU" sz="2200" dirty="0"/>
              <a:t> </a:t>
            </a:r>
            <a:r>
              <a:rPr lang="ru-RU" sz="2200" dirty="0" err="1"/>
              <a:t>повинні</a:t>
            </a:r>
            <a:r>
              <a:rPr lang="ru-RU" sz="2200" dirty="0"/>
              <a:t> </a:t>
            </a:r>
            <a:r>
              <a:rPr lang="ru-RU" sz="2200" dirty="0" err="1"/>
              <a:t>керуватись</a:t>
            </a:r>
            <a:r>
              <a:rPr lang="ru-RU" sz="2200" dirty="0"/>
              <a:t> у </a:t>
            </a:r>
            <a:r>
              <a:rPr lang="ru-RU" sz="2200" dirty="0" err="1"/>
              <a:t>взаємовідносинах</a:t>
            </a:r>
            <a:r>
              <a:rPr lang="ru-RU" sz="2200" dirty="0"/>
              <a:t>. У </a:t>
            </a:r>
            <a:r>
              <a:rPr lang="ru-RU" sz="2200" dirty="0" err="1"/>
              <a:t>цьому</a:t>
            </a:r>
            <a:r>
              <a:rPr lang="ru-RU" sz="2200" dirty="0"/>
              <a:t> </a:t>
            </a:r>
            <a:r>
              <a:rPr lang="ru-RU" sz="2200" dirty="0" err="1"/>
              <a:t>акті</a:t>
            </a:r>
            <a:r>
              <a:rPr lang="ru-RU" sz="2200" dirty="0"/>
              <a:t> </a:t>
            </a:r>
            <a:r>
              <a:rPr lang="ru-RU" sz="2200" dirty="0" err="1"/>
              <a:t>містяться</a:t>
            </a:r>
            <a:r>
              <a:rPr lang="ru-RU" sz="2200" dirty="0"/>
              <a:t> </a:t>
            </a:r>
            <a:r>
              <a:rPr lang="ru-RU" sz="2200" dirty="0" err="1"/>
              <a:t>вже</a:t>
            </a:r>
            <a:r>
              <a:rPr lang="ru-RU" sz="2200" dirty="0"/>
              <a:t> не 7, а 10 </a:t>
            </a:r>
            <a:r>
              <a:rPr lang="ru-RU" sz="2200" dirty="0" err="1"/>
              <a:t>принципів</a:t>
            </a:r>
            <a:r>
              <a:rPr lang="ru-RU" sz="2200" dirty="0"/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5559" y="1107240"/>
            <a:ext cx="2571750" cy="17145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5559" y="3917937"/>
            <a:ext cx="2607401" cy="1657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2738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3488" y="278372"/>
            <a:ext cx="11336958" cy="345061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ru-RU" sz="2200" b="1" dirty="0" err="1"/>
              <a:t>Основні</a:t>
            </a:r>
            <a:r>
              <a:rPr lang="ru-RU" sz="2200" b="1" dirty="0"/>
              <a:t> </a:t>
            </a:r>
            <a:r>
              <a:rPr lang="ru-RU" sz="2200" b="1" dirty="0" err="1"/>
              <a:t>принципи</a:t>
            </a:r>
            <a:r>
              <a:rPr lang="ru-RU" sz="2200" b="1" dirty="0"/>
              <a:t> </a:t>
            </a:r>
            <a:r>
              <a:rPr lang="ru-RU" sz="2200" b="1" dirty="0" err="1"/>
              <a:t>міжнародного</a:t>
            </a:r>
            <a:r>
              <a:rPr lang="ru-RU" sz="2200" b="1" dirty="0"/>
              <a:t> права</a:t>
            </a:r>
            <a:r>
              <a:rPr lang="ru-RU" sz="2200" dirty="0"/>
              <a:t> – </a:t>
            </a:r>
            <a:r>
              <a:rPr lang="ru-RU" sz="2200" dirty="0" err="1"/>
              <a:t>це</a:t>
            </a:r>
            <a:r>
              <a:rPr lang="ru-RU" sz="2200" dirty="0"/>
              <a:t> </a:t>
            </a:r>
            <a:r>
              <a:rPr lang="ru-RU" sz="2200" dirty="0" err="1"/>
              <a:t>концентровано</a:t>
            </a:r>
            <a:r>
              <a:rPr lang="ru-RU" sz="2200" dirty="0"/>
              <a:t> </a:t>
            </a:r>
            <a:r>
              <a:rPr lang="ru-RU" sz="2200" dirty="0" err="1"/>
              <a:t>виражені</a:t>
            </a:r>
            <a:r>
              <a:rPr lang="ru-RU" sz="2200" dirty="0"/>
              <a:t> та </a:t>
            </a:r>
            <a:r>
              <a:rPr lang="ru-RU" sz="2200" dirty="0" err="1"/>
              <a:t>узагальнені</a:t>
            </a:r>
            <a:r>
              <a:rPr lang="ru-RU" sz="2200" dirty="0"/>
              <a:t> </a:t>
            </a:r>
            <a:r>
              <a:rPr lang="ru-RU" sz="2200" dirty="0" err="1"/>
              <a:t>загальновизнані</a:t>
            </a:r>
            <a:r>
              <a:rPr lang="ru-RU" sz="2200" dirty="0"/>
              <a:t> </a:t>
            </a:r>
            <a:r>
              <a:rPr lang="ru-RU" sz="2200" dirty="0" err="1"/>
              <a:t>норми</a:t>
            </a:r>
            <a:r>
              <a:rPr lang="ru-RU" sz="2200" dirty="0"/>
              <a:t> </a:t>
            </a:r>
            <a:r>
              <a:rPr lang="ru-RU" sz="2200" dirty="0" err="1"/>
              <a:t>поведінки</a:t>
            </a:r>
            <a:r>
              <a:rPr lang="ru-RU" sz="2200" dirty="0"/>
              <a:t> </a:t>
            </a:r>
            <a:r>
              <a:rPr lang="ru-RU" sz="2200" dirty="0" err="1"/>
              <a:t>суб’єктів</a:t>
            </a:r>
            <a:r>
              <a:rPr lang="ru-RU" sz="2200" dirty="0"/>
              <a:t> </a:t>
            </a:r>
            <a:r>
              <a:rPr lang="ru-RU" sz="2200" dirty="0" err="1"/>
              <a:t>міжнародних</a:t>
            </a:r>
            <a:r>
              <a:rPr lang="ru-RU" sz="2200" dirty="0"/>
              <a:t> </a:t>
            </a:r>
            <a:r>
              <a:rPr lang="ru-RU" sz="2200" dirty="0" err="1"/>
              <a:t>відносин</a:t>
            </a:r>
            <a:r>
              <a:rPr lang="ru-RU" sz="2200" dirty="0"/>
              <a:t> з приводу </a:t>
            </a:r>
            <a:r>
              <a:rPr lang="ru-RU" sz="2200" dirty="0" err="1"/>
              <a:t>найбільш</a:t>
            </a:r>
            <a:r>
              <a:rPr lang="ru-RU" sz="2200" dirty="0"/>
              <a:t> </a:t>
            </a:r>
            <a:r>
              <a:rPr lang="ru-RU" sz="2200" dirty="0" err="1"/>
              <a:t>важливих</a:t>
            </a:r>
            <a:r>
              <a:rPr lang="ru-RU" sz="2200" dirty="0"/>
              <a:t> </a:t>
            </a:r>
            <a:r>
              <a:rPr lang="ru-RU" sz="2200" dirty="0" err="1"/>
              <a:t>питань</a:t>
            </a:r>
            <a:r>
              <a:rPr lang="ru-RU" sz="2200" dirty="0"/>
              <a:t> </a:t>
            </a:r>
            <a:r>
              <a:rPr lang="ru-RU" sz="2200" dirty="0" err="1"/>
              <a:t>міжнародного</a:t>
            </a:r>
            <a:r>
              <a:rPr lang="ru-RU" sz="2200" dirty="0"/>
              <a:t> </a:t>
            </a:r>
            <a:r>
              <a:rPr lang="ru-RU" sz="2200" dirty="0" err="1"/>
              <a:t>життя</a:t>
            </a:r>
            <a:r>
              <a:rPr lang="ru-RU" sz="2200" dirty="0"/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93488" y="2003678"/>
            <a:ext cx="7352786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200" b="1" dirty="0" err="1"/>
              <a:t>Принципи</a:t>
            </a:r>
            <a:r>
              <a:rPr lang="ru-RU" sz="2200" b="1" dirty="0"/>
              <a:t> </a:t>
            </a:r>
            <a:r>
              <a:rPr lang="ru-RU" sz="2200" b="1" dirty="0" err="1"/>
              <a:t>міжнародного</a:t>
            </a:r>
            <a:r>
              <a:rPr lang="ru-RU" sz="2200" b="1" dirty="0"/>
              <a:t> </a:t>
            </a:r>
            <a:r>
              <a:rPr lang="ru-RU" sz="2200" b="1" dirty="0" err="1"/>
              <a:t>публічного</a:t>
            </a:r>
            <a:r>
              <a:rPr lang="ru-RU" sz="2200" b="1" dirty="0"/>
              <a:t> права </a:t>
            </a:r>
            <a:r>
              <a:rPr lang="ru-RU" sz="2200" b="1" dirty="0" err="1"/>
              <a:t>виконують</a:t>
            </a:r>
            <a:r>
              <a:rPr lang="ru-RU" sz="2200" b="1" dirty="0"/>
              <a:t> </a:t>
            </a:r>
            <a:r>
              <a:rPr lang="ru-RU" sz="2200" b="1" dirty="0" err="1"/>
              <a:t>одночасно</a:t>
            </a:r>
            <a:r>
              <a:rPr lang="ru-RU" sz="2200" b="1" dirty="0"/>
              <a:t> </a:t>
            </a:r>
            <a:r>
              <a:rPr lang="ru-RU" sz="2200" b="1" i="1" dirty="0" err="1"/>
              <a:t>дві</a:t>
            </a:r>
            <a:r>
              <a:rPr lang="ru-RU" sz="2200" b="1" i="1" dirty="0"/>
              <a:t> </a:t>
            </a:r>
            <a:r>
              <a:rPr lang="ru-RU" sz="2200" b="1" i="1" dirty="0" err="1"/>
              <a:t>функції</a:t>
            </a:r>
            <a:r>
              <a:rPr lang="ru-RU" sz="2200" dirty="0"/>
              <a:t>:</a:t>
            </a:r>
          </a:p>
          <a:p>
            <a:pPr algn="just">
              <a:lnSpc>
                <a:spcPct val="150000"/>
              </a:lnSpc>
            </a:pPr>
            <a:r>
              <a:rPr lang="ru-RU" sz="2200" dirty="0"/>
              <a:t>- </a:t>
            </a:r>
            <a:r>
              <a:rPr lang="ru-RU" sz="2200" dirty="0" err="1"/>
              <a:t>сприяють</a:t>
            </a:r>
            <a:r>
              <a:rPr lang="ru-RU" sz="2200" dirty="0"/>
              <a:t> </a:t>
            </a:r>
            <a:r>
              <a:rPr lang="ru-RU" sz="2200" dirty="0" err="1"/>
              <a:t>стабілізації</a:t>
            </a:r>
            <a:r>
              <a:rPr lang="ru-RU" sz="2200" dirty="0"/>
              <a:t> </a:t>
            </a:r>
            <a:r>
              <a:rPr lang="ru-RU" sz="2200" dirty="0" err="1"/>
              <a:t>всього</a:t>
            </a:r>
            <a:r>
              <a:rPr lang="ru-RU" sz="2200" dirty="0"/>
              <a:t> комплексу </a:t>
            </a:r>
            <a:r>
              <a:rPr lang="ru-RU" sz="2200" dirty="0" err="1"/>
              <a:t>міжнародних</a:t>
            </a:r>
            <a:r>
              <a:rPr lang="ru-RU" sz="2200" dirty="0"/>
              <a:t> </a:t>
            </a:r>
            <a:r>
              <a:rPr lang="ru-RU" sz="2200" dirty="0" err="1"/>
              <a:t>відносин</a:t>
            </a:r>
            <a:r>
              <a:rPr lang="ru-RU" sz="2200" dirty="0"/>
              <a:t>, </a:t>
            </a:r>
            <a:r>
              <a:rPr lang="ru-RU" sz="2200" dirty="0" err="1"/>
              <a:t>обмежуючи</a:t>
            </a:r>
            <a:r>
              <a:rPr lang="ru-RU" sz="2200" dirty="0"/>
              <a:t> </a:t>
            </a:r>
            <a:r>
              <a:rPr lang="ru-RU" sz="2200" dirty="0" err="1"/>
              <a:t>їх</a:t>
            </a:r>
            <a:r>
              <a:rPr lang="ru-RU" sz="2200" dirty="0"/>
              <a:t> </a:t>
            </a:r>
            <a:r>
              <a:rPr lang="ru-RU" sz="2200" dirty="0" err="1"/>
              <a:t>певними</a:t>
            </a:r>
            <a:r>
              <a:rPr lang="ru-RU" sz="2200" dirty="0"/>
              <a:t> </a:t>
            </a:r>
            <a:r>
              <a:rPr lang="ru-RU" sz="2200" dirty="0" err="1"/>
              <a:t>нормативними</a:t>
            </a:r>
            <a:r>
              <a:rPr lang="ru-RU" sz="2200" dirty="0"/>
              <a:t> рамками;</a:t>
            </a:r>
          </a:p>
          <a:p>
            <a:pPr algn="just">
              <a:lnSpc>
                <a:spcPct val="150000"/>
              </a:lnSpc>
            </a:pPr>
            <a:r>
              <a:rPr lang="ru-RU" sz="2200" dirty="0"/>
              <a:t>- </a:t>
            </a:r>
            <a:r>
              <a:rPr lang="ru-RU" sz="2200" dirty="0" err="1"/>
              <a:t>закріплюють</a:t>
            </a:r>
            <a:r>
              <a:rPr lang="ru-RU" sz="2200" dirty="0"/>
              <a:t> усе </a:t>
            </a:r>
            <a:r>
              <a:rPr lang="ru-RU" sz="2200" dirty="0" err="1"/>
              <a:t>нове</a:t>
            </a:r>
            <a:r>
              <a:rPr lang="ru-RU" sz="2200" dirty="0"/>
              <a:t>, </a:t>
            </a:r>
            <a:r>
              <a:rPr lang="ru-RU" sz="2200" dirty="0" err="1"/>
              <a:t>що</a:t>
            </a:r>
            <a:r>
              <a:rPr lang="ru-RU" sz="2200" dirty="0"/>
              <a:t> </a:t>
            </a:r>
            <a:r>
              <a:rPr lang="ru-RU" sz="2200" dirty="0" err="1"/>
              <a:t>з'являється</a:t>
            </a:r>
            <a:r>
              <a:rPr lang="ru-RU" sz="2200" dirty="0"/>
              <a:t> в </a:t>
            </a:r>
            <a:r>
              <a:rPr lang="ru-RU" sz="2200" dirty="0" err="1"/>
              <a:t>практиці</a:t>
            </a:r>
            <a:r>
              <a:rPr lang="ru-RU" sz="2200" dirty="0"/>
              <a:t> </a:t>
            </a:r>
            <a:r>
              <a:rPr lang="ru-RU" sz="2200" dirty="0" err="1"/>
              <a:t>суб'єктів</a:t>
            </a:r>
            <a:r>
              <a:rPr lang="ru-RU" sz="2200" dirty="0"/>
              <a:t> </a:t>
            </a:r>
            <a:r>
              <a:rPr lang="ru-RU" sz="2200" dirty="0" err="1"/>
              <a:t>міжнародного</a:t>
            </a:r>
            <a:r>
              <a:rPr lang="ru-RU" sz="2200" dirty="0"/>
              <a:t> права в рамках </a:t>
            </a:r>
            <a:r>
              <a:rPr lang="ru-RU" sz="2200" dirty="0" err="1"/>
              <a:t>міжнародних</a:t>
            </a:r>
            <a:r>
              <a:rPr lang="ru-RU" sz="2200" dirty="0"/>
              <a:t> </a:t>
            </a:r>
            <a:r>
              <a:rPr lang="ru-RU" sz="2200" dirty="0" err="1"/>
              <a:t>відносин</a:t>
            </a:r>
            <a:r>
              <a:rPr lang="ru-RU" sz="2200" dirty="0"/>
              <a:t>, і в </a:t>
            </a:r>
            <a:r>
              <a:rPr lang="ru-RU" sz="2200" dirty="0" err="1"/>
              <a:t>такий</a:t>
            </a:r>
            <a:r>
              <a:rPr lang="ru-RU" sz="2200" dirty="0"/>
              <a:t> </a:t>
            </a:r>
            <a:r>
              <a:rPr lang="ru-RU" sz="2200" dirty="0" err="1"/>
              <a:t>спосіб</a:t>
            </a:r>
            <a:r>
              <a:rPr lang="ru-RU" sz="2200" dirty="0"/>
              <a:t> </a:t>
            </a:r>
            <a:r>
              <a:rPr lang="ru-RU" sz="2200" dirty="0" err="1"/>
              <a:t>сприяють</a:t>
            </a:r>
            <a:r>
              <a:rPr lang="ru-RU" sz="2200" dirty="0"/>
              <a:t> </a:t>
            </a:r>
            <a:r>
              <a:rPr lang="ru-RU" sz="2200" dirty="0" err="1"/>
              <a:t>їх</a:t>
            </a:r>
            <a:r>
              <a:rPr lang="ru-RU" sz="2200" dirty="0"/>
              <a:t> </a:t>
            </a:r>
            <a:r>
              <a:rPr lang="ru-RU" sz="2200" dirty="0" err="1"/>
              <a:t>розвиткові</a:t>
            </a:r>
            <a:r>
              <a:rPr lang="ru-RU" sz="2200" dirty="0"/>
              <a:t>.</a:t>
            </a:r>
          </a:p>
          <a:p>
            <a:pPr algn="just">
              <a:lnSpc>
                <a:spcPct val="150000"/>
              </a:lnSpc>
            </a:pPr>
            <a:endParaRPr lang="ru-RU" sz="2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4915" y="2476678"/>
            <a:ext cx="3195773" cy="2504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0366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7545" y="104503"/>
            <a:ext cx="11807221" cy="3450613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70000"/>
              </a:lnSpc>
            </a:pPr>
            <a:r>
              <a:rPr lang="ru-RU" sz="8400" b="1" dirty="0"/>
              <a:t>До </a:t>
            </a:r>
            <a:r>
              <a:rPr lang="ru-RU" sz="8400" b="1" dirty="0" err="1"/>
              <a:t>загальних</a:t>
            </a:r>
            <a:r>
              <a:rPr lang="ru-RU" sz="8400" b="1" dirty="0"/>
              <a:t> </a:t>
            </a:r>
            <a:r>
              <a:rPr lang="ru-RU" sz="8400" b="1" dirty="0" err="1"/>
              <a:t>принципів</a:t>
            </a:r>
            <a:r>
              <a:rPr lang="ru-RU" sz="8400" b="1" dirty="0"/>
              <a:t> </a:t>
            </a:r>
            <a:r>
              <a:rPr lang="ru-RU" sz="8400" b="1" dirty="0" err="1"/>
              <a:t>міжнародного</a:t>
            </a:r>
            <a:r>
              <a:rPr lang="ru-RU" sz="8400" b="1" dirty="0"/>
              <a:t> </a:t>
            </a:r>
            <a:r>
              <a:rPr lang="ru-RU" sz="8400" b="1" dirty="0" err="1"/>
              <a:t>публічного</a:t>
            </a:r>
            <a:r>
              <a:rPr lang="ru-RU" sz="8400" b="1" dirty="0"/>
              <a:t> права належать</a:t>
            </a:r>
            <a:r>
              <a:rPr lang="ru-RU" sz="8400" dirty="0"/>
              <a:t>:</a:t>
            </a:r>
          </a:p>
          <a:p>
            <a:pPr algn="just">
              <a:lnSpc>
                <a:spcPct val="170000"/>
              </a:lnSpc>
            </a:pPr>
            <a:r>
              <a:rPr lang="ru-RU" sz="8400" dirty="0"/>
              <a:t>1. принцип </a:t>
            </a:r>
            <a:r>
              <a:rPr lang="ru-RU" sz="8400" dirty="0" err="1"/>
              <a:t>суверенної</a:t>
            </a:r>
            <a:r>
              <a:rPr lang="ru-RU" sz="8400" dirty="0"/>
              <a:t> </a:t>
            </a:r>
            <a:r>
              <a:rPr lang="ru-RU" sz="8400" dirty="0" err="1"/>
              <a:t>рівності</a:t>
            </a:r>
            <a:r>
              <a:rPr lang="ru-RU" sz="8400" dirty="0"/>
              <a:t> держав;</a:t>
            </a:r>
          </a:p>
          <a:p>
            <a:pPr algn="just">
              <a:lnSpc>
                <a:spcPct val="170000"/>
              </a:lnSpc>
            </a:pPr>
            <a:r>
              <a:rPr lang="ru-RU" sz="8400" dirty="0"/>
              <a:t>2. принцип </a:t>
            </a:r>
            <a:r>
              <a:rPr lang="ru-RU" sz="8400" dirty="0" err="1"/>
              <a:t>незастосування</a:t>
            </a:r>
            <a:r>
              <a:rPr lang="ru-RU" sz="8400" dirty="0"/>
              <a:t> </a:t>
            </a:r>
            <a:r>
              <a:rPr lang="ru-RU" sz="8400" dirty="0" err="1"/>
              <a:t>сили</a:t>
            </a:r>
            <a:r>
              <a:rPr lang="ru-RU" sz="8400" dirty="0"/>
              <a:t> </a:t>
            </a:r>
            <a:r>
              <a:rPr lang="ru-RU" sz="8400" dirty="0" err="1"/>
              <a:t>або</a:t>
            </a:r>
            <a:r>
              <a:rPr lang="ru-RU" sz="8400" dirty="0"/>
              <a:t> </a:t>
            </a:r>
            <a:r>
              <a:rPr lang="ru-RU" sz="8400" dirty="0" err="1"/>
              <a:t>загрози</a:t>
            </a:r>
            <a:r>
              <a:rPr lang="ru-RU" sz="8400" dirty="0"/>
              <a:t> силою;</a:t>
            </a:r>
          </a:p>
          <a:p>
            <a:pPr algn="just">
              <a:lnSpc>
                <a:spcPct val="170000"/>
              </a:lnSpc>
            </a:pPr>
            <a:r>
              <a:rPr lang="ru-RU" sz="8400" dirty="0"/>
              <a:t>3. принцип </a:t>
            </a:r>
            <a:r>
              <a:rPr lang="ru-RU" sz="8400" dirty="0" err="1"/>
              <a:t>територіальної</a:t>
            </a:r>
            <a:r>
              <a:rPr lang="ru-RU" sz="8400" dirty="0"/>
              <a:t> </a:t>
            </a:r>
            <a:r>
              <a:rPr lang="ru-RU" sz="8400" dirty="0" err="1"/>
              <a:t>цілісності</a:t>
            </a:r>
            <a:r>
              <a:rPr lang="ru-RU" sz="8400" dirty="0"/>
              <a:t> держав;</a:t>
            </a:r>
          </a:p>
          <a:p>
            <a:pPr algn="just">
              <a:lnSpc>
                <a:spcPct val="170000"/>
              </a:lnSpc>
            </a:pPr>
            <a:r>
              <a:rPr lang="ru-RU" sz="8400" dirty="0"/>
              <a:t>4. принцип </a:t>
            </a:r>
            <a:r>
              <a:rPr lang="ru-RU" sz="8400" dirty="0" err="1"/>
              <a:t>непорушності</a:t>
            </a:r>
            <a:r>
              <a:rPr lang="ru-RU" sz="8400" dirty="0"/>
              <a:t> </a:t>
            </a:r>
            <a:r>
              <a:rPr lang="ru-RU" sz="8400" dirty="0" err="1"/>
              <a:t>державних</a:t>
            </a:r>
            <a:r>
              <a:rPr lang="ru-RU" sz="8400" dirty="0"/>
              <a:t> </a:t>
            </a:r>
            <a:r>
              <a:rPr lang="ru-RU" sz="8400" dirty="0" err="1"/>
              <a:t>кордонів</a:t>
            </a:r>
            <a:r>
              <a:rPr lang="ru-RU" sz="8400" dirty="0"/>
              <a:t>;</a:t>
            </a:r>
          </a:p>
          <a:p>
            <a:pPr algn="just">
              <a:lnSpc>
                <a:spcPct val="170000"/>
              </a:lnSpc>
            </a:pPr>
            <a:r>
              <a:rPr lang="ru-RU" sz="8400" dirty="0"/>
              <a:t>5. принцип мирного </a:t>
            </a:r>
            <a:r>
              <a:rPr lang="ru-RU" sz="8400" dirty="0" err="1"/>
              <a:t>вирішення</a:t>
            </a:r>
            <a:r>
              <a:rPr lang="ru-RU" sz="8400" dirty="0"/>
              <a:t> </a:t>
            </a:r>
            <a:r>
              <a:rPr lang="ru-RU" sz="8400" dirty="0" err="1"/>
              <a:t>міжнародних</a:t>
            </a:r>
            <a:r>
              <a:rPr lang="ru-RU" sz="8400" dirty="0"/>
              <a:t> </a:t>
            </a:r>
            <a:r>
              <a:rPr lang="ru-RU" sz="8400" dirty="0" err="1"/>
              <a:t>спорів</a:t>
            </a:r>
            <a:r>
              <a:rPr lang="ru-RU" sz="8400" dirty="0"/>
              <a:t>;</a:t>
            </a:r>
          </a:p>
          <a:p>
            <a:pPr algn="just">
              <a:lnSpc>
                <a:spcPct val="170000"/>
              </a:lnSpc>
            </a:pPr>
            <a:r>
              <a:rPr lang="ru-RU" sz="8400" dirty="0"/>
              <a:t>6. принцип </a:t>
            </a:r>
            <a:r>
              <a:rPr lang="ru-RU" sz="8400" dirty="0" err="1"/>
              <a:t>невтручання</a:t>
            </a:r>
            <a:r>
              <a:rPr lang="ru-RU" sz="8400" dirty="0"/>
              <a:t> у </a:t>
            </a:r>
            <a:r>
              <a:rPr lang="ru-RU" sz="8400" dirty="0" err="1"/>
              <a:t>внутрішні</a:t>
            </a:r>
            <a:r>
              <a:rPr lang="ru-RU" sz="8400" dirty="0"/>
              <a:t> </a:t>
            </a:r>
            <a:r>
              <a:rPr lang="ru-RU" sz="8400" dirty="0" err="1"/>
              <a:t>справи</a:t>
            </a:r>
            <a:r>
              <a:rPr lang="ru-RU" sz="8400" dirty="0"/>
              <a:t>;</a:t>
            </a:r>
          </a:p>
          <a:p>
            <a:pPr algn="just">
              <a:lnSpc>
                <a:spcPct val="170000"/>
              </a:lnSpc>
            </a:pPr>
            <a:r>
              <a:rPr lang="ru-RU" sz="8400" dirty="0"/>
              <a:t>7. принцип </a:t>
            </a:r>
            <a:r>
              <a:rPr lang="ru-RU" sz="8400" dirty="0" err="1"/>
              <a:t>загальної</a:t>
            </a:r>
            <a:r>
              <a:rPr lang="ru-RU" sz="8400" dirty="0"/>
              <a:t> </a:t>
            </a:r>
            <a:r>
              <a:rPr lang="ru-RU" sz="8400" dirty="0" err="1"/>
              <a:t>поваги</a:t>
            </a:r>
            <a:r>
              <a:rPr lang="ru-RU" sz="8400" dirty="0"/>
              <a:t> прав </a:t>
            </a:r>
            <a:r>
              <a:rPr lang="ru-RU" sz="8400" dirty="0" err="1"/>
              <a:t>людини</a:t>
            </a:r>
            <a:r>
              <a:rPr lang="ru-RU" sz="8400" dirty="0"/>
              <a:t>;</a:t>
            </a:r>
          </a:p>
          <a:p>
            <a:pPr algn="just">
              <a:lnSpc>
                <a:spcPct val="170000"/>
              </a:lnSpc>
            </a:pPr>
            <a:r>
              <a:rPr lang="ru-RU" sz="8400" dirty="0"/>
              <a:t>8. принцип </a:t>
            </a:r>
            <a:r>
              <a:rPr lang="ru-RU" sz="8400" dirty="0" err="1"/>
              <a:t>самовизначення</a:t>
            </a:r>
            <a:r>
              <a:rPr lang="ru-RU" sz="8400" dirty="0"/>
              <a:t> </a:t>
            </a:r>
            <a:r>
              <a:rPr lang="ru-RU" sz="8400" dirty="0" err="1"/>
              <a:t>народів</a:t>
            </a:r>
            <a:r>
              <a:rPr lang="ru-RU" sz="8400" dirty="0"/>
              <a:t> і </a:t>
            </a:r>
            <a:r>
              <a:rPr lang="ru-RU" sz="8400" dirty="0" err="1"/>
              <a:t>націй</a:t>
            </a:r>
            <a:r>
              <a:rPr lang="ru-RU" sz="8400" dirty="0"/>
              <a:t>;</a:t>
            </a:r>
          </a:p>
          <a:p>
            <a:pPr algn="just">
              <a:lnSpc>
                <a:spcPct val="170000"/>
              </a:lnSpc>
            </a:pPr>
            <a:r>
              <a:rPr lang="ru-RU" sz="8400" dirty="0"/>
              <a:t>9. принцип </a:t>
            </a:r>
            <a:r>
              <a:rPr lang="ru-RU" sz="8400" dirty="0" err="1"/>
              <a:t>співробітництва</a:t>
            </a:r>
            <a:r>
              <a:rPr lang="ru-RU" sz="8400" dirty="0"/>
              <a:t>;</a:t>
            </a:r>
          </a:p>
          <a:p>
            <a:pPr algn="just">
              <a:lnSpc>
                <a:spcPct val="170000"/>
              </a:lnSpc>
            </a:pPr>
            <a:r>
              <a:rPr lang="ru-RU" sz="8400" dirty="0"/>
              <a:t>10. принцип </a:t>
            </a:r>
            <a:r>
              <a:rPr lang="ru-RU" sz="8400" dirty="0" err="1"/>
              <a:t>сумлінного</a:t>
            </a:r>
            <a:r>
              <a:rPr lang="ru-RU" sz="8400" dirty="0"/>
              <a:t> </a:t>
            </a:r>
            <a:r>
              <a:rPr lang="ru-RU" sz="8400" dirty="0" err="1"/>
              <a:t>виконання</a:t>
            </a:r>
            <a:r>
              <a:rPr lang="ru-RU" sz="8400" dirty="0"/>
              <a:t> </a:t>
            </a:r>
            <a:r>
              <a:rPr lang="ru-RU" sz="8400" dirty="0" err="1"/>
              <a:t>міжнародних</a:t>
            </a:r>
            <a:r>
              <a:rPr lang="ru-RU" sz="8400" dirty="0"/>
              <a:t> </a:t>
            </a:r>
            <a:r>
              <a:rPr lang="ru-RU" sz="8400" dirty="0" err="1"/>
              <a:t>зобов'язань</a:t>
            </a:r>
            <a:r>
              <a:rPr lang="ru-RU" sz="8400" dirty="0"/>
              <a:t>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199" y="1725306"/>
            <a:ext cx="4310743" cy="3107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8787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7545" y="239183"/>
            <a:ext cx="11820284" cy="3450613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uk-UA" sz="2200" dirty="0" smtClean="0"/>
              <a:t>Наприклад, якщо характеризувати </a:t>
            </a:r>
            <a:r>
              <a:rPr lang="ru-RU" sz="2200" b="1" i="1" dirty="0"/>
              <a:t>п</a:t>
            </a:r>
            <a:r>
              <a:rPr lang="ru-RU" sz="2200" b="1" i="1" dirty="0" smtClean="0"/>
              <a:t>ринцип </a:t>
            </a:r>
            <a:r>
              <a:rPr lang="ru-RU" sz="2200" b="1" i="1" dirty="0" err="1"/>
              <a:t>суверенної</a:t>
            </a:r>
            <a:r>
              <a:rPr lang="ru-RU" sz="2200" b="1" i="1" dirty="0"/>
              <a:t> </a:t>
            </a:r>
            <a:r>
              <a:rPr lang="ru-RU" sz="2200" b="1" i="1" dirty="0" err="1"/>
              <a:t>рівності</a:t>
            </a:r>
            <a:r>
              <a:rPr lang="ru-RU" sz="2200" b="1" i="1" dirty="0"/>
              <a:t> </a:t>
            </a:r>
            <a:r>
              <a:rPr lang="ru-RU" sz="2200" b="1" i="1" dirty="0" smtClean="0"/>
              <a:t>держав, </a:t>
            </a:r>
            <a:r>
              <a:rPr lang="ru-RU" sz="2200" dirty="0" smtClean="0"/>
              <a:t>то </a:t>
            </a:r>
            <a:r>
              <a:rPr lang="ru-RU" sz="2200" dirty="0" err="1" smtClean="0"/>
              <a:t>він</a:t>
            </a:r>
            <a:r>
              <a:rPr lang="ru-RU" sz="2200" dirty="0"/>
              <a:t> </a:t>
            </a:r>
            <a:r>
              <a:rPr lang="ru-RU" sz="2200" dirty="0" err="1"/>
              <a:t>складає</a:t>
            </a:r>
            <a:r>
              <a:rPr lang="ru-RU" sz="2200" dirty="0"/>
              <a:t> основу </a:t>
            </a:r>
            <a:r>
              <a:rPr lang="ru-RU" sz="2200" dirty="0" err="1"/>
              <a:t>сучасних</a:t>
            </a:r>
            <a:r>
              <a:rPr lang="ru-RU" sz="2200" dirty="0"/>
              <a:t> </a:t>
            </a:r>
            <a:r>
              <a:rPr lang="ru-RU" sz="2200" dirty="0" err="1"/>
              <a:t>міжнародних</a:t>
            </a:r>
            <a:r>
              <a:rPr lang="ru-RU" sz="2200" dirty="0"/>
              <a:t> </a:t>
            </a:r>
            <a:r>
              <a:rPr lang="ru-RU" sz="2200" dirty="0" err="1"/>
              <a:t>відносин</a:t>
            </a:r>
            <a:r>
              <a:rPr lang="ru-RU" sz="2200" dirty="0"/>
              <a:t>. </a:t>
            </a:r>
            <a:r>
              <a:rPr lang="ru-RU" sz="2200" dirty="0" err="1"/>
              <a:t>Це</a:t>
            </a:r>
            <a:r>
              <a:rPr lang="ru-RU" sz="2200" dirty="0"/>
              <a:t> </a:t>
            </a:r>
            <a:r>
              <a:rPr lang="ru-RU" sz="2200" dirty="0" err="1"/>
              <a:t>означає</a:t>
            </a:r>
            <a:r>
              <a:rPr lang="ru-RU" sz="2200" dirty="0"/>
              <a:t>, </a:t>
            </a:r>
            <a:r>
              <a:rPr lang="ru-RU" sz="2200" dirty="0" err="1"/>
              <a:t>що</a:t>
            </a:r>
            <a:r>
              <a:rPr lang="ru-RU" sz="2200" dirty="0"/>
              <a:t> </a:t>
            </a:r>
            <a:r>
              <a:rPr lang="ru-RU" sz="2200" dirty="0" err="1"/>
              <a:t>кожна</a:t>
            </a:r>
            <a:r>
              <a:rPr lang="ru-RU" sz="2200" dirty="0"/>
              <a:t> держава </a:t>
            </a:r>
            <a:r>
              <a:rPr lang="ru-RU" sz="2200" dirty="0" err="1"/>
              <a:t>зобов’язана</a:t>
            </a:r>
            <a:r>
              <a:rPr lang="ru-RU" sz="2200" dirty="0"/>
              <a:t> </a:t>
            </a:r>
            <a:r>
              <a:rPr lang="ru-RU" sz="2200" dirty="0" err="1"/>
              <a:t>поважати</a:t>
            </a:r>
            <a:r>
              <a:rPr lang="ru-RU" sz="2200" dirty="0"/>
              <a:t> </a:t>
            </a:r>
            <a:r>
              <a:rPr lang="ru-RU" sz="2200" dirty="0" err="1"/>
              <a:t>суверенітет</a:t>
            </a:r>
            <a:r>
              <a:rPr lang="ru-RU" sz="2200" dirty="0"/>
              <a:t> </a:t>
            </a:r>
            <a:r>
              <a:rPr lang="ru-RU" sz="2200" dirty="0" err="1"/>
              <a:t>інших</a:t>
            </a:r>
            <a:r>
              <a:rPr lang="ru-RU" sz="2200" dirty="0"/>
              <a:t> </a:t>
            </a:r>
            <a:r>
              <a:rPr lang="ru-RU" sz="2200" dirty="0" err="1"/>
              <a:t>учасників</a:t>
            </a:r>
            <a:r>
              <a:rPr lang="ru-RU" sz="2200" dirty="0"/>
              <a:t> </a:t>
            </a:r>
            <a:r>
              <a:rPr lang="ru-RU" sz="2200" dirty="0" err="1"/>
              <a:t>системи</a:t>
            </a:r>
            <a:r>
              <a:rPr lang="ru-RU" sz="2200" dirty="0"/>
              <a:t>, </a:t>
            </a:r>
            <a:r>
              <a:rPr lang="ru-RU" sz="2200" dirty="0" err="1"/>
              <a:t>тобто</a:t>
            </a:r>
            <a:r>
              <a:rPr lang="ru-RU" sz="2200" dirty="0"/>
              <a:t> </a:t>
            </a:r>
            <a:r>
              <a:rPr lang="ru-RU" sz="2200" dirty="0" err="1"/>
              <a:t>їхнє</a:t>
            </a:r>
            <a:r>
              <a:rPr lang="ru-RU" sz="2200" dirty="0"/>
              <a:t> право в межах </a:t>
            </a:r>
            <a:r>
              <a:rPr lang="ru-RU" sz="2200" dirty="0" err="1"/>
              <a:t>власної</a:t>
            </a:r>
            <a:r>
              <a:rPr lang="ru-RU" sz="2200" dirty="0"/>
              <a:t> </a:t>
            </a:r>
            <a:r>
              <a:rPr lang="ru-RU" sz="2200" dirty="0" err="1"/>
              <a:t>території</a:t>
            </a:r>
            <a:r>
              <a:rPr lang="ru-RU" sz="2200" dirty="0"/>
              <a:t> </a:t>
            </a:r>
            <a:r>
              <a:rPr lang="ru-RU" sz="2200" dirty="0" err="1"/>
              <a:t>здійснювати</a:t>
            </a:r>
            <a:r>
              <a:rPr lang="ru-RU" sz="2200" dirty="0"/>
              <a:t> </a:t>
            </a:r>
            <a:r>
              <a:rPr lang="ru-RU" sz="2200" dirty="0" err="1"/>
              <a:t>законодавчу</a:t>
            </a:r>
            <a:r>
              <a:rPr lang="ru-RU" sz="2200" dirty="0"/>
              <a:t>, </a:t>
            </a:r>
            <a:r>
              <a:rPr lang="ru-RU" sz="2200" dirty="0" err="1"/>
              <a:t>виконавчу</a:t>
            </a:r>
            <a:r>
              <a:rPr lang="ru-RU" sz="2200" dirty="0"/>
              <a:t> і </a:t>
            </a:r>
            <a:r>
              <a:rPr lang="ru-RU" sz="2200" dirty="0" err="1"/>
              <a:t>судову</a:t>
            </a:r>
            <a:r>
              <a:rPr lang="ru-RU" sz="2200" dirty="0"/>
              <a:t> </a:t>
            </a:r>
            <a:r>
              <a:rPr lang="ru-RU" sz="2200" dirty="0" err="1"/>
              <a:t>владу</a:t>
            </a:r>
            <a:r>
              <a:rPr lang="ru-RU" sz="2200" dirty="0"/>
              <a:t> без </a:t>
            </a:r>
            <a:r>
              <a:rPr lang="ru-RU" sz="2200" dirty="0" err="1"/>
              <a:t>якогось</a:t>
            </a:r>
            <a:r>
              <a:rPr lang="ru-RU" sz="2200" dirty="0"/>
              <a:t> </a:t>
            </a:r>
            <a:r>
              <a:rPr lang="ru-RU" sz="2200" dirty="0" err="1"/>
              <a:t>втручання</a:t>
            </a:r>
            <a:r>
              <a:rPr lang="ru-RU" sz="2200" dirty="0"/>
              <a:t> з боку </a:t>
            </a:r>
            <a:r>
              <a:rPr lang="ru-RU" sz="2200" dirty="0" err="1"/>
              <a:t>інших</a:t>
            </a:r>
            <a:r>
              <a:rPr lang="ru-RU" sz="2200" dirty="0"/>
              <a:t> держав, а </a:t>
            </a:r>
            <a:r>
              <a:rPr lang="ru-RU" sz="2200" dirty="0" err="1"/>
              <a:t>також</a:t>
            </a:r>
            <a:r>
              <a:rPr lang="ru-RU" sz="2200" dirty="0"/>
              <a:t> </a:t>
            </a:r>
            <a:r>
              <a:rPr lang="ru-RU" sz="2200" dirty="0" err="1"/>
              <a:t>самостійно</a:t>
            </a:r>
            <a:r>
              <a:rPr lang="ru-RU" sz="2200" dirty="0"/>
              <a:t> </a:t>
            </a:r>
            <a:r>
              <a:rPr lang="ru-RU" sz="2200" dirty="0" err="1"/>
              <a:t>проводити</a:t>
            </a:r>
            <a:r>
              <a:rPr lang="ru-RU" sz="2200" dirty="0"/>
              <a:t> свою </a:t>
            </a:r>
            <a:r>
              <a:rPr lang="ru-RU" sz="2200" dirty="0" err="1"/>
              <a:t>зовнішню</a:t>
            </a:r>
            <a:r>
              <a:rPr lang="ru-RU" sz="2200" dirty="0"/>
              <a:t> </a:t>
            </a:r>
            <a:r>
              <a:rPr lang="ru-RU" sz="2200" dirty="0" err="1"/>
              <a:t>політику</a:t>
            </a:r>
            <a:r>
              <a:rPr lang="ru-RU" sz="2200" dirty="0"/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689566" y="4402183"/>
            <a:ext cx="7328263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200" dirty="0" err="1"/>
              <a:t>Підтримку</a:t>
            </a:r>
            <a:r>
              <a:rPr lang="ru-RU" sz="2200" dirty="0"/>
              <a:t> </a:t>
            </a:r>
            <a:r>
              <a:rPr lang="ru-RU" sz="2200" dirty="0" err="1"/>
              <a:t>міжнародного</a:t>
            </a:r>
            <a:r>
              <a:rPr lang="ru-RU" sz="2200" dirty="0"/>
              <a:t> правопорядку </a:t>
            </a:r>
            <a:r>
              <a:rPr lang="ru-RU" sz="2200" dirty="0" err="1"/>
              <a:t>може</a:t>
            </a:r>
            <a:r>
              <a:rPr lang="ru-RU" sz="2200" dirty="0"/>
              <a:t> бути </a:t>
            </a:r>
            <a:r>
              <a:rPr lang="ru-RU" sz="2200" dirty="0" err="1"/>
              <a:t>забезпечено</a:t>
            </a:r>
            <a:r>
              <a:rPr lang="ru-RU" sz="2200" dirty="0"/>
              <a:t> </a:t>
            </a:r>
            <a:r>
              <a:rPr lang="ru-RU" sz="2200" dirty="0" err="1"/>
              <a:t>лише</a:t>
            </a:r>
            <a:r>
              <a:rPr lang="ru-RU" sz="2200" dirty="0"/>
              <a:t> при </a:t>
            </a:r>
            <a:r>
              <a:rPr lang="ru-RU" sz="2200" dirty="0" err="1"/>
              <a:t>повній</a:t>
            </a:r>
            <a:r>
              <a:rPr lang="ru-RU" sz="2200" dirty="0"/>
              <a:t> </a:t>
            </a:r>
            <a:r>
              <a:rPr lang="ru-RU" sz="2200" dirty="0" err="1"/>
              <a:t>повазі</a:t>
            </a:r>
            <a:r>
              <a:rPr lang="ru-RU" sz="2200" dirty="0"/>
              <a:t> </a:t>
            </a:r>
            <a:r>
              <a:rPr lang="ru-RU" sz="2200" dirty="0" err="1"/>
              <a:t>юридичної</a:t>
            </a:r>
            <a:r>
              <a:rPr lang="ru-RU" sz="2200" dirty="0"/>
              <a:t> </a:t>
            </a:r>
            <a:r>
              <a:rPr lang="ru-RU" sz="2200" dirty="0" err="1"/>
              <a:t>рівності</a:t>
            </a:r>
            <a:r>
              <a:rPr lang="ru-RU" sz="2200" dirty="0"/>
              <a:t> </a:t>
            </a:r>
            <a:r>
              <a:rPr lang="ru-RU" sz="2200" dirty="0" err="1"/>
              <a:t>учасників</a:t>
            </a:r>
            <a:r>
              <a:rPr lang="ru-RU" sz="2200" dirty="0"/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357" y="3276794"/>
            <a:ext cx="3577318" cy="2470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811140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9D5"/>
      </a:lt2>
      <a:accent1>
        <a:srgbClr val="FB8C29"/>
      </a:accent1>
      <a:accent2>
        <a:srgbClr val="F2C351"/>
      </a:accent2>
      <a:accent3>
        <a:srgbClr val="D0CBA5"/>
      </a:accent3>
      <a:accent4>
        <a:srgbClr val="A2C476"/>
      </a:accent4>
      <a:accent5>
        <a:srgbClr val="57C293"/>
      </a:accent5>
      <a:accent6>
        <a:srgbClr val="06BFDE"/>
      </a:accent6>
      <a:hlink>
        <a:srgbClr val="FBAE29"/>
      </a:hlink>
      <a:folHlink>
        <a:srgbClr val="EDC47E"/>
      </a:folHlink>
    </a:clrScheme>
    <a:fontScheme name="Gallery">
      <a:majorFont>
        <a:latin typeface="Rockwell" panose="020606030202050204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BB5F5D82-B5E9-469E-A815-C655ED4AF24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TM10001114[[fn=Галерея]]</Template>
  <TotalTime>96</TotalTime>
  <Words>1410</Words>
  <Application>Microsoft Office PowerPoint</Application>
  <PresentationFormat>Широкоэкранный</PresentationFormat>
  <Paragraphs>106</Paragraphs>
  <Slides>30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3" baseType="lpstr">
      <vt:lpstr>Arial</vt:lpstr>
      <vt:lpstr>Rockwell</vt:lpstr>
      <vt:lpstr>Gallery</vt:lpstr>
      <vt:lpstr>Міжнародне право: Принципи та норми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Міжнародне право: Принципи та норми</dc:title>
  <dc:creator>Lenovo</dc:creator>
  <cp:lastModifiedBy>Admin</cp:lastModifiedBy>
  <cp:revision>10</cp:revision>
  <dcterms:created xsi:type="dcterms:W3CDTF">2020-12-17T12:28:08Z</dcterms:created>
  <dcterms:modified xsi:type="dcterms:W3CDTF">2020-12-19T17:05:43Z</dcterms:modified>
</cp:coreProperties>
</file>