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91" r:id="rId4"/>
    <p:sldId id="298" r:id="rId5"/>
    <p:sldId id="292" r:id="rId6"/>
    <p:sldId id="293" r:id="rId7"/>
    <p:sldId id="299" r:id="rId8"/>
    <p:sldId id="300" r:id="rId9"/>
    <p:sldId id="301" r:id="rId10"/>
    <p:sldId id="271" r:id="rId11"/>
    <p:sldId id="30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00" y="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0012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3117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0660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4157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5268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8342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1123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291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3275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9679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9512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0488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874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6521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3727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2297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4108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5B173EF-D1C4-49FF-994A-3FFCC79B6266}" type="datetimeFigureOut">
              <a:rPr lang="uk-UA" smtClean="0"/>
              <a:t>19.06.2024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8D310-12B8-4D33-8E6C-5B529787654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53014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83509"/>
          </a:xfrm>
        </p:spPr>
        <p:txBody>
          <a:bodyPr>
            <a:noAutofit/>
          </a:bodyPr>
          <a:lstStyle/>
          <a:p>
            <a:pPr algn="ctr"/>
            <a:r>
              <a:rPr lang="uk-UA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ЛУЦЬКИЙ 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НАЦІОНАЛЬНИЙ </a:t>
            </a:r>
            <a:r>
              <a:rPr lang="uk-UA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ТЕХНІЧНИЙ 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УНІВЕРСИТЕТ</a:t>
            </a:r>
            <a:r>
              <a:rPr lang="uk-UA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 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   Кафедра </a:t>
            </a:r>
            <a:r>
              <a:rPr lang="uk-UA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комп'ютерних наук</a:t>
            </a:r>
            <a:br>
              <a:rPr lang="uk-UA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uk-UA" sz="240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80291" y="2041280"/>
            <a:ext cx="10785232" cy="1915258"/>
          </a:xfrm>
        </p:spPr>
        <p:txBody>
          <a:bodyPr>
            <a:normAutofit lnSpcReduction="10000"/>
          </a:bodyPr>
          <a:lstStyle/>
          <a:p>
            <a:pPr algn="ctr">
              <a:spcBef>
                <a:spcPct val="0"/>
              </a:spcBef>
            </a:pPr>
            <a:r>
              <a:rPr lang="uk-UA" alt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 робота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БАКАЛАВРА</a:t>
            </a:r>
            <a:r>
              <a:rPr lang="uk-UA" alt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alt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uk-UA" alt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>
              <a:spcBef>
                <a:spcPct val="0"/>
              </a:spcBef>
            </a:pPr>
            <a:r>
              <a:rPr lang="uk-UA" sz="3200" b="1" dirty="0"/>
              <a:t>Інформаційна система обліку діяльності для магазину побутової техніки</a:t>
            </a:r>
            <a:endParaRPr lang="uk-UA" sz="3200" b="1" dirty="0"/>
          </a:p>
        </p:txBody>
      </p:sp>
      <p:sp>
        <p:nvSpPr>
          <p:cNvPr id="4" name="Прямоугольник 6"/>
          <p:cNvSpPr>
            <a:spLocks noChangeArrowheads="1"/>
          </p:cNvSpPr>
          <p:nvPr/>
        </p:nvSpPr>
        <p:spPr bwMode="auto">
          <a:xfrm>
            <a:off x="6752703" y="4189821"/>
            <a:ext cx="4424312" cy="22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ru-RU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b="1" dirty="0">
                <a:solidFill>
                  <a:schemeClr val="tx1"/>
                </a:solidFill>
                <a:latin typeface="Times New Roman" panose="02020603050405020304" pitchFamily="18" charset="0"/>
              </a:rPr>
              <a:t>Виконав</a:t>
            </a:r>
            <a:r>
              <a:rPr lang="en-US" altLang="ru-RU" b="1" dirty="0">
                <a:solidFill>
                  <a:schemeClr val="tx1"/>
                </a:solidFill>
                <a:latin typeface="Times New Roman" panose="02020603050405020304" pitchFamily="18" charset="0"/>
              </a:rPr>
              <a:t>:</a:t>
            </a:r>
            <a:r>
              <a:rPr lang="uk-UA" altLang="ru-RU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uk-UA" altLang="ru-RU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студент </a:t>
            </a:r>
            <a:r>
              <a:rPr lang="uk-UA" altLang="ru-RU" b="1" dirty="0">
                <a:solidFill>
                  <a:schemeClr val="tx1"/>
                </a:solidFill>
                <a:latin typeface="Times New Roman" panose="02020603050405020304" pitchFamily="18" charset="0"/>
              </a:rPr>
              <a:t>групи </a:t>
            </a:r>
            <a:r>
              <a:rPr lang="uk-UA" altLang="ru-RU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КНсз-21</a:t>
            </a:r>
            <a:endParaRPr lang="en-US" altLang="ru-RU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r>
              <a:rPr lang="uk-UA" b="1" dirty="0">
                <a:solidFill>
                  <a:schemeClr val="tx1"/>
                </a:solidFill>
              </a:rPr>
              <a:t>МІЩУК</a:t>
            </a:r>
            <a:r>
              <a:rPr lang="uk-UA" dirty="0"/>
              <a:t> </a:t>
            </a:r>
            <a:r>
              <a:rPr lang="uk-UA" b="1" dirty="0">
                <a:solidFill>
                  <a:schemeClr val="tx1"/>
                </a:solidFill>
              </a:rPr>
              <a:t>Олександр </a:t>
            </a:r>
            <a:r>
              <a:rPr lang="uk-UA" b="1" dirty="0">
                <a:solidFill>
                  <a:schemeClr val="tx1"/>
                </a:solidFill>
              </a:rPr>
              <a:t>Васильович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Керівник</a:t>
            </a:r>
            <a:r>
              <a:rPr lang="uk-UA" dirty="0">
                <a:solidFill>
                  <a:schemeClr val="tx1"/>
                </a:solidFill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Гордєєв Олександр Олександрович </a:t>
            </a:r>
            <a:endParaRPr lang="uk-UA" dirty="0">
              <a:solidFill>
                <a:schemeClr val="tx1"/>
              </a:solidFill>
            </a:endParaRPr>
          </a:p>
          <a:p>
            <a:endParaRPr lang="ru-RU" altLang="ru-RU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92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Висновки</a:t>
            </a:r>
            <a:endParaRPr lang="uk-UA" dirty="0"/>
          </a:p>
        </p:txBody>
      </p:sp>
      <p:sp>
        <p:nvSpPr>
          <p:cNvPr id="3" name="Прямокутник 2"/>
          <p:cNvSpPr/>
          <p:nvPr/>
        </p:nvSpPr>
        <p:spPr>
          <a:xfrm>
            <a:off x="205153" y="1410355"/>
            <a:ext cx="1156481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 </a:t>
            </a:r>
            <a:r>
              <a:rPr lang="uk-UA" sz="2000" dirty="0"/>
              <a:t>При розробці сайту були обрані сучасні мови програмування, такі як HTML, CSS, PHP та </a:t>
            </a:r>
            <a:r>
              <a:rPr lang="uk-UA" sz="2000" dirty="0" err="1"/>
              <a:t>JavaScript</a:t>
            </a:r>
            <a:r>
              <a:rPr lang="uk-UA" sz="2000" dirty="0"/>
              <a:t>, що дозволяють створювати інтерактивні веб-сторінки</a:t>
            </a:r>
            <a:r>
              <a:rPr lang="uk-UA" sz="2000" dirty="0" smtClean="0"/>
              <a:t>.</a:t>
            </a:r>
          </a:p>
          <a:p>
            <a:pPr algn="just"/>
            <a:endParaRPr lang="uk-UA" sz="2000" dirty="0"/>
          </a:p>
          <a:p>
            <a:r>
              <a:rPr lang="uk-UA" sz="2000" dirty="0"/>
              <a:t>Надання користувачам інформації про </a:t>
            </a:r>
            <a:r>
              <a:rPr lang="uk-UA" sz="2000" dirty="0" smtClean="0"/>
              <a:t>магазин: </a:t>
            </a:r>
            <a:r>
              <a:rPr lang="uk-UA" sz="2000" dirty="0"/>
              <a:t>назва магазину, адреса та контактна інформація (телефон, електронна пошта), години </a:t>
            </a:r>
            <a:r>
              <a:rPr lang="uk-UA" sz="2000" dirty="0" smtClean="0"/>
              <a:t>роботи, </a:t>
            </a:r>
            <a:r>
              <a:rPr lang="uk-UA" sz="2000" dirty="0"/>
              <a:t>інформація про можливі акції, знижки та програми лояльності</a:t>
            </a:r>
            <a:r>
              <a:rPr lang="uk-UA" sz="2000" dirty="0" smtClean="0"/>
              <a:t>.</a:t>
            </a:r>
          </a:p>
          <a:p>
            <a:endParaRPr lang="uk-UA" sz="2000" dirty="0"/>
          </a:p>
          <a:p>
            <a:r>
              <a:rPr lang="uk-UA" sz="2000" dirty="0" smtClean="0"/>
              <a:t>Надає </a:t>
            </a:r>
            <a:r>
              <a:rPr lang="uk-UA" sz="2000" dirty="0"/>
              <a:t>користувачеві можливість замовити </a:t>
            </a:r>
            <a:r>
              <a:rPr lang="uk-UA" sz="2000" dirty="0" smtClean="0"/>
              <a:t>товари</a:t>
            </a:r>
            <a:r>
              <a:rPr lang="ru-RU" sz="2000" dirty="0" smtClean="0"/>
              <a:t>.</a:t>
            </a:r>
          </a:p>
          <a:p>
            <a:endParaRPr lang="uk-UA" sz="2000" dirty="0"/>
          </a:p>
          <a:p>
            <a:r>
              <a:rPr lang="uk-UA" sz="2000" dirty="0"/>
              <a:t>Інформує користувачів про нові товари в </a:t>
            </a:r>
            <a:r>
              <a:rPr lang="uk-UA" sz="2000" dirty="0" smtClean="0"/>
              <a:t>магазині</a:t>
            </a:r>
            <a:r>
              <a:rPr lang="ru-RU" sz="2000" dirty="0" smtClean="0"/>
              <a:t>.</a:t>
            </a:r>
          </a:p>
          <a:p>
            <a:endParaRPr lang="uk-UA" sz="2000" dirty="0"/>
          </a:p>
          <a:p>
            <a:r>
              <a:rPr lang="uk-UA" sz="2000" dirty="0"/>
              <a:t>Інформує користувачів про товари-хіти продажів </a:t>
            </a:r>
            <a:r>
              <a:rPr lang="ru-RU" sz="2000" dirty="0" err="1"/>
              <a:t>допомагає</a:t>
            </a:r>
            <a:r>
              <a:rPr lang="ru-RU" sz="2000" dirty="0"/>
              <a:t> </a:t>
            </a:r>
            <a:r>
              <a:rPr lang="ru-RU" sz="2000" dirty="0" err="1"/>
              <a:t>користувачам</a:t>
            </a:r>
            <a:r>
              <a:rPr lang="ru-RU" sz="2000" dirty="0"/>
              <a:t> </a:t>
            </a:r>
            <a:r>
              <a:rPr lang="ru-RU" sz="2000" dirty="0" err="1"/>
              <a:t>дізнатися</a:t>
            </a:r>
            <a:r>
              <a:rPr lang="ru-RU" sz="2000" dirty="0"/>
              <a:t> про </a:t>
            </a:r>
            <a:r>
              <a:rPr lang="ru-RU" sz="2000" dirty="0" err="1"/>
              <a:t>популярні</a:t>
            </a:r>
            <a:r>
              <a:rPr lang="ru-RU" sz="2000" dirty="0"/>
              <a:t> </a:t>
            </a:r>
            <a:r>
              <a:rPr lang="ru-RU" sz="2000" dirty="0" err="1" smtClean="0"/>
              <a:t>товари</a:t>
            </a:r>
            <a:r>
              <a:rPr lang="ru-RU" sz="2000" dirty="0" smtClean="0"/>
              <a:t>.</a:t>
            </a:r>
          </a:p>
          <a:p>
            <a:endParaRPr lang="uk-UA" sz="2000" dirty="0"/>
          </a:p>
          <a:p>
            <a:r>
              <a:rPr lang="uk-UA" sz="2000" dirty="0" err="1"/>
              <a:t>Надавє</a:t>
            </a:r>
            <a:r>
              <a:rPr lang="uk-UA" sz="2000" dirty="0"/>
              <a:t> детальну інформацію про </a:t>
            </a:r>
            <a:r>
              <a:rPr lang="uk-UA" sz="2000" dirty="0" smtClean="0"/>
              <a:t>товари.</a:t>
            </a:r>
            <a:endParaRPr lang="uk-UA" sz="2000" dirty="0"/>
          </a:p>
          <a:p>
            <a:pPr algn="just"/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915760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83509"/>
          </a:xfrm>
        </p:spPr>
        <p:txBody>
          <a:bodyPr>
            <a:noAutofit/>
          </a:bodyPr>
          <a:lstStyle/>
          <a:p>
            <a:pPr algn="ctr"/>
            <a:r>
              <a:rPr lang="uk-UA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ЛУЦЬКИЙ 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НАЦІОНАЛЬНИЙ </a:t>
            </a:r>
            <a:r>
              <a:rPr lang="uk-UA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ТЕХНІЧНИЙ 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УНІВЕРСИТЕТ</a:t>
            </a:r>
            <a:r>
              <a:rPr lang="uk-UA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 </a:t>
            </a: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   Кафедра </a:t>
            </a:r>
            <a:r>
              <a:rPr lang="uk-UA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комп'ютерних наук</a:t>
            </a:r>
            <a:br>
              <a:rPr lang="uk-UA" alt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endParaRPr lang="uk-UA" sz="240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580291" y="2041280"/>
            <a:ext cx="10785232" cy="1915258"/>
          </a:xfrm>
        </p:spPr>
        <p:txBody>
          <a:bodyPr>
            <a:normAutofit lnSpcReduction="10000"/>
          </a:bodyPr>
          <a:lstStyle/>
          <a:p>
            <a:pPr algn="ctr">
              <a:spcBef>
                <a:spcPct val="0"/>
              </a:spcBef>
            </a:pPr>
            <a:r>
              <a:rPr lang="uk-UA" alt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Кваліфікаційна робота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БАКАЛАВРА</a:t>
            </a:r>
            <a:r>
              <a:rPr lang="uk-UA" alt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alt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</a:pPr>
            <a:r>
              <a:rPr lang="uk-UA" alt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>
              <a:spcBef>
                <a:spcPct val="0"/>
              </a:spcBef>
            </a:pPr>
            <a:r>
              <a:rPr lang="uk-UA" sz="3200" b="1" dirty="0"/>
              <a:t>Інформаційна система обліку діяльності для магазину побутової техніки</a:t>
            </a:r>
            <a:endParaRPr lang="uk-UA" sz="3200" b="1" dirty="0"/>
          </a:p>
        </p:txBody>
      </p:sp>
      <p:sp>
        <p:nvSpPr>
          <p:cNvPr id="4" name="Прямоугольник 6"/>
          <p:cNvSpPr>
            <a:spLocks noChangeArrowheads="1"/>
          </p:cNvSpPr>
          <p:nvPr/>
        </p:nvSpPr>
        <p:spPr bwMode="auto">
          <a:xfrm>
            <a:off x="6752703" y="4189821"/>
            <a:ext cx="4424312" cy="226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uk-UA" altLang="ru-RU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b="1" dirty="0">
                <a:solidFill>
                  <a:schemeClr val="tx1"/>
                </a:solidFill>
                <a:latin typeface="Times New Roman" panose="02020603050405020304" pitchFamily="18" charset="0"/>
              </a:rPr>
              <a:t>Виконав</a:t>
            </a:r>
            <a:r>
              <a:rPr lang="en-US" altLang="ru-RU" b="1" dirty="0">
                <a:solidFill>
                  <a:schemeClr val="tx1"/>
                </a:solidFill>
                <a:latin typeface="Times New Roman" panose="02020603050405020304" pitchFamily="18" charset="0"/>
              </a:rPr>
              <a:t>:</a:t>
            </a:r>
            <a:r>
              <a:rPr lang="uk-UA" altLang="ru-RU" b="1" dirty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uk-UA" altLang="ru-RU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студент </a:t>
            </a:r>
            <a:r>
              <a:rPr lang="uk-UA" altLang="ru-RU" b="1" dirty="0">
                <a:solidFill>
                  <a:schemeClr val="tx1"/>
                </a:solidFill>
                <a:latin typeface="Times New Roman" panose="02020603050405020304" pitchFamily="18" charset="0"/>
              </a:rPr>
              <a:t>групи </a:t>
            </a:r>
            <a:r>
              <a:rPr lang="uk-UA" altLang="ru-RU" b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КНсз-21</a:t>
            </a:r>
            <a:endParaRPr lang="en-US" altLang="ru-RU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r>
              <a:rPr lang="uk-UA" b="1" dirty="0">
                <a:solidFill>
                  <a:schemeClr val="tx1"/>
                </a:solidFill>
              </a:rPr>
              <a:t>МІЩУК</a:t>
            </a:r>
            <a:r>
              <a:rPr lang="uk-UA" dirty="0"/>
              <a:t> </a:t>
            </a:r>
            <a:r>
              <a:rPr lang="uk-UA" b="1" dirty="0">
                <a:solidFill>
                  <a:schemeClr val="tx1"/>
                </a:solidFill>
              </a:rPr>
              <a:t>Олександр </a:t>
            </a:r>
            <a:r>
              <a:rPr lang="uk-UA" b="1" dirty="0">
                <a:solidFill>
                  <a:schemeClr val="tx1"/>
                </a:solidFill>
              </a:rPr>
              <a:t>Васильович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Керівник</a:t>
            </a:r>
            <a:r>
              <a:rPr lang="uk-UA" dirty="0">
                <a:solidFill>
                  <a:schemeClr val="tx1"/>
                </a:solidFill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uk-UA" dirty="0">
                <a:solidFill>
                  <a:schemeClr val="tx1"/>
                </a:solidFill>
              </a:rPr>
              <a:t>Гордєєв Олександр Олександрович </a:t>
            </a:r>
            <a:endParaRPr lang="uk-UA" dirty="0">
              <a:solidFill>
                <a:schemeClr val="tx1"/>
              </a:solidFill>
            </a:endParaRPr>
          </a:p>
          <a:p>
            <a:endParaRPr lang="ru-RU" altLang="ru-RU" b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45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1" y="452718"/>
            <a:ext cx="11359661" cy="155519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sz="2400" b="1" dirty="0"/>
              <a:t>Метою </a:t>
            </a:r>
            <a:r>
              <a:rPr lang="uk-UA" sz="2400" dirty="0"/>
              <a:t>кваліфікаційної роботи </a:t>
            </a:r>
            <a:r>
              <a:rPr lang="uk-UA" sz="2400" dirty="0"/>
              <a:t>є </a:t>
            </a:r>
            <a:r>
              <a:rPr lang="uk-UA" sz="2400" dirty="0"/>
              <a:t>розробка веб-орієнтованої інформаційної системи для магазинів побутових </a:t>
            </a:r>
            <a:r>
              <a:rPr lang="uk-UA" sz="2400" dirty="0" smtClean="0"/>
              <a:t>товарів </a:t>
            </a:r>
            <a:r>
              <a:rPr lang="uk-UA" sz="2400" dirty="0" err="1"/>
              <a:t>Eurotech</a:t>
            </a:r>
            <a:r>
              <a:rPr lang="uk-UA" sz="2400" dirty="0"/>
              <a:t> </a:t>
            </a:r>
            <a:r>
              <a:rPr lang="uk-UA" sz="2400" dirty="0" err="1"/>
              <a:t>Lutsk</a:t>
            </a: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>Завдання</a:t>
            </a:r>
            <a:r>
              <a:rPr lang="uk-UA" sz="2400" dirty="0" smtClean="0"/>
              <a:t>: </a:t>
            </a: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 smtClean="0"/>
              <a:t>Веб-сайт </a:t>
            </a:r>
            <a:r>
              <a:rPr lang="uk-UA" sz="2400" dirty="0"/>
              <a:t>повинен забезпечувати наступні функції:</a:t>
            </a:r>
            <a:br>
              <a:rPr lang="uk-UA" sz="2400" dirty="0"/>
            </a:br>
            <a:r>
              <a:rPr lang="uk-UA" sz="2400" dirty="0"/>
              <a:t>– надавати користувачам інформацію про магазин;</a:t>
            </a:r>
            <a:br>
              <a:rPr lang="uk-UA" sz="2400" dirty="0"/>
            </a:br>
            <a:r>
              <a:rPr lang="uk-UA" sz="2400" dirty="0"/>
              <a:t>– надавати можливість замовити товари; </a:t>
            </a:r>
            <a:br>
              <a:rPr lang="uk-UA" sz="2400" dirty="0"/>
            </a:br>
            <a:r>
              <a:rPr lang="uk-UA" sz="2400" dirty="0"/>
              <a:t>– надавати інформацію про новини магазину;</a:t>
            </a:r>
            <a:br>
              <a:rPr lang="uk-UA" sz="2400" dirty="0"/>
            </a:br>
            <a:r>
              <a:rPr lang="uk-UA" sz="2400" dirty="0"/>
              <a:t>– надавати детальну та актуальну інформацію про товари;</a:t>
            </a:r>
            <a:br>
              <a:rPr lang="uk-UA" sz="2400" dirty="0"/>
            </a:br>
            <a:r>
              <a:rPr lang="uk-UA" sz="2400" dirty="0"/>
              <a:t>– надавати детальну інформацію про місцезнаходження магазину.</a:t>
            </a:r>
          </a:p>
        </p:txBody>
      </p:sp>
    </p:spTree>
    <p:extLst>
      <p:ext uri="{BB962C8B-B14F-4D97-AF65-F5344CB8AC3E}">
        <p14:creationId xmlns:p14="http://schemas.microsoft.com/office/powerpoint/2010/main" val="28666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035" y="458579"/>
            <a:ext cx="5051303" cy="1400530"/>
          </a:xfrm>
        </p:spPr>
        <p:txBody>
          <a:bodyPr/>
          <a:lstStyle/>
          <a:p>
            <a:pPr lvl="1" algn="ctr" defTabSz="457200" rtl="0">
              <a:spcBef>
                <a:spcPct val="0"/>
              </a:spcBef>
            </a:pPr>
            <a:r>
              <a:rPr lang="uk-UA" sz="3200" b="1" dirty="0"/>
              <a:t>Огляд та аналіз існуючих </a:t>
            </a:r>
            <a:r>
              <a:rPr lang="uk-UA" sz="3200" b="1" dirty="0" smtClean="0"/>
              <a:t>рішень</a:t>
            </a:r>
            <a:endParaRPr lang="uk-UA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461" y="5314070"/>
            <a:ext cx="45251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Фокстрот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2700" y="3062627"/>
            <a:ext cx="34323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Сторінка товару «Фокстрот»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749150" y="6295292"/>
            <a:ext cx="3879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додавання товару в корзину </a:t>
            </a:r>
          </a:p>
        </p:txBody>
      </p:sp>
      <p:pic>
        <p:nvPicPr>
          <p:cNvPr id="9" name="Рисунок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61" y="2644182"/>
            <a:ext cx="4921250" cy="2327910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61185" y="146538"/>
            <a:ext cx="5328480" cy="2848709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19800" y="3675185"/>
            <a:ext cx="5366580" cy="261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7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035" y="458579"/>
            <a:ext cx="5051303" cy="1400530"/>
          </a:xfrm>
        </p:spPr>
        <p:txBody>
          <a:bodyPr/>
          <a:lstStyle/>
          <a:p>
            <a:pPr lvl="1" algn="ctr" defTabSz="457200" rtl="0">
              <a:spcBef>
                <a:spcPct val="0"/>
              </a:spcBef>
            </a:pPr>
            <a:r>
              <a:rPr lang="uk-UA" sz="3200" b="1" dirty="0"/>
              <a:t>Огляд та аналіз існуючих </a:t>
            </a:r>
            <a:r>
              <a:rPr lang="uk-UA" sz="3200" b="1" dirty="0" smtClean="0"/>
              <a:t>рішень</a:t>
            </a:r>
            <a:endParaRPr lang="uk-UA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5461" y="5314070"/>
            <a:ext cx="45251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uk-UA" dirty="0" err="1"/>
              <a:t>Comfy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2700" y="3062627"/>
            <a:ext cx="30828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Сторінка товару </a:t>
            </a:r>
            <a:r>
              <a:rPr lang="uk-UA" dirty="0" smtClean="0"/>
              <a:t>«</a:t>
            </a:r>
            <a:r>
              <a:rPr lang="uk-UA" dirty="0" err="1"/>
              <a:t>Comfy</a:t>
            </a:r>
            <a:r>
              <a:rPr lang="uk-UA" dirty="0" smtClean="0"/>
              <a:t>»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749150" y="6295292"/>
            <a:ext cx="38792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додавання товару в корзину </a:t>
            </a:r>
          </a:p>
        </p:txBody>
      </p:sp>
      <p:pic>
        <p:nvPicPr>
          <p:cNvPr id="12" name="Рисунок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165" y="2285267"/>
            <a:ext cx="5299173" cy="2779835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14293" y="550983"/>
            <a:ext cx="5229176" cy="2454519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37384" y="3604845"/>
            <a:ext cx="4853696" cy="262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71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23975" y="5879123"/>
            <a:ext cx="28194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Діаграма кейсів використання для сайту «</a:t>
            </a:r>
            <a:r>
              <a:rPr lang="en-US" dirty="0" err="1"/>
              <a:t>Eurotech</a:t>
            </a:r>
            <a:r>
              <a:rPr lang="en-US" dirty="0"/>
              <a:t> Lutsk</a:t>
            </a:r>
            <a:r>
              <a:rPr lang="uk-UA" dirty="0"/>
              <a:t>»</a:t>
            </a:r>
            <a:endParaRPr lang="uk-UA" dirty="0"/>
          </a:p>
        </p:txBody>
      </p:sp>
      <p:pic>
        <p:nvPicPr>
          <p:cNvPr id="9" name="Рисунок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77" y="674077"/>
            <a:ext cx="4290646" cy="5205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21788" y="446210"/>
            <a:ext cx="5100516" cy="283039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404339" y="3352019"/>
            <a:ext cx="49354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Діаграма діяльності для користувачів сайту «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Eurotech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Lutsk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uk-UA" dirty="0"/>
          </a:p>
        </p:txBody>
      </p:sp>
      <p:pic>
        <p:nvPicPr>
          <p:cNvPr id="11" name="Рисунок 10"/>
          <p:cNvPicPr/>
          <p:nvPr/>
        </p:nvPicPr>
        <p:blipFill rotWithShape="1">
          <a:blip r:embed="rId4" cstate="print"/>
          <a:srcRect l="4862" r="12473"/>
          <a:stretch/>
        </p:blipFill>
        <p:spPr bwMode="auto">
          <a:xfrm>
            <a:off x="6233991" y="4044013"/>
            <a:ext cx="2898286" cy="27584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484083" y="6287782"/>
            <a:ext cx="2027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Діаграма взаємодії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54344" y="0"/>
            <a:ext cx="38101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Моделювання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сайту 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880698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69135" cy="1400530"/>
          </a:xfrm>
        </p:spPr>
        <p:txBody>
          <a:bodyPr/>
          <a:lstStyle/>
          <a:p>
            <a:r>
              <a:rPr lang="uk-UA" b="1" dirty="0"/>
              <a:t>Розробка структурної схеми системи</a:t>
            </a:r>
            <a:endParaRPr lang="uk-UA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2450" y="1923805"/>
            <a:ext cx="6057900" cy="18510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06219" y="3900826"/>
            <a:ext cx="3515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сайту </a:t>
            </a:r>
            <a:r>
              <a:rPr lang="uk-UA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Eurotech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Lutsk</a:t>
            </a:r>
            <a:r>
              <a:rPr lang="uk-UA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uk-UA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17323" y="3311769"/>
            <a:ext cx="5265371" cy="32953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388349" y="2710934"/>
            <a:ext cx="3923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Схема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зв’язків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сайту </a:t>
            </a:r>
            <a:r>
              <a:rPr lang="uk-UA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Eurotech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Lutsk</a:t>
            </a:r>
            <a:r>
              <a:rPr lang="uk-UA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21705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8111" y="298867"/>
            <a:ext cx="9969135" cy="1400530"/>
          </a:xfrm>
        </p:spPr>
        <p:txBody>
          <a:bodyPr/>
          <a:lstStyle/>
          <a:p>
            <a:r>
              <a:rPr lang="ru-RU" dirty="0"/>
              <a:t>Схема </a:t>
            </a:r>
            <a:r>
              <a:rPr lang="ru-RU" dirty="0" err="1"/>
              <a:t>даних</a:t>
            </a:r>
            <a:endParaRPr lang="uk-UA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15" y="1741121"/>
            <a:ext cx="6617677" cy="388009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2999389" y="5928918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MySQL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73213" y="1853248"/>
            <a:ext cx="4031874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7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PHP</a:t>
            </a:r>
          </a:p>
          <a:p>
            <a:pPr algn="ctr"/>
            <a:r>
              <a:rPr lang="uk-UA" sz="7200" dirty="0" smtClean="0">
                <a:latin typeface="Times New Roman" panose="02020603050405020304" pitchFamily="18" charset="0"/>
              </a:rPr>
              <a:t>+</a:t>
            </a:r>
          </a:p>
          <a:p>
            <a:pPr algn="ctr"/>
            <a:r>
              <a:rPr lang="uk-UA" sz="7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JavaScript</a:t>
            </a:r>
            <a:endParaRPr lang="uk-UA" sz="7200" dirty="0"/>
          </a:p>
          <a:p>
            <a:pPr algn="ctr"/>
            <a:endParaRPr lang="uk-UA" sz="7200" dirty="0"/>
          </a:p>
        </p:txBody>
      </p:sp>
    </p:spTree>
    <p:extLst>
      <p:ext uri="{BB962C8B-B14F-4D97-AF65-F5344CB8AC3E}">
        <p14:creationId xmlns:p14="http://schemas.microsoft.com/office/powerpoint/2010/main" val="2103920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77" y="1210883"/>
            <a:ext cx="3257550" cy="177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37177" y="3103657"/>
            <a:ext cx="3331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Авторизація/реєстрація на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сайті</a:t>
            </a:r>
            <a:endParaRPr lang="uk-UA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29830" y="125046"/>
            <a:ext cx="4920615" cy="2438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07396" y="2619551"/>
            <a:ext cx="1921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Головна сторінка </a:t>
            </a:r>
            <a:endParaRPr lang="uk-UA" dirty="0"/>
          </a:p>
        </p:txBody>
      </p:sp>
      <p:pic>
        <p:nvPicPr>
          <p:cNvPr id="9" name="Рисунок 8"/>
          <p:cNvPicPr/>
          <p:nvPr/>
        </p:nvPicPr>
        <p:blipFill rotWithShape="1">
          <a:blip r:embed="rId4" cstate="print"/>
          <a:srcRect b="7150"/>
          <a:stretch/>
        </p:blipFill>
        <p:spPr bwMode="auto">
          <a:xfrm>
            <a:off x="7948246" y="1968853"/>
            <a:ext cx="4138588" cy="20400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625397" y="4067352"/>
            <a:ext cx="871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Товари</a:t>
            </a:r>
            <a:endParaRPr lang="uk-UA" dirty="0"/>
          </a:p>
        </p:txBody>
      </p:sp>
      <p:pic>
        <p:nvPicPr>
          <p:cNvPr id="12" name="Рисунок 11"/>
          <p:cNvPicPr/>
          <p:nvPr/>
        </p:nvPicPr>
        <p:blipFill rotWithShape="1">
          <a:blip r:embed="rId5" cstate="print"/>
          <a:srcRect t="14835" r="74601" b="8134"/>
          <a:stretch/>
        </p:blipFill>
        <p:spPr bwMode="auto">
          <a:xfrm>
            <a:off x="4517657" y="3044988"/>
            <a:ext cx="2458085" cy="3371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745591" y="6416838"/>
            <a:ext cx="2002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кнопка </a:t>
            </a:r>
            <a:r>
              <a:rPr lang="uk-UA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Магазин</a:t>
            </a:r>
            <a:r>
              <a:rPr lang="uk-UA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uk-UA" dirty="0"/>
          </a:p>
        </p:txBody>
      </p:sp>
      <p:pic>
        <p:nvPicPr>
          <p:cNvPr id="14" name="Рисунок 13"/>
          <p:cNvPicPr/>
          <p:nvPr/>
        </p:nvPicPr>
        <p:blipFill rotWithShape="1">
          <a:blip r:embed="rId6" cstate="print"/>
          <a:srcRect t="3788"/>
          <a:stretch/>
        </p:blipFill>
        <p:spPr bwMode="auto">
          <a:xfrm>
            <a:off x="133229" y="3707450"/>
            <a:ext cx="4200304" cy="24826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170805" y="6239919"/>
            <a:ext cx="1914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Сторінка «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Товар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uk-UA" dirty="0"/>
          </a:p>
        </p:txBody>
      </p:sp>
      <p:pic>
        <p:nvPicPr>
          <p:cNvPr id="16" name="Рисунок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105" y="4479113"/>
            <a:ext cx="3240869" cy="1760806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 16"/>
          <p:cNvSpPr/>
          <p:nvPr/>
        </p:nvSpPr>
        <p:spPr>
          <a:xfrm>
            <a:off x="8550445" y="6317517"/>
            <a:ext cx="2633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Оформлення замовлення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00221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969135" cy="1400530"/>
          </a:xfrm>
        </p:spPr>
        <p:txBody>
          <a:bodyPr/>
          <a:lstStyle/>
          <a:p>
            <a:r>
              <a:rPr lang="ru-RU" cap="all" dirty="0" err="1" smtClean="0"/>
              <a:t>тестування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8030" y="1472661"/>
            <a:ext cx="108661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вивчення документів – вивчення отриманих документів, аналіз їх функціональності відповідно до технічного завдання </a:t>
            </a:r>
          </a:p>
          <a:p>
            <a:pPr algn="just"/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тестування макета – зміна розташування елементів, зміна позицій макета, модифікація зображень, оптимізація графіки. 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3) функціональне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тестування – перевірка функціоналу відповідно до специфіки продукту та моделювання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найтривіальніших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процесів 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4)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юзабіліті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-тестування/тестування зручності використання – для оцінки зручності використання продукту</a:t>
            </a:r>
          </a:p>
        </p:txBody>
      </p:sp>
    </p:spTree>
    <p:extLst>
      <p:ext uri="{BB962C8B-B14F-4D97-AF65-F5344CB8AC3E}">
        <p14:creationId xmlns:p14="http://schemas.microsoft.com/office/powerpoint/2010/main" val="7702107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Іон">
  <a:themeElements>
    <a:clrScheme name="І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І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І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238</TotalTime>
  <Words>306</Words>
  <Application>Microsoft Office PowerPoint</Application>
  <PresentationFormat>Широкоэкранный</PresentationFormat>
  <Paragraphs>66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Century Gothic</vt:lpstr>
      <vt:lpstr>Tahoma</vt:lpstr>
      <vt:lpstr>Times New Roman</vt:lpstr>
      <vt:lpstr>Trebuchet MS</vt:lpstr>
      <vt:lpstr>Wingdings 3</vt:lpstr>
      <vt:lpstr>Іон</vt:lpstr>
      <vt:lpstr>ЛУЦЬКИЙ НАЦІОНАЛЬНИЙ ТЕХНІЧНИЙ УНІВЕРСИТЕТ       Кафедра комп'ютерних наук </vt:lpstr>
      <vt:lpstr>Метою кваліфікаційної роботи є розробка веб-орієнтованої інформаційної системи для магазинів побутових товарів Eurotech Lutsk  Завдання:  Веб-сайт повинен забезпечувати наступні функції: – надавати користувачам інформацію про магазин; – надавати можливість замовити товари;  – надавати інформацію про новини магазину; – надавати детальну та актуальну інформацію про товари; – надавати детальну інформацію про місцезнаходження магазину.</vt:lpstr>
      <vt:lpstr>Огляд та аналіз існуючих рішень</vt:lpstr>
      <vt:lpstr>Огляд та аналіз існуючих рішень</vt:lpstr>
      <vt:lpstr>Презентация PowerPoint</vt:lpstr>
      <vt:lpstr>Розробка структурної схеми системи</vt:lpstr>
      <vt:lpstr>Схема даних</vt:lpstr>
      <vt:lpstr>Презентация PowerPoint</vt:lpstr>
      <vt:lpstr>тестування</vt:lpstr>
      <vt:lpstr>Висновки</vt:lpstr>
      <vt:lpstr>ЛУЦЬКИЙ НАЦІОНАЛЬНИЙ ТЕХНІЧНИЙ УНІВЕРСИТЕТ       Кафедра комп'ютерних наук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ЛУЦЬКИЙ НАЦІОНАЛЬНИЙ ТЕХНІЧНИЙ УНІВЕРСИТЕТ       Кафедра комп'ютерних наук</dc:title>
  <dc:creator>Олег Семенюк</dc:creator>
  <cp:lastModifiedBy>11</cp:lastModifiedBy>
  <cp:revision>29</cp:revision>
  <dcterms:created xsi:type="dcterms:W3CDTF">2021-06-17T16:00:27Z</dcterms:created>
  <dcterms:modified xsi:type="dcterms:W3CDTF">2024-06-19T21:20:40Z</dcterms:modified>
</cp:coreProperties>
</file>