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65" r:id="rId5"/>
    <p:sldId id="266" r:id="rId6"/>
    <p:sldId id="267" r:id="rId7"/>
    <p:sldId id="268" r:id="rId8"/>
    <p:sldId id="270" r:id="rId9"/>
    <p:sldId id="269" r:id="rId10"/>
    <p:sldId id="271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1" autoAdjust="0"/>
    <p:restoredTop sz="95843" autoAdjust="0"/>
  </p:normalViewPr>
  <p:slideViewPr>
    <p:cSldViewPr snapToGrid="0" showGuides="1">
      <p:cViewPr varScale="1">
        <p:scale>
          <a:sx n="78" d="100"/>
          <a:sy n="78" d="100"/>
        </p:scale>
        <p:origin x="2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10.10.2017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534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51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682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258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383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10.10.2017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69" y="2191779"/>
            <a:ext cx="5830331" cy="46662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13725"/>
            <a:ext cx="9144000" cy="2257854"/>
          </a:xfrm>
        </p:spPr>
        <p:txBody>
          <a:bodyPr rtlCol="0">
            <a:normAutofit/>
          </a:bodyPr>
          <a:lstStyle/>
          <a:p>
            <a:pPr rtl="0"/>
            <a:r>
              <a:rPr lang="uk-UA" sz="66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Фельдшер</a:t>
            </a:r>
            <a:endParaRPr lang="ru-RU" sz="66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77822"/>
            <a:ext cx="9144000" cy="1655762"/>
          </a:xfrm>
        </p:spPr>
        <p:txBody>
          <a:bodyPr rtlCol="0">
            <a:normAutofit/>
          </a:bodyPr>
          <a:lstStyle/>
          <a:p>
            <a:pPr rtl="0"/>
            <a:r>
              <a:rPr lang="uk-UA" sz="66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Моя професія </a:t>
            </a:r>
            <a:endParaRPr lang="ru-RU" sz="66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337355" y="303341"/>
            <a:ext cx="9029700" cy="1325563"/>
          </a:xfrm>
        </p:spPr>
        <p:txBody>
          <a:bodyPr rtlCol="0">
            <a:normAutofit/>
          </a:bodyPr>
          <a:lstStyle/>
          <a:p>
            <a:pPr rtl="0"/>
            <a:r>
              <a:rPr lang="uk-UA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Історія професії</a:t>
            </a:r>
            <a:endParaRPr lang="ru-RU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00897" y="1482811"/>
            <a:ext cx="10700952" cy="5103340"/>
          </a:xfrm>
        </p:spPr>
        <p:txBody>
          <a:bodyPr rtlCol="0">
            <a:normAutofit fontScale="92500" lnSpcReduction="20000"/>
          </a:bodyPr>
          <a:lstStyle/>
          <a:p>
            <a:pPr lvl="0" rtl="0">
              <a:buFont typeface="Wingdings" panose="05000000000000000000" pitchFamily="2" charset="2"/>
              <a:buChar char="v"/>
            </a:pPr>
            <a:r>
              <a:rPr lang="uk-UA" dirty="0" smtClean="0">
                <a:latin typeface="Bookman Old Style" panose="02050604050505020204" pitchFamily="18" charset="0"/>
              </a:rPr>
              <a:t>Перші прояви цієї професії з</a:t>
            </a:r>
            <a:r>
              <a:rPr lang="en-US" dirty="0" smtClean="0">
                <a:latin typeface="Bookman Old Style" panose="02050604050505020204" pitchFamily="18" charset="0"/>
              </a:rPr>
              <a:t>’</a:t>
            </a:r>
            <a:r>
              <a:rPr lang="uk-UA" dirty="0" smtClean="0">
                <a:latin typeface="Bookman Old Style" panose="02050604050505020204" pitchFamily="18" charset="0"/>
              </a:rPr>
              <a:t>явилися в </a:t>
            </a:r>
            <a:r>
              <a:rPr lang="ar-AE" dirty="0" smtClean="0">
                <a:latin typeface="Bookman Old Style" panose="02050604050505020204" pitchFamily="18" charset="0"/>
              </a:rPr>
              <a:t>۷</a:t>
            </a:r>
            <a:r>
              <a:rPr lang="he-IL" dirty="0" smtClean="0">
                <a:latin typeface="Bookman Old Style" panose="02050604050505020204" pitchFamily="18" charset="0"/>
              </a:rPr>
              <a:t>׀</a:t>
            </a:r>
            <a:r>
              <a:rPr lang="uk-UA" dirty="0" smtClean="0">
                <a:latin typeface="Bookman Old Style" panose="02050604050505020204" pitchFamily="18" charset="0"/>
              </a:rPr>
              <a:t> ст. Тоді на </a:t>
            </a:r>
            <a:r>
              <a:rPr lang="uk-UA" dirty="0" err="1" smtClean="0">
                <a:latin typeface="Bookman Old Style" panose="02050604050505020204" pitchFamily="18" charset="0"/>
              </a:rPr>
              <a:t>дорогах,що</a:t>
            </a:r>
            <a:r>
              <a:rPr lang="uk-UA" dirty="0" smtClean="0">
                <a:latin typeface="Bookman Old Style" panose="02050604050505020204" pitchFamily="18" charset="0"/>
              </a:rPr>
              <a:t> вели в </a:t>
            </a:r>
            <a:r>
              <a:rPr lang="uk-UA" dirty="0" err="1" smtClean="0">
                <a:latin typeface="Bookman Old Style" panose="02050604050505020204" pitchFamily="18" charset="0"/>
              </a:rPr>
              <a:t>Єрусалим,створювали</a:t>
            </a:r>
            <a:r>
              <a:rPr lang="uk-UA" dirty="0" smtClean="0">
                <a:latin typeface="Bookman Old Style" panose="02050604050505020204" pitchFamily="18" charset="0"/>
              </a:rPr>
              <a:t> щось на зразок пунктів для надання лікарської допомоги мандрівникам.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dirty="0">
                <a:latin typeface="Bookman Old Style" panose="02050604050505020204" pitchFamily="18" charset="0"/>
              </a:rPr>
              <a:t>У </a:t>
            </a:r>
            <a:r>
              <a:rPr lang="ru-RU" dirty="0" err="1">
                <a:latin typeface="Bookman Old Style" panose="02050604050505020204" pitchFamily="18" charset="0"/>
              </a:rPr>
              <a:t>Росії</a:t>
            </a:r>
            <a:r>
              <a:rPr lang="ru-RU" dirty="0">
                <a:latin typeface="Bookman Old Style" panose="02050604050505020204" pitchFamily="18" charset="0"/>
              </a:rPr>
              <a:t> й в </a:t>
            </a:r>
            <a:r>
              <a:rPr lang="ru-RU" dirty="0" err="1">
                <a:latin typeface="Bookman Old Style" panose="02050604050505020204" pitchFamily="18" charset="0"/>
              </a:rPr>
              <a:t>Україні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були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відомі</a:t>
            </a:r>
            <a:r>
              <a:rPr lang="ru-RU" dirty="0">
                <a:latin typeface="Bookman Old Style" panose="02050604050505020204" pitchFamily="18" charset="0"/>
              </a:rPr>
              <a:t> Ф. як </a:t>
            </a:r>
            <a:r>
              <a:rPr lang="ru-RU" dirty="0" err="1">
                <a:latin typeface="Bookman Old Style" panose="02050604050505020204" pitchFamily="18" charset="0"/>
              </a:rPr>
              <a:t>помічники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військ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r>
              <a:rPr lang="ru-RU" dirty="0" err="1">
                <a:latin typeface="Bookman Old Style" panose="02050604050505020204" pitchFamily="18" charset="0"/>
              </a:rPr>
              <a:t>лікарів</a:t>
            </a:r>
            <a:r>
              <a:rPr lang="ru-RU" dirty="0">
                <a:latin typeface="Bookman Old Style" panose="02050604050505020204" pitchFamily="18" charset="0"/>
              </a:rPr>
              <a:t> уже з 17 ст.; </a:t>
            </a:r>
            <a:r>
              <a:rPr lang="ru-RU" dirty="0" err="1">
                <a:latin typeface="Bookman Old Style" panose="02050604050505020204" pitchFamily="18" charset="0"/>
              </a:rPr>
              <a:t>спершу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вчилися</a:t>
            </a:r>
            <a:r>
              <a:rPr lang="ru-RU" dirty="0">
                <a:latin typeface="Bookman Old Style" panose="02050604050505020204" pitchFamily="18" charset="0"/>
              </a:rPr>
              <a:t> при </a:t>
            </a:r>
            <a:r>
              <a:rPr lang="ru-RU" dirty="0" err="1">
                <a:latin typeface="Bookman Old Style" panose="02050604050505020204" pitchFamily="18" charset="0"/>
              </a:rPr>
              <a:t>лікарях</a:t>
            </a:r>
            <a:r>
              <a:rPr lang="ru-RU" dirty="0">
                <a:latin typeface="Bookman Old Style" panose="02050604050505020204" pitchFamily="18" charset="0"/>
              </a:rPr>
              <a:t>, а з 1740 в </a:t>
            </a:r>
            <a:r>
              <a:rPr lang="ru-RU" dirty="0" err="1">
                <a:latin typeface="Bookman Old Style" panose="02050604050505020204" pitchFamily="18" charset="0"/>
              </a:rPr>
              <a:t>окремих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шпитальних</a:t>
            </a:r>
            <a:r>
              <a:rPr lang="ru-RU" dirty="0"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latin typeface="Bookman Old Style" panose="02050604050505020204" pitchFamily="18" charset="0"/>
              </a:rPr>
              <a:t>медичних</a:t>
            </a:r>
            <a:r>
              <a:rPr lang="ru-RU" dirty="0">
                <a:latin typeface="Bookman Old Style" panose="02050604050505020204" pitchFamily="18" charset="0"/>
              </a:rPr>
              <a:t> школах. З сер. 19 в. </a:t>
            </a:r>
            <a:r>
              <a:rPr lang="ru-RU" dirty="0" err="1">
                <a:latin typeface="Bookman Old Style" panose="02050604050505020204" pitchFamily="18" charset="0"/>
              </a:rPr>
              <a:t>були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засновані</a:t>
            </a:r>
            <a:r>
              <a:rPr lang="ru-RU" dirty="0">
                <a:latin typeface="Bookman Old Style" panose="02050604050505020204" pitchFamily="18" charset="0"/>
              </a:rPr>
              <a:t> 3-річні </a:t>
            </a:r>
            <a:r>
              <a:rPr lang="ru-RU" dirty="0" err="1">
                <a:latin typeface="Bookman Old Style" panose="02050604050505020204" pitchFamily="18" charset="0"/>
              </a:rPr>
              <a:t>фельдшерські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школи</a:t>
            </a:r>
            <a:r>
              <a:rPr lang="ru-RU" dirty="0">
                <a:latin typeface="Bookman Old Style" panose="02050604050505020204" pitchFamily="18" charset="0"/>
              </a:rPr>
              <a:t> при великих </a:t>
            </a:r>
            <a:r>
              <a:rPr lang="ru-RU" dirty="0" err="1">
                <a:latin typeface="Bookman Old Style" panose="02050604050505020204" pitchFamily="18" charset="0"/>
              </a:rPr>
              <a:t>лікарнях</a:t>
            </a:r>
            <a:r>
              <a:rPr lang="ru-RU" dirty="0">
                <a:latin typeface="Bookman Old Style" panose="02050604050505020204" pitchFamily="18" charset="0"/>
              </a:rPr>
              <a:t>, особливо </a:t>
            </a:r>
            <a:r>
              <a:rPr lang="ru-RU" dirty="0" err="1">
                <a:latin typeface="Bookman Old Style" panose="02050604050505020204" pitchFamily="18" charset="0"/>
              </a:rPr>
              <a:t>військ</a:t>
            </a:r>
            <a:r>
              <a:rPr lang="ru-RU" dirty="0">
                <a:latin typeface="Bookman Old Style" panose="02050604050505020204" pitchFamily="18" charset="0"/>
              </a:rPr>
              <a:t>. У </a:t>
            </a:r>
            <a:r>
              <a:rPr lang="ru-RU" dirty="0" err="1">
                <a:latin typeface="Bookman Old Style" panose="02050604050505020204" pitchFamily="18" charset="0"/>
              </a:rPr>
              <a:t>Києві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діяла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фельдшерська</a:t>
            </a:r>
            <a:r>
              <a:rPr lang="ru-RU" dirty="0">
                <a:latin typeface="Bookman Old Style" panose="02050604050505020204" pitchFamily="18" charset="0"/>
              </a:rPr>
              <a:t> школа з 1842. </a:t>
            </a:r>
            <a:r>
              <a:rPr lang="ru-RU" dirty="0" err="1">
                <a:latin typeface="Bookman Old Style" panose="02050604050505020204" pitchFamily="18" charset="0"/>
              </a:rPr>
              <a:t>Після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земської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реформи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фельдшерські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школи</a:t>
            </a:r>
            <a:r>
              <a:rPr lang="ru-RU" dirty="0">
                <a:latin typeface="Bookman Old Style" panose="02050604050505020204" pitchFamily="18" charset="0"/>
              </a:rPr>
              <a:t> з 1864 </a:t>
            </a:r>
            <a:r>
              <a:rPr lang="ru-RU" dirty="0" err="1">
                <a:latin typeface="Bookman Old Style" panose="02050604050505020204" pitchFamily="18" charset="0"/>
              </a:rPr>
              <a:t>засновували</a:t>
            </a:r>
            <a:r>
              <a:rPr lang="ru-RU" dirty="0">
                <a:latin typeface="Bookman Old Style" panose="02050604050505020204" pitchFamily="18" charset="0"/>
              </a:rPr>
              <a:t> земства; </a:t>
            </a:r>
            <a:r>
              <a:rPr lang="ru-RU" dirty="0" err="1">
                <a:latin typeface="Bookman Old Style" panose="02050604050505020204" pitchFamily="18" charset="0"/>
              </a:rPr>
              <a:t>діяли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також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приватні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школи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Bookman Old Style" panose="02050604050505020204" pitchFamily="18" charset="0"/>
              </a:rPr>
              <a:t>Після</a:t>
            </a:r>
            <a:r>
              <a:rPr lang="ru-RU" dirty="0" smtClean="0">
                <a:latin typeface="Bookman Old Style" panose="02050604050505020204" pitchFamily="18" charset="0"/>
              </a:rPr>
              <a:t> </a:t>
            </a:r>
            <a:r>
              <a:rPr lang="ru-RU" dirty="0">
                <a:latin typeface="Bookman Old Style" panose="02050604050505020204" pitchFamily="18" charset="0"/>
              </a:rPr>
              <a:t>1870 </a:t>
            </a:r>
            <a:r>
              <a:rPr lang="ru-RU" dirty="0" err="1">
                <a:latin typeface="Bookman Old Style" panose="02050604050505020204" pitchFamily="18" charset="0"/>
              </a:rPr>
              <a:t>існували</a:t>
            </a:r>
            <a:r>
              <a:rPr lang="ru-RU" dirty="0">
                <a:latin typeface="Bookman Old Style" panose="02050604050505020204" pitchFamily="18" charset="0"/>
              </a:rPr>
              <a:t> три роди Ф</a:t>
            </a:r>
            <a:r>
              <a:rPr lang="ru-RU" dirty="0" smtClean="0">
                <a:latin typeface="Bookman Old Style" panose="02050604050505020204" pitchFamily="18" charset="0"/>
              </a:rPr>
              <a:t>.:</a:t>
            </a:r>
          </a:p>
          <a:p>
            <a:pPr marL="0" lv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1.військ</a:t>
            </a:r>
            <a:r>
              <a:rPr lang="ru-RU" dirty="0">
                <a:latin typeface="Bookman Old Style" panose="02050604050505020204" pitchFamily="18" charset="0"/>
              </a:rPr>
              <a:t>. (так </a:t>
            </a:r>
            <a:r>
              <a:rPr lang="ru-RU" dirty="0" err="1">
                <a:latin typeface="Bookman Old Style" panose="02050604050505020204" pitchFamily="18" charset="0"/>
              </a:rPr>
              <a:t>звані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ротні</a:t>
            </a:r>
            <a:r>
              <a:rPr lang="ru-RU" dirty="0" smtClean="0">
                <a:latin typeface="Bookman Old Style" panose="02050604050505020204" pitchFamily="18" charset="0"/>
              </a:rPr>
              <a:t>),</a:t>
            </a:r>
          </a:p>
          <a:p>
            <a:pPr marL="0" lv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2.ветер</a:t>
            </a:r>
            <a:r>
              <a:rPr lang="ru-RU" dirty="0">
                <a:latin typeface="Bookman Old Style" panose="02050604050505020204" pitchFamily="18" charset="0"/>
              </a:rPr>
              <a:t>. («</a:t>
            </a:r>
            <a:r>
              <a:rPr lang="ru-RU" dirty="0" err="1">
                <a:latin typeface="Bookman Old Style" panose="02050604050505020204" pitchFamily="18" charset="0"/>
              </a:rPr>
              <a:t>коновали</a:t>
            </a:r>
            <a:r>
              <a:rPr lang="ru-RU" dirty="0">
                <a:latin typeface="Bookman Old Style" panose="02050604050505020204" pitchFamily="18" charset="0"/>
              </a:rPr>
              <a:t>»)</a:t>
            </a:r>
          </a:p>
          <a:p>
            <a:pPr marL="0" lv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3.лікарські </a:t>
            </a:r>
            <a:r>
              <a:rPr lang="ru-RU" dirty="0" err="1">
                <a:latin typeface="Bookman Old Style" panose="02050604050505020204" pitchFamily="18" charset="0"/>
              </a:rPr>
              <a:t>помічники</a:t>
            </a:r>
            <a:r>
              <a:rPr lang="ru-RU" dirty="0">
                <a:latin typeface="Bookman Old Style" panose="02050604050505020204" pitchFamily="18" charset="0"/>
              </a:rPr>
              <a:t> (так </a:t>
            </a:r>
            <a:r>
              <a:rPr lang="ru-RU" dirty="0" err="1">
                <a:latin typeface="Bookman Old Style" panose="02050604050505020204" pitchFamily="18" charset="0"/>
              </a:rPr>
              <a:t>звані</a:t>
            </a:r>
            <a:r>
              <a:rPr lang="ru-RU" dirty="0">
                <a:latin typeface="Bookman Old Style" panose="02050604050505020204" pitchFamily="18" charset="0"/>
              </a:rPr>
              <a:t> «</a:t>
            </a:r>
            <a:r>
              <a:rPr lang="ru-RU" dirty="0" err="1">
                <a:latin typeface="Bookman Old Style" panose="02050604050505020204" pitchFamily="18" charset="0"/>
              </a:rPr>
              <a:t>шкільні</a:t>
            </a:r>
            <a:r>
              <a:rPr lang="ru-RU" dirty="0">
                <a:latin typeface="Bookman Old Style" panose="02050604050505020204" pitchFamily="18" charset="0"/>
              </a:rPr>
              <a:t>» Ф.).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989" y="4473146"/>
            <a:ext cx="2702011" cy="211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681" y="2681417"/>
            <a:ext cx="6557319" cy="398716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48281"/>
            <a:ext cx="8662086" cy="6166022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err="1">
                <a:solidFill>
                  <a:srgbClr val="FF0000"/>
                </a:solidFill>
              </a:rPr>
              <a:t>Батьківщиною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терміна</a:t>
            </a:r>
            <a:r>
              <a:rPr lang="ru-RU" i="1" dirty="0">
                <a:solidFill>
                  <a:srgbClr val="FF0000"/>
                </a:solidFill>
              </a:rPr>
              <a:t> «</a:t>
            </a:r>
            <a:r>
              <a:rPr lang="en-US" i="1" dirty="0" err="1">
                <a:solidFill>
                  <a:srgbClr val="FF0000"/>
                </a:solidFill>
              </a:rPr>
              <a:t>feldscher</a:t>
            </a:r>
            <a:r>
              <a:rPr lang="en-US" i="1" dirty="0">
                <a:solidFill>
                  <a:srgbClr val="FF0000"/>
                </a:solidFill>
              </a:rPr>
              <a:t>» </a:t>
            </a:r>
            <a:r>
              <a:rPr lang="ru-RU" i="1" dirty="0">
                <a:solidFill>
                  <a:srgbClr val="FF0000"/>
                </a:solidFill>
              </a:rPr>
              <a:t>є </a:t>
            </a:r>
            <a:r>
              <a:rPr lang="ru-RU" i="1" dirty="0" err="1">
                <a:solidFill>
                  <a:srgbClr val="FF0000"/>
                </a:solidFill>
              </a:rPr>
              <a:t>Німеччина</a:t>
            </a:r>
            <a:r>
              <a:rPr lang="ru-RU" i="1" dirty="0">
                <a:solidFill>
                  <a:srgbClr val="FF0000"/>
                </a:solidFill>
              </a:rPr>
              <a:t>. </a:t>
            </a:r>
            <a:r>
              <a:rPr lang="ru-RU" i="1" dirty="0" err="1">
                <a:solidFill>
                  <a:srgbClr val="FF0000"/>
                </a:solidFill>
              </a:rPr>
              <a:t>Вперше</a:t>
            </a:r>
            <a:r>
              <a:rPr lang="ru-RU" i="1" dirty="0">
                <a:solidFill>
                  <a:srgbClr val="FF0000"/>
                </a:solidFill>
              </a:rPr>
              <a:t> в роки </a:t>
            </a:r>
            <a:r>
              <a:rPr lang="ru-RU" i="1" dirty="0" err="1">
                <a:solidFill>
                  <a:srgbClr val="FF0000"/>
                </a:solidFill>
              </a:rPr>
              <a:t>Першої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Світової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війни</a:t>
            </a:r>
            <a:r>
              <a:rPr lang="ru-RU" i="1" dirty="0">
                <a:solidFill>
                  <a:srgbClr val="FF0000"/>
                </a:solidFill>
              </a:rPr>
              <a:t> таким чином назвали </a:t>
            </a:r>
            <a:r>
              <a:rPr lang="ru-RU" i="1" dirty="0" err="1">
                <a:solidFill>
                  <a:srgbClr val="FF0000"/>
                </a:solidFill>
              </a:rPr>
              <a:t>польового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лікаря</a:t>
            </a:r>
            <a:r>
              <a:rPr lang="ru-RU" i="1" dirty="0">
                <a:solidFill>
                  <a:srgbClr val="FF0000"/>
                </a:solidFill>
              </a:rPr>
              <a:t>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Робота фельдшера -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це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надання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кваліфікованої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долікарської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медичної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допомоги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хворому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.</a:t>
            </a:r>
            <a:endParaRPr lang="ru-RU" dirty="0" smtClean="0"/>
          </a:p>
          <a:p>
            <a:r>
              <a:rPr lang="ru-RU" sz="3200" i="1" u="sng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Посада фельдшера </a:t>
            </a:r>
            <a:r>
              <a:rPr lang="ru-RU" sz="3200" i="1" u="sng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передбачена</a:t>
            </a:r>
            <a:r>
              <a:rPr lang="ru-RU" sz="3200" i="1" u="sng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:</a:t>
            </a:r>
            <a:endParaRPr lang="ru-RU" sz="3200" i="1" u="sng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200" b="1" dirty="0" smtClean="0">
                <a:latin typeface="Bookman Old Style" panose="02050604050505020204" pitchFamily="18" charset="0"/>
              </a:rPr>
              <a:t>На </a:t>
            </a:r>
            <a:r>
              <a:rPr lang="ru-RU" sz="2200" b="1" dirty="0" err="1" smtClean="0">
                <a:latin typeface="Bookman Old Style" panose="02050604050505020204" pitchFamily="18" charset="0"/>
              </a:rPr>
              <a:t>станціях</a:t>
            </a:r>
            <a:r>
              <a:rPr lang="ru-RU" sz="2200" b="1" dirty="0" smtClean="0">
                <a:latin typeface="Bookman Old Style" panose="02050604050505020204" pitchFamily="18" charset="0"/>
              </a:rPr>
              <a:t>  </a:t>
            </a:r>
            <a:r>
              <a:rPr lang="ru-RU" sz="2200" b="1" dirty="0" err="1">
                <a:latin typeface="Bookman Old Style" panose="02050604050505020204" pitchFamily="18" charset="0"/>
              </a:rPr>
              <a:t>швидкої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допомоги</a:t>
            </a:r>
            <a:r>
              <a:rPr lang="ru-RU" sz="2200" b="1" dirty="0">
                <a:latin typeface="Bookman Old Style" panose="02050604050505020204" pitchFamily="18" charset="0"/>
              </a:rPr>
              <a:t> (фельдшер </a:t>
            </a:r>
            <a:r>
              <a:rPr lang="ru-RU" sz="2200" b="1" dirty="0" err="1">
                <a:latin typeface="Bookman Old Style" panose="02050604050505020204" pitchFamily="18" charset="0"/>
              </a:rPr>
              <a:t>швидкої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допомоги</a:t>
            </a:r>
            <a:r>
              <a:rPr lang="ru-RU" sz="2200" b="1" dirty="0">
                <a:latin typeface="Bookman Old Style" panose="02050604050505020204" pitchFamily="18" charset="0"/>
              </a:rPr>
              <a:t>);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У </a:t>
            </a:r>
            <a:r>
              <a:rPr lang="ru-RU" sz="2200" b="1" dirty="0" err="1" smtClean="0">
                <a:latin typeface="Bookman Old Style" panose="02050604050505020204" pitchFamily="18" charset="0"/>
              </a:rPr>
              <a:t>здоровпунктах</a:t>
            </a:r>
            <a:r>
              <a:rPr lang="ru-RU" sz="2200" b="1" dirty="0" smtClean="0">
                <a:latin typeface="Bookman Old Style" panose="02050604050505020204" pitchFamily="18" charset="0"/>
              </a:rPr>
              <a:t> </a:t>
            </a:r>
            <a:r>
              <a:rPr lang="ru-RU" sz="2200" b="1" dirty="0">
                <a:latin typeface="Bookman Old Style" panose="02050604050505020204" pitchFamily="18" charset="0"/>
              </a:rPr>
              <a:t>великих </a:t>
            </a:r>
            <a:r>
              <a:rPr lang="ru-RU" sz="2200" b="1" dirty="0" err="1">
                <a:latin typeface="Bookman Old Style" panose="02050604050505020204" pitchFamily="18" charset="0"/>
              </a:rPr>
              <a:t>організацій</a:t>
            </a:r>
            <a:r>
              <a:rPr lang="ru-RU" sz="2200" b="1" dirty="0">
                <a:latin typeface="Bookman Old Style" panose="02050604050505020204" pitchFamily="18" charset="0"/>
              </a:rPr>
              <a:t> (фельдшер </a:t>
            </a:r>
            <a:r>
              <a:rPr lang="ru-RU" sz="2200" b="1" dirty="0" err="1">
                <a:latin typeface="Bookman Old Style" panose="02050604050505020204" pitchFamily="18" charset="0"/>
              </a:rPr>
              <a:t>здоровпункту</a:t>
            </a:r>
            <a:r>
              <a:rPr lang="ru-RU" sz="2200" b="1" dirty="0">
                <a:latin typeface="Bookman Old Style" panose="02050604050505020204" pitchFamily="18" charset="0"/>
              </a:rPr>
              <a:t>);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У </a:t>
            </a:r>
            <a:r>
              <a:rPr lang="ru-RU" sz="2200" b="1" dirty="0" err="1">
                <a:latin typeface="Bookman Old Style" panose="02050604050505020204" pitchFamily="18" charset="0"/>
              </a:rPr>
              <a:t>військових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частинах</a:t>
            </a:r>
            <a:r>
              <a:rPr lang="ru-RU" sz="2200" b="1" dirty="0">
                <a:latin typeface="Bookman Old Style" panose="02050604050505020204" pitchFamily="18" charset="0"/>
              </a:rPr>
              <a:t>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На великих </a:t>
            </a:r>
            <a:r>
              <a:rPr lang="ru-RU" sz="2200" b="1" dirty="0" smtClean="0">
                <a:latin typeface="Bookman Old Style" panose="02050604050505020204" pitchFamily="18" charset="0"/>
              </a:rPr>
              <a:t>суднах </a:t>
            </a:r>
            <a:r>
              <a:rPr lang="ru-RU" sz="2200" b="1" dirty="0" err="1">
                <a:latin typeface="Bookman Old Style" panose="02050604050505020204" pitchFamily="18" charset="0"/>
              </a:rPr>
              <a:t>різного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призначення</a:t>
            </a:r>
            <a:r>
              <a:rPr lang="ru-RU" sz="2200" b="1" dirty="0">
                <a:latin typeface="Bookman Old Style" panose="02050604050505020204" pitchFamily="18" charset="0"/>
              </a:rPr>
              <a:t> і кораблях;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На </a:t>
            </a:r>
            <a:r>
              <a:rPr lang="ru-RU" sz="2200" b="1" dirty="0" err="1">
                <a:latin typeface="Bookman Old Style" panose="02050604050505020204" pitchFamily="18" charset="0"/>
              </a:rPr>
              <a:t>залізничних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станціях</a:t>
            </a:r>
            <a:r>
              <a:rPr lang="ru-RU" sz="2200" b="1" dirty="0">
                <a:latin typeface="Bookman Old Style" panose="02050604050505020204" pitchFamily="18" charset="0"/>
              </a:rPr>
              <a:t> (фельдшер </a:t>
            </a:r>
            <a:r>
              <a:rPr lang="ru-RU" sz="2200" b="1" dirty="0" err="1">
                <a:latin typeface="Bookman Old Style" panose="02050604050505020204" pitchFamily="18" charset="0"/>
              </a:rPr>
              <a:t>здоровпункту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станції</a:t>
            </a:r>
            <a:r>
              <a:rPr lang="ru-RU" sz="2200" b="1" dirty="0">
                <a:latin typeface="Bookman Old Style" panose="02050604050505020204" pitchFamily="18" charset="0"/>
              </a:rPr>
              <a:t>);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В </a:t>
            </a:r>
            <a:r>
              <a:rPr lang="ru-RU" sz="2200" b="1" dirty="0" err="1">
                <a:latin typeface="Bookman Old Style" panose="02050604050505020204" pitchFamily="18" charset="0"/>
              </a:rPr>
              <a:t>аеропортах</a:t>
            </a:r>
            <a:r>
              <a:rPr lang="ru-RU" sz="2200" b="1" dirty="0">
                <a:latin typeface="Bookman Old Style" panose="02050604050505020204" pitchFamily="18" charset="0"/>
              </a:rPr>
              <a:t> (фельдшер </a:t>
            </a:r>
            <a:r>
              <a:rPr lang="ru-RU" sz="2200" b="1" dirty="0" err="1">
                <a:latin typeface="Bookman Old Style" panose="02050604050505020204" pitchFamily="18" charset="0"/>
              </a:rPr>
              <a:t>здоровпункту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аеропорту</a:t>
            </a:r>
            <a:r>
              <a:rPr lang="ru-RU" sz="2200" b="1" dirty="0">
                <a:latin typeface="Bookman Old Style" panose="02050604050505020204" pitchFamily="18" charset="0"/>
              </a:rPr>
              <a:t>);</a:t>
            </a:r>
          </a:p>
          <a:p>
            <a:r>
              <a:rPr lang="ru-RU" sz="2200" b="1" dirty="0">
                <a:latin typeface="Bookman Old Style" panose="02050604050505020204" pitchFamily="18" charset="0"/>
              </a:rPr>
              <a:t>На </a:t>
            </a:r>
            <a:r>
              <a:rPr lang="ru-RU" sz="2200" b="1" dirty="0" err="1">
                <a:latin typeface="Bookman Old Style" panose="02050604050505020204" pitchFamily="18" charset="0"/>
              </a:rPr>
              <a:t>фельдшерсько-акушерських</a:t>
            </a:r>
            <a:r>
              <a:rPr lang="ru-RU" sz="2200" b="1" dirty="0">
                <a:latin typeface="Bookman Old Style" panose="02050604050505020204" pitchFamily="18" charset="0"/>
              </a:rPr>
              <a:t> пунктах у селах, </a:t>
            </a:r>
            <a:r>
              <a:rPr lang="ru-RU" sz="2200" b="1" dirty="0" err="1">
                <a:latin typeface="Bookman Old Style" panose="02050604050505020204" pitchFamily="18" charset="0"/>
              </a:rPr>
              <a:t>скорочено</a:t>
            </a:r>
            <a:r>
              <a:rPr lang="ru-RU" sz="2200" b="1" dirty="0"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latin typeface="Bookman Old Style" panose="02050604050505020204" pitchFamily="18" charset="0"/>
              </a:rPr>
              <a:t>званих</a:t>
            </a:r>
            <a:r>
              <a:rPr lang="ru-RU" sz="2200" b="1" dirty="0">
                <a:latin typeface="Bookman Old Style" panose="02050604050505020204" pitchFamily="18" charset="0"/>
              </a:rPr>
              <a:t> ФАП.</a:t>
            </a:r>
          </a:p>
        </p:txBody>
      </p:sp>
    </p:spTree>
    <p:extLst>
      <p:ext uri="{BB962C8B-B14F-4D97-AF65-F5344CB8AC3E}">
        <p14:creationId xmlns:p14="http://schemas.microsoft.com/office/powerpoint/2010/main" val="312187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13" y="2128194"/>
            <a:ext cx="6048375" cy="45815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2316" y="146372"/>
            <a:ext cx="9029700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uk-UA" dirty="0" smtClean="0"/>
              <a:t>Чим приваблює професія фельдшера ШМД?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222422" y="1631091"/>
            <a:ext cx="7401698" cy="5078627"/>
          </a:xfrm>
        </p:spPr>
        <p:txBody>
          <a:bodyPr rtlCol="0">
            <a:normAutofit fontScale="92500"/>
          </a:bodyPr>
          <a:lstStyle/>
          <a:p>
            <a:pPr marL="0" indent="0" rtl="0">
              <a:buNone/>
            </a:pP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Бути </a:t>
            </a:r>
            <a:r>
              <a:rPr lang="uk-UA" i="1" dirty="0" err="1" smtClean="0">
                <a:solidFill>
                  <a:schemeClr val="accent6">
                    <a:lumMod val="50000"/>
                  </a:schemeClr>
                </a:solidFill>
              </a:rPr>
              <a:t>фельдшером,не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 просто </a:t>
            </a:r>
            <a:r>
              <a:rPr lang="uk-UA" i="1" dirty="0" err="1" smtClean="0">
                <a:solidFill>
                  <a:schemeClr val="accent6">
                    <a:lumMod val="50000"/>
                  </a:schemeClr>
                </a:solidFill>
              </a:rPr>
              <a:t>професія,це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-покликання!</a:t>
            </a:r>
          </a:p>
          <a:p>
            <a:pPr marL="0" indent="0" rtl="0">
              <a:buNone/>
            </a:pPr>
            <a:r>
              <a:rPr lang="uk-UA" i="1" dirty="0" err="1" smtClean="0">
                <a:solidFill>
                  <a:schemeClr val="accent6">
                    <a:lumMod val="50000"/>
                  </a:schemeClr>
                </a:solidFill>
              </a:rPr>
              <a:t>Ми,перші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  надаємо допомогу </a:t>
            </a:r>
            <a:r>
              <a:rPr lang="uk-UA" i="1" dirty="0" err="1" smtClean="0">
                <a:solidFill>
                  <a:schemeClr val="accent6">
                    <a:lumMod val="50000"/>
                  </a:schemeClr>
                </a:solidFill>
              </a:rPr>
              <a:t>постраждалому,отже,на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 нас велика відповідальність.</a:t>
            </a:r>
          </a:p>
          <a:p>
            <a:pPr marL="0" indent="0" rtl="0">
              <a:buNone/>
            </a:pP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Кожного дня мов на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Bodoni MT Poster Compressed" panose="02070706080601050204" pitchFamily="18" charset="0"/>
              </a:rPr>
              <a:t>“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</a:rPr>
              <a:t>адрена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ліні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Bodoni MT Poster Compressed" panose="02070706080601050204" pitchFamily="18" charset="0"/>
              </a:rPr>
              <a:t>”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 мчимо до хворих.</a:t>
            </a:r>
          </a:p>
          <a:p>
            <a:pPr marL="0" indent="0" rtl="0">
              <a:buNone/>
            </a:pP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Основна мета-врятувати і допомогти ,якнайшвидше і </a:t>
            </a:r>
            <a:r>
              <a:rPr lang="uk-UA" i="1" dirty="0" err="1" smtClean="0">
                <a:solidFill>
                  <a:schemeClr val="accent6">
                    <a:lumMod val="50000"/>
                  </a:schemeClr>
                </a:solidFill>
              </a:rPr>
              <a:t>якнайкраще,надати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</a:rPr>
              <a:t> якісну медичну допомогу.</a:t>
            </a:r>
          </a:p>
          <a:p>
            <a:pPr marL="0" indent="0" rtl="0">
              <a:buNone/>
            </a:pPr>
            <a:endParaRPr lang="uk-UA" dirty="0" smtClean="0"/>
          </a:p>
          <a:p>
            <a:pPr marL="0" indent="0" rtl="0">
              <a:buNone/>
            </a:pPr>
            <a:r>
              <a:rPr lang="uk-UA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ТОГО ЩОБ РЯТУВАТИ ЛЮДЕЙ МИ ПОВИННІ ЗНАТИ МЕДИЧНІ ДИСЦИПЛІНИ «НА ЗУБОК»….</a:t>
            </a:r>
          </a:p>
          <a:p>
            <a:pPr marL="0" indent="0" rtl="0">
              <a:buNone/>
            </a:pPr>
            <a:endParaRPr lang="uk-UA" dirty="0" smtClean="0">
              <a:solidFill>
                <a:srgbClr val="C00000"/>
              </a:solidFill>
            </a:endParaRPr>
          </a:p>
          <a:p>
            <a:pPr marL="0" indent="0" rtl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53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8" y="2280422"/>
            <a:ext cx="6157783" cy="4577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327" y="2278428"/>
            <a:ext cx="6783861" cy="45795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476" y="365125"/>
            <a:ext cx="10575324" cy="2452216"/>
          </a:xfrm>
        </p:spPr>
        <p:txBody>
          <a:bodyPr rtlCol="0">
            <a:normAutofit fontScale="90000"/>
          </a:bodyPr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Фельдшер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несе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таку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ж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відповідальність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, як і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лікар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Від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нашого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діагнозу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залежить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здоров'я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і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життя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іншої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людини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6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476" y="365125"/>
            <a:ext cx="10575324" cy="6221026"/>
          </a:xfrm>
        </p:spPr>
        <p:txBody>
          <a:bodyPr rtlCol="0">
            <a:normAutofit/>
          </a:bodyPr>
          <a:lstStyle/>
          <a:p>
            <a:r>
              <a:rPr lang="ru-RU" sz="3200" dirty="0" err="1" smtClean="0"/>
              <a:t>Професія</a:t>
            </a:r>
            <a:r>
              <a:rPr lang="ru-RU" sz="3200" dirty="0" smtClean="0"/>
              <a:t> </a:t>
            </a:r>
            <a:r>
              <a:rPr lang="ru-RU" sz="3200" dirty="0"/>
              <a:t>фельдшер </a:t>
            </a:r>
            <a:r>
              <a:rPr lang="ru-RU" sz="3200" dirty="0" err="1"/>
              <a:t>зобов’язує</a:t>
            </a:r>
            <a:r>
              <a:rPr lang="ru-RU" sz="3200" dirty="0"/>
              <a:t> бути </a:t>
            </a:r>
            <a:r>
              <a:rPr lang="ru-RU" sz="3200" dirty="0" err="1"/>
              <a:t>терплячим</a:t>
            </a:r>
            <a:r>
              <a:rPr lang="ru-RU" sz="3200" dirty="0"/>
              <a:t>, </a:t>
            </a:r>
            <a:r>
              <a:rPr lang="ru-RU" sz="3200" dirty="0" err="1" smtClean="0"/>
              <a:t>врівноваженим,поважати</a:t>
            </a:r>
            <a:r>
              <a:rPr lang="ru-RU" sz="3200" dirty="0"/>
              <a:t> </a:t>
            </a:r>
            <a:r>
              <a:rPr lang="ru-RU" sz="3200" dirty="0" err="1" smtClean="0"/>
              <a:t>людей,людяними</a:t>
            </a:r>
            <a:r>
              <a:rPr lang="ru-RU" sz="3200" dirty="0" smtClean="0"/>
              <a:t> і </a:t>
            </a:r>
            <a:r>
              <a:rPr lang="ru-RU" sz="3200" dirty="0" err="1" smtClean="0"/>
              <a:t>чуйними,вміти</a:t>
            </a:r>
            <a:r>
              <a:rPr lang="ru-RU" sz="3200" dirty="0" smtClean="0"/>
              <a:t> </a:t>
            </a:r>
            <a:r>
              <a:rPr lang="ru-RU" sz="3200" dirty="0" err="1" smtClean="0"/>
              <a:t>швидко</a:t>
            </a:r>
            <a:r>
              <a:rPr lang="ru-RU" sz="3200" dirty="0" smtClean="0"/>
              <a:t>  </a:t>
            </a:r>
            <a:r>
              <a:rPr lang="ru-RU" sz="3200" dirty="0" err="1"/>
              <a:t>приймати</a:t>
            </a:r>
            <a:r>
              <a:rPr lang="ru-RU" sz="3200" dirty="0"/>
              <a:t> </a:t>
            </a:r>
            <a:r>
              <a:rPr lang="ru-RU" sz="3200" dirty="0" smtClean="0"/>
              <a:t>,</a:t>
            </a:r>
            <a:r>
              <a:rPr lang="ru-RU" sz="3200" dirty="0" err="1" smtClean="0"/>
              <a:t>витривалим</a:t>
            </a:r>
            <a:r>
              <a:rPr lang="ru-RU" sz="3200" dirty="0" smtClean="0"/>
              <a:t> і </a:t>
            </a:r>
            <a:r>
              <a:rPr lang="ru-RU" sz="3200" dirty="0" err="1" smtClean="0"/>
              <a:t>організованим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Фельдшери </a:t>
            </a:r>
            <a:r>
              <a:rPr lang="ru-RU" sz="3200" dirty="0" err="1"/>
              <a:t>затребувані</a:t>
            </a:r>
            <a:r>
              <a:rPr lang="ru-RU" sz="3200" dirty="0"/>
              <a:t> як в </a:t>
            </a:r>
            <a:r>
              <a:rPr lang="ru-RU" sz="3200" dirty="0" err="1"/>
              <a:t>державних</a:t>
            </a:r>
            <a:r>
              <a:rPr lang="ru-RU" sz="3200" dirty="0"/>
              <a:t> </a:t>
            </a:r>
            <a:r>
              <a:rPr lang="ru-RU" sz="3200" dirty="0" err="1"/>
              <a:t>медичних</a:t>
            </a:r>
            <a:r>
              <a:rPr lang="ru-RU" sz="3200" dirty="0"/>
              <a:t> </a:t>
            </a:r>
            <a:r>
              <a:rPr lang="ru-RU" sz="3200" dirty="0" err="1"/>
              <a:t>установах</a:t>
            </a:r>
            <a:r>
              <a:rPr lang="ru-RU" sz="3200" dirty="0"/>
              <a:t>, так і </a:t>
            </a:r>
            <a:r>
              <a:rPr lang="ru-RU" sz="3200" dirty="0" err="1"/>
              <a:t>приватних</a:t>
            </a:r>
            <a:r>
              <a:rPr lang="ru-RU" sz="3200" dirty="0"/>
              <a:t>. </a:t>
            </a:r>
            <a:r>
              <a:rPr lang="ru-RU" sz="3200" dirty="0" err="1"/>
              <a:t>Сюди</a:t>
            </a:r>
            <a:r>
              <a:rPr lang="ru-RU" sz="3200" dirty="0"/>
              <a:t> </a:t>
            </a:r>
            <a:r>
              <a:rPr lang="ru-RU" sz="3200" dirty="0" err="1"/>
              <a:t>відносяться</a:t>
            </a:r>
            <a:r>
              <a:rPr lang="ru-RU" sz="3200" dirty="0"/>
              <a:t> </a:t>
            </a:r>
            <a:r>
              <a:rPr lang="ru-RU" sz="3200" dirty="0" err="1"/>
              <a:t>лікарні</a:t>
            </a:r>
            <a:r>
              <a:rPr lang="ru-RU" sz="3200" dirty="0"/>
              <a:t>, </a:t>
            </a:r>
            <a:r>
              <a:rPr lang="ru-RU" sz="3200" dirty="0" err="1"/>
              <a:t>медпункти</a:t>
            </a:r>
            <a:r>
              <a:rPr lang="ru-RU" sz="3200" dirty="0"/>
              <a:t>, </a:t>
            </a:r>
            <a:r>
              <a:rPr lang="ru-RU" sz="3200" dirty="0" err="1"/>
              <a:t>лабораторії</a:t>
            </a:r>
            <a:r>
              <a:rPr lang="ru-RU" sz="3200" dirty="0"/>
              <a:t>. </a:t>
            </a:r>
            <a:r>
              <a:rPr lang="ru-RU" sz="3200" dirty="0" err="1"/>
              <a:t>Однак</a:t>
            </a:r>
            <a:r>
              <a:rPr lang="ru-RU" sz="3200" dirty="0"/>
              <a:t> для </a:t>
            </a:r>
            <a:r>
              <a:rPr lang="ru-RU" sz="3200" dirty="0" err="1"/>
              <a:t>просування</a:t>
            </a:r>
            <a:r>
              <a:rPr lang="ru-RU" sz="3200" dirty="0"/>
              <a:t> по </a:t>
            </a:r>
            <a:r>
              <a:rPr lang="ru-RU" sz="3200" dirty="0" err="1"/>
              <a:t>кар’єрних</a:t>
            </a:r>
            <a:r>
              <a:rPr lang="ru-RU" sz="3200" dirty="0"/>
              <a:t> сходах, </a:t>
            </a:r>
            <a:r>
              <a:rPr lang="ru-RU" sz="3200" dirty="0" err="1"/>
              <a:t>безумовно</a:t>
            </a:r>
            <a:r>
              <a:rPr lang="ru-RU" sz="3200" dirty="0"/>
              <a:t>, </a:t>
            </a:r>
            <a:r>
              <a:rPr lang="ru-RU" sz="3200" dirty="0" err="1"/>
              <a:t>потрібно</a:t>
            </a:r>
            <a:r>
              <a:rPr lang="ru-RU" sz="3200" dirty="0"/>
              <a:t> </a:t>
            </a:r>
            <a:r>
              <a:rPr lang="ru-RU" sz="3200" dirty="0" err="1"/>
              <a:t>отримати</a:t>
            </a:r>
            <a:r>
              <a:rPr lang="ru-RU" sz="3200" dirty="0"/>
              <a:t> </a:t>
            </a:r>
            <a:r>
              <a:rPr lang="ru-RU" sz="3200" dirty="0" err="1"/>
              <a:t>вищу</a:t>
            </a:r>
            <a:r>
              <a:rPr lang="ru-RU" sz="3200" dirty="0"/>
              <a:t> </a:t>
            </a:r>
            <a:r>
              <a:rPr lang="ru-RU" sz="3200" dirty="0" err="1"/>
              <a:t>освіту</a:t>
            </a:r>
            <a:r>
              <a:rPr lang="ru-RU" sz="3200" dirty="0"/>
              <a:t>.</a:t>
            </a:r>
            <a:br>
              <a:rPr lang="ru-RU" sz="3200" dirty="0"/>
            </a:br>
            <a:r>
              <a:rPr lang="ru-RU" sz="3200" dirty="0" err="1"/>
              <a:t>Рівень</a:t>
            </a:r>
            <a:r>
              <a:rPr lang="ru-RU" sz="3200" dirty="0"/>
              <a:t> </a:t>
            </a:r>
            <a:r>
              <a:rPr lang="ru-RU" sz="3200" dirty="0" err="1"/>
              <a:t>заробітної</a:t>
            </a:r>
            <a:r>
              <a:rPr lang="ru-RU" sz="3200" dirty="0"/>
              <a:t> плати – </a:t>
            </a:r>
            <a:r>
              <a:rPr lang="ru-RU" sz="3200" dirty="0" err="1" smtClean="0"/>
              <a:t>середній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845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4908" y="214491"/>
            <a:ext cx="10923373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696969"/>
                </a:solidFill>
                <a:latin typeface="Bookman Old Style" panose="02050604050505020204" pitchFamily="18" charset="0"/>
              </a:rPr>
              <a:t>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ФЕЛЬДШЕР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нає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та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застосовує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у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діяльності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: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чинне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законодавство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про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охорону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здоров'я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нормативні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документи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що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регламентують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діяльність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закладів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охорони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здоров'я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загальні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принципи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організації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служби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швидкої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медичної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допомоги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основи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права в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медицині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права,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обов'язки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відповідальність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фельдшера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станції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(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відділення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)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швидкої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невідкладної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медичної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допомоги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міжнародну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класифікацію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хвороб;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основи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терапії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педіатрії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хірургії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акушерства,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травматології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урології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інфекційні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захворювання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етіологію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патогенез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найбільш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поширених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захворювань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методи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їх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діагностики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принципи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лікування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основні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методи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реанімації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при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гострій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зупинці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кровообігу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гострій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дихальній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недостатності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особливості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реанімації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інтенсивної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терапії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у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дітей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і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новонароджених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основні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фармакологічні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групи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сумісність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ліків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технології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малих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хірургічних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операцій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наркозо-дихальну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іншу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апаратуру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що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застосовується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в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роботі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бригади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швидкої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допомоги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принципи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надання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медичної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допомоги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потерпілим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при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масових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ураженнях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(катастрофах);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правила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оформлення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медичної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документації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     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сучасну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літературу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за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фахом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107</TotalTime>
  <Words>335</Words>
  <Application>Microsoft Office PowerPoint</Application>
  <PresentationFormat>Широкоэкранный</PresentationFormat>
  <Paragraphs>35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Bodoni MT Poster Compressed</vt:lpstr>
      <vt:lpstr>Bookman Old Style</vt:lpstr>
      <vt:lpstr>Calibri</vt:lpstr>
      <vt:lpstr>Cambria</vt:lpstr>
      <vt:lpstr>DejaVu Sans Light</vt:lpstr>
      <vt:lpstr>Georgia</vt:lpstr>
      <vt:lpstr>Gisha</vt:lpstr>
      <vt:lpstr>Tahoma</vt:lpstr>
      <vt:lpstr>Wingdings</vt:lpstr>
      <vt:lpstr>Шаблон в оформлении «Облачный шкипер»</vt:lpstr>
      <vt:lpstr>Фельдшер</vt:lpstr>
      <vt:lpstr>Історія професії</vt:lpstr>
      <vt:lpstr>Презентация PowerPoint</vt:lpstr>
      <vt:lpstr>Чим приваблює професія фельдшера ШМД?</vt:lpstr>
      <vt:lpstr>Фельдшер несе таку ж відповідальність, як і лікар. Від нашого  діагнозу залежить здоров'я і життя іншої людини.</vt:lpstr>
      <vt:lpstr>Професія фельдшер зобов’язує бути терплячим, врівноваженим,поважати людей,людяними і чуйними,вміти швидко  приймати ,витривалим і організованим.  Фельдшери затребувані як в державних медичних установах, так і приватних. Сюди відносяться лікарні, медпункти, лабораторії. Однак для просування по кар’єрних сходах, безумовно, потрібно отримати вищу освіту. Рівень заробітної плати – середній.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Христина данилишин</dc:creator>
  <cp:lastModifiedBy>Христина данилишин</cp:lastModifiedBy>
  <cp:revision>11</cp:revision>
  <dcterms:created xsi:type="dcterms:W3CDTF">2017-10-10T13:43:52Z</dcterms:created>
  <dcterms:modified xsi:type="dcterms:W3CDTF">2017-10-10T15:31:13Z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