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  <p:sldId id="268" r:id="rId10"/>
  </p:sldIdLst>
  <p:sldSz cx="9144000" cy="6858000" type="screen4x3"/>
  <p:notesSz cx="7102475" cy="102330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5/1/2017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9186" y="2615421"/>
            <a:ext cx="8496944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48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Organic peat based growth stimulator</a:t>
            </a:r>
            <a:endParaRPr lang="ru-RU" altLang="ko-KR" sz="48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uk-UA" altLang="ko-KR" sz="20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uk-UA" altLang="ko-KR" sz="20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Manufacturer</a:t>
            </a:r>
            <a:r>
              <a:rPr lang="en-US" altLang="ko-KR" sz="24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“A-Rise” Ltd.</a:t>
            </a:r>
            <a:endParaRPr lang="ru-RU" altLang="ko-KR" sz="24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Adress</a:t>
            </a:r>
            <a:r>
              <a:rPr lang="ru-RU" altLang="ko-KR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: </a:t>
            </a:r>
            <a:r>
              <a:rPr lang="en-US" altLang="ko-KR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53a</a:t>
            </a:r>
            <a:r>
              <a:rPr lang="ru-RU" altLang="ko-KR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24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Peremohy</a:t>
            </a:r>
            <a:r>
              <a:rPr lang="en-US" altLang="ko-KR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av., Kyiv </a:t>
            </a:r>
            <a:r>
              <a:rPr lang="ru-RU" altLang="ko-KR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03680</a:t>
            </a:r>
            <a:r>
              <a:rPr lang="en-US" altLang="ko-KR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, Ukraine</a:t>
            </a:r>
            <a:endParaRPr lang="ru-RU" altLang="ko-KR" sz="2400" b="1" dirty="0" smtClean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Tel</a:t>
            </a:r>
            <a:r>
              <a:rPr kumimoji="0" lang="uk-UA" altLang="ko-KR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. +38 (044) 323-04-40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E-mail: a-rise@mail.ua</a:t>
            </a:r>
            <a:endParaRPr kumimoji="0" lang="en-US" altLang="ko-KR" sz="2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029" name="Picture 5" descr="C:\Users\1\Desktop\viber image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62352"/>
            <a:ext cx="3232448" cy="201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/>
          <p:cNvSpPr>
            <a:spLocks noGrp="1"/>
          </p:cNvSpPr>
          <p:nvPr>
            <p:ph idx="10"/>
          </p:nvPr>
        </p:nvSpPr>
        <p:spPr>
          <a:xfrm>
            <a:off x="467544" y="568385"/>
            <a:ext cx="8496944" cy="6289615"/>
          </a:xfrm>
        </p:spPr>
        <p:txBody>
          <a:bodyPr/>
          <a:lstStyle/>
          <a:p>
            <a:r>
              <a:rPr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Organic growth stimulator (OGS) features</a:t>
            </a:r>
            <a:r>
              <a:rPr lang="ru-RU" altLang="ko-KR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/>
            </a:r>
            <a:br>
              <a:rPr lang="ru-RU" altLang="ko-KR" sz="2400" b="1" dirty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</a:br>
            <a:endParaRPr lang="uk-UA" altLang="ko-KR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en-US" altLang="ko-KR" sz="1800" b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n-US" altLang="ko-KR" sz="2000" b="1" dirty="0" smtClean="0">
                <a:latin typeface="Calibri" panose="020F0502020204030204" pitchFamily="34" charset="0"/>
                <a:cs typeface="Arial" pitchFamily="34" charset="0"/>
              </a:rPr>
              <a:t>OGS is produced using a new unique chemical-free technology. 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Made of organic low-level</a:t>
            </a:r>
            <a:r>
              <a:rPr lang="en-US" altLang="ko-KR" sz="2000" b="1" dirty="0" smtClean="0">
                <a:latin typeface="Calibri" panose="020F0502020204030204" pitchFamily="34" charset="0"/>
                <a:cs typeface="Arial" pitchFamily="34" charset="0"/>
              </a:rPr>
              <a:t> peat, 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OGS naturally stimulates plant growth and development. The unique production technology allows to extract all the natural biologically active substances out of peat: humic acid, fulvic acid, low-molecular acids, organic acids, amino acids, glucose, fructose, mannose, sucrose and other water-soluble carboxylic acids among which prevail succinic, oxalic, malic, fumaric, gallic, citric, salicylic acids, vitamins</a:t>
            </a:r>
            <a:r>
              <a:rPr lang="ru-RU" altLang="ko-KR" sz="20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(</a:t>
            </a:r>
            <a:r>
              <a:rPr lang="ru-RU" altLang="ko-KR" sz="2000" dirty="0" smtClean="0">
                <a:latin typeface="Calibri" panose="020F0502020204030204" pitchFamily="34" charset="0"/>
                <a:cs typeface="Arial" pitchFamily="34" charset="0"/>
              </a:rPr>
              <a:t>В2</a:t>
            </a:r>
            <a:r>
              <a:rPr lang="ru-RU" altLang="ko-KR" sz="2000" dirty="0">
                <a:latin typeface="Calibri" panose="020F0502020204030204" pitchFamily="34" charset="0"/>
                <a:cs typeface="Arial" pitchFamily="34" charset="0"/>
              </a:rPr>
              <a:t>, В12, PP 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etc.</a:t>
            </a:r>
            <a:r>
              <a:rPr lang="ru-RU" altLang="ko-KR" sz="2000" dirty="0" smtClean="0">
                <a:latin typeface="Calibri" panose="020F0502020204030204" pitchFamily="34" charset="0"/>
                <a:cs typeface="Arial" pitchFamily="34" charset="0"/>
              </a:rPr>
              <a:t>), 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major mineral elements, trace elements in the form of biologically available organic compounds.</a:t>
            </a:r>
          </a:p>
          <a:p>
            <a:pPr algn="just"/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The peat based OGS contains the following amount of humic and fulvic acids – 140 g</a:t>
            </a:r>
            <a:r>
              <a:rPr lang="ru-RU" altLang="ko-KR" sz="2000" dirty="0" smtClean="0">
                <a:latin typeface="Calibri" panose="020F0502020204030204" pitchFamily="34" charset="0"/>
                <a:cs typeface="Arial" pitchFamily="34" charset="0"/>
              </a:rPr>
              <a:t>/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L including 40 g</a:t>
            </a:r>
            <a:r>
              <a:rPr lang="ru-RU" altLang="ko-KR" sz="2000" dirty="0" smtClean="0">
                <a:latin typeface="Calibri" panose="020F0502020204030204" pitchFamily="34" charset="0"/>
                <a:cs typeface="Arial" pitchFamily="34" charset="0"/>
              </a:rPr>
              <a:t>/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L fulvic acids, 95-100 g</a:t>
            </a:r>
            <a:r>
              <a:rPr lang="ru-RU" altLang="ko-KR" sz="2000" dirty="0" smtClean="0">
                <a:latin typeface="Calibri" panose="020F0502020204030204" pitchFamily="34" charset="0"/>
                <a:cs typeface="Arial" pitchFamily="34" charset="0"/>
              </a:rPr>
              <a:t>/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L humic acids. </a:t>
            </a:r>
            <a:r>
              <a:rPr lang="en-US" altLang="ko-KR" sz="2000" b="1" dirty="0" smtClean="0">
                <a:latin typeface="Calibri" panose="020F0502020204030204" pitchFamily="34" charset="0"/>
                <a:cs typeface="Arial" pitchFamily="34" charset="0"/>
              </a:rPr>
              <a:t>Such level of organic and biologically active compounds is unique to any producer.</a:t>
            </a:r>
            <a:endParaRPr lang="ru-RU" altLang="ko-KR" sz="2000" b="1" dirty="0"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59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/>
          <p:cNvSpPr>
            <a:spLocks noGrp="1"/>
          </p:cNvSpPr>
          <p:nvPr>
            <p:ph idx="10"/>
          </p:nvPr>
        </p:nvSpPr>
        <p:spPr>
          <a:xfrm>
            <a:off x="467544" y="188640"/>
            <a:ext cx="8496944" cy="6289615"/>
          </a:xfrm>
        </p:spPr>
        <p:txBody>
          <a:bodyPr/>
          <a:lstStyle/>
          <a:p>
            <a:pPr algn="ctr"/>
            <a:r>
              <a:rPr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OGS application</a:t>
            </a:r>
            <a:endParaRPr lang="uk-UA" altLang="ko-KR" sz="2800" b="1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endParaRPr lang="uk-UA" altLang="ko-KR" sz="100" b="1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Plant cultivation</a:t>
            </a:r>
            <a:endParaRPr lang="ru-RU" altLang="ko-KR" sz="2800" b="1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uk-UA" altLang="ko-KR" sz="8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Peat based </a:t>
            </a:r>
            <a:r>
              <a:rPr lang="en-US" altLang="ko-KR" sz="2000" b="1" dirty="0" smtClean="0">
                <a:latin typeface="Calibri" panose="020F0502020204030204" pitchFamily="34" charset="0"/>
                <a:cs typeface="Arial" pitchFamily="34" charset="0"/>
              </a:rPr>
              <a:t>OGS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 is appropriate for all kinds of crops and any agro climatic zones, it’s highly recommended to use during all plant growth stages – from 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pre sowing 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seed 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priming and 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plant spraying during vegetation to soil 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treatment 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after harvest. The </a:t>
            </a:r>
            <a:r>
              <a:rPr lang="en-US" altLang="ko-KR" sz="2000" b="1" dirty="0" smtClean="0">
                <a:latin typeface="Calibri" panose="020F0502020204030204" pitchFamily="34" charset="0"/>
                <a:cs typeface="Arial" pitchFamily="34" charset="0"/>
              </a:rPr>
              <a:t>OGS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 is recommended to use in organic agriculture to get natural and organic yield.</a:t>
            </a:r>
          </a:p>
          <a:p>
            <a:pPr algn="just"/>
            <a:r>
              <a:rPr lang="en-US" altLang="ko-KR" sz="2000" b="1" dirty="0" smtClean="0">
                <a:latin typeface="Calibri" panose="020F0502020204030204" pitchFamily="34" charset="0"/>
                <a:cs typeface="Arial" pitchFamily="34" charset="0"/>
              </a:rPr>
              <a:t>OGS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 application goes well with all the common agro technical methods of crop cultivation, it takes no side expenses;</a:t>
            </a:r>
            <a:endParaRPr lang="ru-RU" altLang="ko-KR" sz="20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Pre sowing </a:t>
            </a:r>
            <a:r>
              <a:rPr lang="en-US" altLang="ko-KR" sz="2000" b="1" dirty="0" smtClean="0">
                <a:latin typeface="Calibri" panose="020F0502020204030204" pitchFamily="34" charset="0"/>
                <a:cs typeface="Arial" pitchFamily="34" charset="0"/>
              </a:rPr>
              <a:t>OGS 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treatment is 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compatible with pesticides</a:t>
            </a:r>
            <a:r>
              <a:rPr lang="ru-RU" altLang="ko-KR" sz="2000" dirty="0" smtClean="0">
                <a:latin typeface="Calibri" panose="020F0502020204030204" pitchFamily="34" charset="0"/>
                <a:cs typeface="Arial" pitchFamily="34" charset="0"/>
              </a:rPr>
              <a:t>;</a:t>
            </a:r>
            <a:endParaRPr lang="ru-RU" altLang="ko-KR" sz="2000" dirty="0"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Plant spraying 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with </a:t>
            </a:r>
            <a:r>
              <a:rPr lang="en-US" altLang="ko-KR" sz="2000" b="1" dirty="0" smtClean="0">
                <a:latin typeface="Calibri" panose="020F0502020204030204" pitchFamily="34" charset="0"/>
                <a:cs typeface="Arial" pitchFamily="34" charset="0"/>
              </a:rPr>
              <a:t>OGS 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is recommended to combine with organic</a:t>
            </a:r>
            <a:r>
              <a:rPr lang="ru-RU" altLang="ko-KR" sz="2000" dirty="0" smtClean="0">
                <a:latin typeface="Calibri" panose="020F0502020204030204" pitchFamily="34" charset="0"/>
                <a:cs typeface="Arial" pitchFamily="34" charset="0"/>
              </a:rPr>
              <a:t>/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mineral 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fertilizers 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and pesticides</a:t>
            </a:r>
            <a:r>
              <a:rPr lang="ru-RU" altLang="ko-KR" sz="2000" dirty="0" smtClean="0">
                <a:latin typeface="Calibri" panose="020F0502020204030204" pitchFamily="34" charset="0"/>
                <a:cs typeface="Arial" pitchFamily="34" charset="0"/>
              </a:rPr>
              <a:t>.</a:t>
            </a:r>
          </a:p>
          <a:p>
            <a:pPr algn="just"/>
            <a:endParaRPr lang="ru-RU" altLang="ko-KR" sz="2000" dirty="0"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Applied in the form of solution, peat based OGS can be used on its own as well as combined with crop protection substances and </a:t>
            </a:r>
            <a:r>
              <a:rPr lang="en-US" altLang="ko-KR" sz="2000" b="1" dirty="0" smtClean="0">
                <a:latin typeface="Calibri" panose="020F0502020204030204" pitchFamily="34" charset="0"/>
                <a:cs typeface="Arial" pitchFamily="34" charset="0"/>
              </a:rPr>
              <a:t>soluble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 fertilizers during scheduled treating</a:t>
            </a:r>
            <a:r>
              <a:rPr lang="ru-RU" altLang="ko-KR" sz="2000" dirty="0" smtClean="0">
                <a:latin typeface="Calibri" panose="020F0502020204030204" pitchFamily="34" charset="0"/>
                <a:cs typeface="Arial" pitchFamily="34" charset="0"/>
              </a:rPr>
              <a:t>.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2000" b="1" dirty="0" smtClean="0">
                <a:latin typeface="Calibri" panose="020F0502020204030204" pitchFamily="34" charset="0"/>
                <a:cs typeface="Arial" pitchFamily="34" charset="0"/>
              </a:rPr>
              <a:t>OGS</a:t>
            </a:r>
            <a:r>
              <a:rPr lang="en-US" altLang="ko-KR" sz="2000" dirty="0" smtClean="0">
                <a:latin typeface="Calibri" panose="020F0502020204030204" pitchFamily="34" charset="0"/>
                <a:cs typeface="Arial" pitchFamily="34" charset="0"/>
              </a:rPr>
              <a:t> is water-soluble, therefore it can be used in modern drip irrigation systems.</a:t>
            </a:r>
            <a:endParaRPr lang="ru-RU" altLang="ko-KR" sz="2000" dirty="0"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ko-KR" altLang="en-US" sz="1600" dirty="0"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6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/>
          <p:cNvSpPr>
            <a:spLocks noGrp="1"/>
          </p:cNvSpPr>
          <p:nvPr>
            <p:ph idx="10"/>
          </p:nvPr>
        </p:nvSpPr>
        <p:spPr>
          <a:xfrm>
            <a:off x="467544" y="116632"/>
            <a:ext cx="8496944" cy="6624736"/>
          </a:xfrm>
        </p:spPr>
        <p:txBody>
          <a:bodyPr/>
          <a:lstStyle/>
          <a:p>
            <a:pPr algn="ctr"/>
            <a:endParaRPr lang="uk-UA" altLang="ko-KR" sz="24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r>
              <a:rPr lang="en-US" altLang="ko-KR" sz="24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OGS effect:</a:t>
            </a:r>
            <a:endParaRPr lang="ru-RU" altLang="ko-KR" sz="2400" b="1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Application of OGS in plant cultivation is allows to</a:t>
            </a:r>
            <a:r>
              <a:rPr lang="ru-RU" altLang="ko-KR" sz="1500" dirty="0" smtClean="0">
                <a:latin typeface="Calibri" panose="020F0502020204030204" pitchFamily="34" charset="0"/>
                <a:cs typeface="Arial" pitchFamily="34" charset="0"/>
              </a:rPr>
              <a:t>:</a:t>
            </a:r>
            <a:endParaRPr lang="ru-RU" altLang="ko-KR" sz="1500" dirty="0"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Increase grain crop harvest by</a:t>
            </a:r>
            <a:r>
              <a:rPr lang="ru-RU" altLang="ko-KR" sz="15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ru-RU" altLang="ko-KR" sz="1500" dirty="0">
                <a:latin typeface="Calibri" panose="020F0502020204030204" pitchFamily="34" charset="0"/>
                <a:cs typeface="Arial" pitchFamily="34" charset="0"/>
              </a:rPr>
              <a:t>15- 20% </a:t>
            </a: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(along with the increase of grain quality)</a:t>
            </a:r>
            <a:r>
              <a:rPr lang="ru-RU" altLang="ko-KR" sz="1500" dirty="0" smtClean="0">
                <a:latin typeface="Calibri" panose="020F0502020204030204" pitchFamily="34" charset="0"/>
                <a:cs typeface="Arial" pitchFamily="34" charset="0"/>
              </a:rPr>
              <a:t>, </a:t>
            </a: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potatoes yield by</a:t>
            </a:r>
            <a:r>
              <a:rPr lang="ru-RU" altLang="ko-KR" sz="15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ru-RU" altLang="ko-KR" sz="1500" dirty="0">
                <a:latin typeface="Calibri" panose="020F0502020204030204" pitchFamily="34" charset="0"/>
                <a:cs typeface="Arial" pitchFamily="34" charset="0"/>
              </a:rPr>
              <a:t>40-50%, </a:t>
            </a: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vegetable crops by</a:t>
            </a:r>
            <a:r>
              <a:rPr lang="ru-RU" altLang="ko-KR" sz="1500" dirty="0" smtClean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ru-RU" altLang="ko-KR" sz="1500" dirty="0">
                <a:latin typeface="Calibri" panose="020F0502020204030204" pitchFamily="34" charset="0"/>
                <a:cs typeface="Arial" pitchFamily="34" charset="0"/>
              </a:rPr>
              <a:t>60%, </a:t>
            </a: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grapes up to </a:t>
            </a:r>
            <a:r>
              <a:rPr lang="ru-RU" altLang="ko-KR" sz="1500" dirty="0" smtClean="0">
                <a:latin typeface="Calibri" panose="020F0502020204030204" pitchFamily="34" charset="0"/>
                <a:cs typeface="Arial" pitchFamily="34" charset="0"/>
              </a:rPr>
              <a:t>80%</a:t>
            </a: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 (along with the rise of sugar level)</a:t>
            </a:r>
            <a:r>
              <a:rPr lang="ru-RU" altLang="ko-KR" sz="1500" dirty="0" smtClean="0">
                <a:latin typeface="Calibri" panose="020F0502020204030204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Stimulate growth</a:t>
            </a:r>
            <a:r>
              <a:rPr lang="ru-RU" altLang="ko-KR" sz="1500" dirty="0" smtClean="0">
                <a:latin typeface="Calibri" panose="020F0502020204030204" pitchFamily="34" charset="0"/>
                <a:cs typeface="Arial" pitchFamily="34" charset="0"/>
              </a:rPr>
              <a:t>;</a:t>
            </a: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 decrease crop ripping time by 10-12 days; increase crop keeping capacity;</a:t>
            </a:r>
            <a:endParaRPr lang="ru-RU" altLang="ko-KR" sz="15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Increase sprout, seedling and sapling survival rate by after transplanting</a:t>
            </a:r>
            <a:r>
              <a:rPr lang="ru-RU" altLang="ko-KR" sz="1500" dirty="0" smtClean="0">
                <a:latin typeface="Calibri" panose="020F0502020204030204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Strengthen plant roots and respiration</a:t>
            </a:r>
            <a:r>
              <a:rPr lang="ru-RU" altLang="ko-KR" sz="1500" dirty="0" smtClean="0">
                <a:latin typeface="Calibri" panose="020F0502020204030204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Decrease plant susceptibility to negative environmental conditions (drought, over-wetting, frost</a:t>
            </a:r>
            <a:r>
              <a:rPr lang="ru-RU" altLang="ko-KR" sz="1500" dirty="0" smtClean="0">
                <a:latin typeface="Calibri" panose="020F0502020204030204" pitchFamily="34" charset="0"/>
                <a:cs typeface="Arial" pitchFamily="34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Reduce plant vulnerability to bacteria and fungus related illnesses</a:t>
            </a:r>
            <a:r>
              <a:rPr lang="ru-RU" altLang="ko-KR" sz="1500" dirty="0" smtClean="0">
                <a:latin typeface="Calibri" panose="020F0502020204030204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Increase efficiency of nitrogen, phosphate fertilizers and pesticides along with the reducing </a:t>
            </a: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of its </a:t>
            </a: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amount by 20-30% and diminishing negative </a:t>
            </a: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effects and stress</a:t>
            </a:r>
            <a:r>
              <a:rPr lang="ru-RU" altLang="ko-KR" sz="1500" dirty="0" smtClean="0">
                <a:latin typeface="Calibri" panose="020F0502020204030204" pitchFamily="34" charset="0"/>
                <a:cs typeface="Arial" pitchFamily="34" charset="0"/>
              </a:rPr>
              <a:t>;</a:t>
            </a:r>
            <a:endParaRPr lang="ru-RU" altLang="ko-KR" sz="1500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Increase and renew soil fertility</a:t>
            </a:r>
            <a:r>
              <a:rPr lang="ru-RU" altLang="ko-KR" sz="1500" dirty="0" smtClean="0">
                <a:latin typeface="Calibri" panose="020F0502020204030204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Strengthen soil biological activity (by stimulating different biologically active microorganisms which mobilize soil nutrients</a:t>
            </a:r>
            <a:r>
              <a:rPr lang="ru-RU" altLang="ko-KR" sz="1500" dirty="0" smtClean="0">
                <a:latin typeface="Calibri" panose="020F0502020204030204" pitchFamily="34" charset="0"/>
                <a:cs typeface="Arial" pitchFamily="34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Increase water </a:t>
            </a:r>
            <a:r>
              <a:rPr lang="en-US" altLang="ko-KR" sz="1500" dirty="0">
                <a:latin typeface="Calibri" panose="020F0502020204030204" pitchFamily="34" charset="0"/>
                <a:cs typeface="Arial" pitchFamily="34" charset="0"/>
              </a:rPr>
              <a:t>retentivity </a:t>
            </a:r>
            <a:r>
              <a:rPr lang="en-US" altLang="ko-KR" sz="1500" dirty="0">
                <a:latin typeface="Calibri" panose="020F0502020204030204" pitchFamily="34" charset="0"/>
                <a:cs typeface="Arial" pitchFamily="34" charset="0"/>
              </a:rPr>
              <a:t>of </a:t>
            </a: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soil, retaining its abilities during an intensive irrigation and usage of large amount of mineral fertilizers</a:t>
            </a:r>
            <a:r>
              <a:rPr lang="ru-RU" altLang="ko-KR" sz="1500" dirty="0" smtClean="0">
                <a:latin typeface="Calibri" panose="020F0502020204030204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Reduce soil acidity and salinity</a:t>
            </a:r>
            <a:r>
              <a:rPr lang="ru-RU" altLang="ko-KR" sz="1500" dirty="0" smtClean="0">
                <a:latin typeface="Calibri" panose="020F0502020204030204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Reduce nitrate nitrogen level in the cultivated crop</a:t>
            </a:r>
            <a:r>
              <a:rPr lang="ru-RU" altLang="ko-KR" sz="1500" dirty="0" smtClean="0">
                <a:latin typeface="Calibri" panose="020F0502020204030204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Transform heavy metals, radionuclides, pesticides remnants in the soil into insoluble forms, preventing them from penetrating into the plants, underground waters and atmosphere</a:t>
            </a:r>
            <a:r>
              <a:rPr lang="ru-RU" altLang="ko-KR" sz="1500" dirty="0" smtClean="0">
                <a:latin typeface="Calibri" panose="020F0502020204030204" pitchFamily="34" charset="0"/>
                <a:cs typeface="Arial" pitchFamily="34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Cultivate more organic high-quality crops with </a:t>
            </a:r>
            <a:r>
              <a:rPr lang="en-US" altLang="ko-KR" sz="1500" dirty="0">
                <a:latin typeface="Calibri" panose="020F0502020204030204" pitchFamily="34" charset="0"/>
                <a:cs typeface="Arial" pitchFamily="34" charset="0"/>
              </a:rPr>
              <a:t>higher amount of vitamins, sugar and other valuable </a:t>
            </a:r>
            <a:r>
              <a:rPr lang="en-US" altLang="ko-KR" sz="1500" dirty="0" smtClean="0">
                <a:latin typeface="Calibri" panose="020F0502020204030204" pitchFamily="34" charset="0"/>
                <a:cs typeface="Arial" pitchFamily="34" charset="0"/>
              </a:rPr>
              <a:t>substances</a:t>
            </a:r>
            <a:r>
              <a:rPr lang="ru-RU" altLang="ko-KR" sz="1500" dirty="0" smtClean="0">
                <a:latin typeface="Calibri" panose="020F0502020204030204" pitchFamily="34" charset="0"/>
                <a:cs typeface="Arial" pitchFamily="34" charset="0"/>
              </a:rPr>
              <a:t>.</a:t>
            </a:r>
            <a:endParaRPr lang="ru-RU" altLang="ko-KR" sz="1500" dirty="0"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G:\D\Гарный\Коржик\Удобрения\ГУМАТЫ\Фото Прорастание семян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b="5780"/>
          <a:stretch/>
        </p:blipFill>
        <p:spPr bwMode="auto">
          <a:xfrm>
            <a:off x="0" y="116632"/>
            <a:ext cx="9144000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good\AppData\Local\Temp\imag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6"/>
          <a:stretch/>
        </p:blipFill>
        <p:spPr bwMode="auto">
          <a:xfrm>
            <a:off x="0" y="3501008"/>
            <a:ext cx="4572000" cy="328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good\AppData\Local\Temp\image-de8a2a6f1ed6df151e483a217e4365845f927d03ce72456d8b1477a9782918bf-V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" b="3902"/>
          <a:stretch/>
        </p:blipFill>
        <p:spPr bwMode="auto">
          <a:xfrm>
            <a:off x="4716016" y="3501008"/>
            <a:ext cx="4427984" cy="3284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02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/>
          <p:cNvSpPr>
            <a:spLocks noGrp="1"/>
          </p:cNvSpPr>
          <p:nvPr>
            <p:ph idx="10"/>
          </p:nvPr>
        </p:nvSpPr>
        <p:spPr>
          <a:xfrm>
            <a:off x="467544" y="116632"/>
            <a:ext cx="8496944" cy="6624736"/>
          </a:xfrm>
        </p:spPr>
        <p:txBody>
          <a:bodyPr/>
          <a:lstStyle/>
          <a:p>
            <a:pPr algn="ctr"/>
            <a:endParaRPr lang="uk-UA" altLang="ko-KR" sz="1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OGS application guidance</a:t>
            </a:r>
            <a:endParaRPr lang="ru-RU" altLang="ko-KR" sz="3200" b="1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endParaRPr lang="uk-UA" sz="2000" b="1" u="sng" dirty="0" smtClean="0">
              <a:latin typeface="Calibri" panose="020F0502020204030204" pitchFamily="34" charset="0"/>
              <a:cs typeface="Arial" pitchFamily="34" charset="0"/>
            </a:endParaRPr>
          </a:p>
          <a:p>
            <a:r>
              <a:rPr lang="en-US" sz="2000" b="1" u="sng" dirty="0" smtClean="0">
                <a:latin typeface="Calibri" panose="020F0502020204030204" pitchFamily="34" charset="0"/>
                <a:cs typeface="Arial" pitchFamily="34" charset="0"/>
              </a:rPr>
              <a:t>Seedling and sapling priming</a:t>
            </a:r>
            <a:r>
              <a:rPr lang="ru-RU" sz="2000" b="1" u="sng" dirty="0" smtClean="0">
                <a:latin typeface="Calibri" panose="020F0502020204030204" pitchFamily="34" charset="0"/>
                <a:cs typeface="Arial" pitchFamily="34" charset="0"/>
              </a:rPr>
              <a:t>*: </a:t>
            </a:r>
            <a:endParaRPr lang="ru-RU" sz="2000" b="1" u="sng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 smtClean="0">
                <a:latin typeface="Calibri" panose="020F0502020204030204" pitchFamily="34" charset="0"/>
                <a:cs typeface="Arial" pitchFamily="34" charset="0"/>
              </a:rPr>
              <a:t>Dissolve 40 g of OGS in 1 liter of water. Soak for 10-12 hours in the</a:t>
            </a:r>
          </a:p>
          <a:p>
            <a:r>
              <a:rPr lang="en-US" sz="2000" b="1" dirty="0" smtClean="0">
                <a:latin typeface="Calibri" panose="020F0502020204030204" pitchFamily="34" charset="0"/>
                <a:cs typeface="Arial" pitchFamily="34" charset="0"/>
              </a:rPr>
              <a:t>solution</a:t>
            </a:r>
            <a:r>
              <a:rPr lang="uk-UA" sz="2000" b="1" dirty="0" smtClean="0">
                <a:latin typeface="Calibri" panose="020F0502020204030204" pitchFamily="34" charset="0"/>
                <a:cs typeface="Arial" pitchFamily="34" charset="0"/>
              </a:rPr>
              <a:t>.</a:t>
            </a:r>
            <a:endParaRPr lang="uk-UA" sz="2000" b="1" dirty="0" smtClean="0">
              <a:latin typeface="Calibri" panose="020F0502020204030204" pitchFamily="34" charset="0"/>
              <a:cs typeface="Arial" pitchFamily="34" charset="0"/>
            </a:endParaRPr>
          </a:p>
          <a:p>
            <a:endParaRPr lang="uk-UA" sz="2000" b="1" u="sng" dirty="0" smtClean="0">
              <a:latin typeface="Calibri" panose="020F0502020204030204" pitchFamily="34" charset="0"/>
              <a:cs typeface="Arial" pitchFamily="34" charset="0"/>
            </a:endParaRPr>
          </a:p>
          <a:p>
            <a:r>
              <a:rPr lang="en-US" sz="2000" b="1" u="sng" dirty="0" smtClean="0">
                <a:latin typeface="Calibri" panose="020F0502020204030204" pitchFamily="34" charset="0"/>
                <a:cs typeface="Arial" pitchFamily="34" charset="0"/>
              </a:rPr>
              <a:t>Leaf and root treatment</a:t>
            </a:r>
            <a:r>
              <a:rPr lang="ru-RU" sz="2000" b="1" u="sng" dirty="0" smtClean="0">
                <a:latin typeface="Calibri" panose="020F0502020204030204" pitchFamily="34" charset="0"/>
                <a:cs typeface="Arial" pitchFamily="34" charset="0"/>
              </a:rPr>
              <a:t>*: </a:t>
            </a:r>
            <a:endParaRPr lang="ru-RU" sz="2000" b="1" u="sng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 smtClean="0">
                <a:latin typeface="Calibri" panose="020F0502020204030204" pitchFamily="34" charset="0"/>
                <a:cs typeface="Arial" pitchFamily="34" charset="0"/>
              </a:rPr>
              <a:t>Dissolve 500 g of OGS in 100 liters of water</a:t>
            </a:r>
            <a:r>
              <a:rPr lang="ru-RU" sz="2000" b="1" dirty="0" smtClean="0">
                <a:latin typeface="Calibri" panose="020F0502020204030204" pitchFamily="34" charset="0"/>
                <a:cs typeface="Arial" pitchFamily="34" charset="0"/>
              </a:rPr>
              <a:t>; </a:t>
            </a:r>
            <a:endParaRPr lang="ru-RU" sz="2000" b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 smtClean="0">
                <a:latin typeface="Calibri" panose="020F0502020204030204" pitchFamily="34" charset="0"/>
                <a:cs typeface="Arial" pitchFamily="34" charset="0"/>
              </a:rPr>
              <a:t>Treat once per 10-15 days, 2000 g of the solution to 1 hectare of crop</a:t>
            </a:r>
            <a:r>
              <a:rPr lang="ru-RU" sz="2000" b="1" dirty="0" smtClean="0">
                <a:latin typeface="Calibri" panose="020F0502020204030204" pitchFamily="34" charset="0"/>
                <a:cs typeface="Arial" pitchFamily="34" charset="0"/>
              </a:rPr>
              <a:t>.</a:t>
            </a:r>
            <a:endParaRPr lang="ru-RU" sz="2000" b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uk-UA" sz="1800" b="1" dirty="0">
              <a:latin typeface="Calibri" panose="020F0502020204030204" pitchFamily="34" charset="0"/>
              <a:cs typeface="Arial" pitchFamily="34" charset="0"/>
            </a:endParaRPr>
          </a:p>
          <a:p>
            <a:endParaRPr lang="uk-UA" sz="1800" b="1" dirty="0" smtClean="0">
              <a:latin typeface="Calibri" panose="020F0502020204030204" pitchFamily="34" charset="0"/>
              <a:cs typeface="Arial" pitchFamily="34" charset="0"/>
            </a:endParaRPr>
          </a:p>
          <a:p>
            <a:endParaRPr lang="uk-UA" sz="1800" b="1" dirty="0" smtClean="0">
              <a:latin typeface="Calibri" panose="020F0502020204030204" pitchFamily="34" charset="0"/>
              <a:cs typeface="Arial" pitchFamily="34" charset="0"/>
            </a:endParaRPr>
          </a:p>
          <a:p>
            <a:r>
              <a:rPr lang="uk-UA" sz="1900" dirty="0" smtClean="0">
                <a:latin typeface="Calibri" panose="020F0502020204030204" pitchFamily="34" charset="0"/>
                <a:cs typeface="Arial" pitchFamily="34" charset="0"/>
              </a:rPr>
              <a:t>*</a:t>
            </a:r>
            <a:r>
              <a:rPr lang="en-US" sz="1900" dirty="0" smtClean="0">
                <a:latin typeface="Calibri" panose="020F0502020204030204" pitchFamily="34" charset="0"/>
                <a:cs typeface="Arial" pitchFamily="34" charset="0"/>
              </a:rPr>
              <a:t>Precise treatment plan is made for each client individually depending on soil,      crop and climate conditions</a:t>
            </a:r>
            <a:endParaRPr lang="uk-UA" sz="1900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5445224"/>
            <a:ext cx="74168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87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/>
          <p:cNvSpPr>
            <a:spLocks noGrp="1"/>
          </p:cNvSpPr>
          <p:nvPr>
            <p:ph idx="10"/>
          </p:nvPr>
        </p:nvSpPr>
        <p:spPr>
          <a:xfrm>
            <a:off x="467544" y="188640"/>
            <a:ext cx="8496944" cy="6289615"/>
          </a:xfrm>
        </p:spPr>
        <p:txBody>
          <a:bodyPr/>
          <a:lstStyle/>
          <a:p>
            <a:pPr algn="ctr"/>
            <a:endParaRPr lang="uk-UA" altLang="ko-KR" sz="1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endParaRPr lang="uk-UA" altLang="ko-KR" sz="2800" b="1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endParaRPr lang="ru-RU" altLang="ko-KR" sz="2800" b="1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Animal</a:t>
            </a:r>
            <a:r>
              <a:rPr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husbandry</a:t>
            </a:r>
            <a:endParaRPr lang="ru-RU" altLang="ko-KR" sz="2800" b="1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ru-RU" altLang="ko-KR" sz="900" b="1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n-US" altLang="ko-KR" sz="2800" b="1" dirty="0" smtClean="0">
                <a:latin typeface="Calibri" panose="020F0502020204030204" pitchFamily="34" charset="0"/>
                <a:cs typeface="Arial" pitchFamily="34" charset="0"/>
              </a:rPr>
              <a:t>OGS enhances blood quality and illness resistance; increases additional yield of milk by </a:t>
            </a:r>
            <a:r>
              <a:rPr lang="ru-RU" altLang="ko-KR" sz="2800" b="1" dirty="0" smtClean="0">
                <a:latin typeface="Calibri" panose="020F0502020204030204" pitchFamily="34" charset="0"/>
                <a:cs typeface="Arial" pitchFamily="34" charset="0"/>
              </a:rPr>
              <a:t>30-40%</a:t>
            </a:r>
            <a:r>
              <a:rPr lang="en-US" altLang="ko-KR" sz="2800" b="1" dirty="0" smtClean="0">
                <a:latin typeface="Calibri" panose="020F0502020204030204" pitchFamily="34" charset="0"/>
                <a:cs typeface="Arial" pitchFamily="34" charset="0"/>
              </a:rPr>
              <a:t>, meat growth by 20-30%</a:t>
            </a:r>
            <a:r>
              <a:rPr lang="ru-RU" altLang="ko-KR" sz="2800" b="1" dirty="0" smtClean="0">
                <a:latin typeface="Calibri" panose="020F0502020204030204" pitchFamily="34" charset="0"/>
                <a:cs typeface="Arial" pitchFamily="34" charset="0"/>
              </a:rPr>
              <a:t>.</a:t>
            </a:r>
            <a:endParaRPr lang="ru-RU" altLang="ko-KR" sz="2800" b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endParaRPr lang="ru-RU" altLang="ko-KR" sz="2800" b="1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ctr"/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Poultry</a:t>
            </a:r>
            <a:r>
              <a:rPr lang="en-US" altLang="ko-KR" sz="28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altLang="ko-KR" sz="32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breeding</a:t>
            </a:r>
            <a:endParaRPr lang="ru-RU" altLang="ko-KR" sz="2800" b="1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ru-RU" altLang="ko-KR" sz="1000" b="1" dirty="0" smtClean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n-US" altLang="ko-KR" sz="2800" b="1" dirty="0" smtClean="0">
                <a:latin typeface="Calibri" panose="020F0502020204030204" pitchFamily="34" charset="0"/>
                <a:cs typeface="Arial" pitchFamily="34" charset="0"/>
              </a:rPr>
              <a:t>OGS diminishes death rate; enhances growth</a:t>
            </a:r>
            <a:r>
              <a:rPr lang="ru-RU" altLang="ko-KR" sz="2800" b="1" dirty="0" smtClean="0">
                <a:latin typeface="Calibri" panose="020F0502020204030204" pitchFamily="34" charset="0"/>
                <a:cs typeface="Arial" pitchFamily="34" charset="0"/>
              </a:rPr>
              <a:t>.</a:t>
            </a:r>
            <a:endParaRPr lang="ru-RU" altLang="ko-KR" sz="2800" b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uk-UA" altLang="ko-KR" sz="2400" b="1" dirty="0"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uk-UA" altLang="ko-KR" sz="2400" b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uk-UA" altLang="ko-KR" sz="1800" b="1" dirty="0"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uk-UA" altLang="ko-KR" sz="1800" b="1" dirty="0"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endParaRPr lang="ko-KR" altLang="en-US" sz="1600" dirty="0"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34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2"/>
          <p:cNvSpPr>
            <a:spLocks noGrp="1"/>
          </p:cNvSpPr>
          <p:nvPr>
            <p:ph idx="10"/>
          </p:nvPr>
        </p:nvSpPr>
        <p:spPr>
          <a:xfrm>
            <a:off x="467544" y="188640"/>
            <a:ext cx="8496944" cy="6289615"/>
          </a:xfrm>
        </p:spPr>
        <p:txBody>
          <a:bodyPr/>
          <a:lstStyle/>
          <a:p>
            <a:pPr algn="just"/>
            <a:endParaRPr lang="en-US" altLang="ko-KR" sz="100" b="1" dirty="0">
              <a:solidFill>
                <a:schemeClr val="accent3">
                  <a:lumMod val="75000"/>
                </a:schemeClr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n-US" altLang="ko-KR" sz="100" b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  <a:cs typeface="Arial" pitchFamily="34" charset="0"/>
              </a:rPr>
              <a:t>Thereby</a:t>
            </a:r>
            <a:endParaRPr lang="uk-UA" altLang="ko-KR" sz="2400" b="1" dirty="0"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n-US" altLang="ko-KR" sz="3600" b="1" dirty="0" smtClean="0">
                <a:latin typeface="Calibri" panose="020F0502020204030204" pitchFamily="34" charset="0"/>
                <a:cs typeface="Arial" pitchFamily="34" charset="0"/>
              </a:rPr>
              <a:t>Thereby, peat based OGS application gives a magnificent result: not only the crop yield is increased by 10-50&gt;%, but also the usage of mineral fertilizers and pesticides is diminished by 20-30%. Moreover, cultivated products become more organic and nutrient.</a:t>
            </a:r>
          </a:p>
          <a:p>
            <a:pPr algn="just"/>
            <a:endParaRPr lang="en-US" altLang="ko-KR" sz="4000" b="1" dirty="0" smtClean="0">
              <a:latin typeface="Calibri" panose="020F0502020204030204" pitchFamily="34" charset="0"/>
              <a:cs typeface="Arial" pitchFamily="34" charset="0"/>
            </a:endParaRPr>
          </a:p>
          <a:p>
            <a:pPr algn="just"/>
            <a:r>
              <a:rPr lang="en-US" altLang="ko-KR" sz="3600" b="1" dirty="0" smtClean="0">
                <a:latin typeface="Calibri" panose="020F0502020204030204" pitchFamily="34" charset="0"/>
                <a:cs typeface="Arial" pitchFamily="34" charset="0"/>
              </a:rPr>
              <a:t>Looking forward to mutually beneficial cooperation with you!</a:t>
            </a:r>
            <a:endParaRPr lang="uk-UA" altLang="ko-KR" sz="4400" b="1" dirty="0" smtClean="0"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85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606</Words>
  <Application>Microsoft Office PowerPoint</Application>
  <PresentationFormat>Экран (4:3)</PresentationFormat>
  <Paragraphs>70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맑은 고딕</vt:lpstr>
      <vt:lpstr>Arial</vt:lpstr>
      <vt:lpstr>Calibri</vt:lpstr>
      <vt:lpstr>Courier New</vt:lpstr>
      <vt:lpstr>Wingdings</vt:lpstr>
      <vt:lpstr>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CvetkovaZV</cp:lastModifiedBy>
  <cp:revision>82</cp:revision>
  <cp:lastPrinted>2017-03-16T14:17:18Z</cp:lastPrinted>
  <dcterms:created xsi:type="dcterms:W3CDTF">2014-04-01T16:35:38Z</dcterms:created>
  <dcterms:modified xsi:type="dcterms:W3CDTF">2017-05-01T07:00:15Z</dcterms:modified>
</cp:coreProperties>
</file>