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</p:sldMasterIdLst>
  <p:notesMasterIdLst>
    <p:notesMasterId r:id="rId23"/>
  </p:notesMasterIdLst>
  <p:sldIdLst>
    <p:sldId id="256" r:id="rId2"/>
    <p:sldId id="276" r:id="rId3"/>
    <p:sldId id="270" r:id="rId4"/>
    <p:sldId id="272" r:id="rId5"/>
    <p:sldId id="295" r:id="rId6"/>
    <p:sldId id="267" r:id="rId7"/>
    <p:sldId id="268" r:id="rId8"/>
    <p:sldId id="266" r:id="rId9"/>
    <p:sldId id="264" r:id="rId10"/>
    <p:sldId id="290" r:id="rId11"/>
    <p:sldId id="291" r:id="rId12"/>
    <p:sldId id="282" r:id="rId13"/>
    <p:sldId id="292" r:id="rId14"/>
    <p:sldId id="296" r:id="rId15"/>
    <p:sldId id="294" r:id="rId16"/>
    <p:sldId id="281" r:id="rId17"/>
    <p:sldId id="277" r:id="rId18"/>
    <p:sldId id="278" r:id="rId19"/>
    <p:sldId id="280" r:id="rId20"/>
    <p:sldId id="285" r:id="rId21"/>
    <p:sldId id="263" r:id="rId2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0A08B"/>
    <a:srgbClr val="73B149"/>
    <a:srgbClr val="47627F"/>
    <a:srgbClr val="BF3C48"/>
    <a:srgbClr val="856E45"/>
    <a:srgbClr val="6F267F"/>
    <a:srgbClr val="FECB00"/>
    <a:srgbClr val="729F11"/>
    <a:srgbClr val="111E31"/>
    <a:srgbClr val="F7E8E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>
        <p:scale>
          <a:sx n="70" d="100"/>
          <a:sy n="70" d="100"/>
        </p:scale>
        <p:origin x="-1326" y="-12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uk-UA"/>
  <c:roundedCorners val="0"/>
  <mc:AlternateContent xmlns:mc="http://schemas.openxmlformats.org/markup-compatibility/2006">
    <mc:Choice xmlns:c14="http://schemas.microsoft.com/office/drawing/2007/8/2/chart" Requires="c14">
      <c14:style val="106"/>
    </mc:Choice>
    <mc:Fallback>
      <c:style val="6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invertIfNegative val="0"/>
          <c:cat>
            <c:numRef>
              <c:f>Лист1!$A$2:$A$9</c:f>
              <c:numCache>
                <c:formatCode>General</c:formatCode>
                <c:ptCount val="8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</c:numCache>
            </c:numRef>
          </c:cat>
          <c:val>
            <c:numRef>
              <c:f>Лист1!$B$2:$B$9</c:f>
              <c:numCache>
                <c:formatCode>General</c:formatCode>
                <c:ptCount val="8"/>
                <c:pt idx="0">
                  <c:v>63</c:v>
                </c:pt>
                <c:pt idx="1">
                  <c:v>73</c:v>
                </c:pt>
                <c:pt idx="2">
                  <c:v>87</c:v>
                </c:pt>
                <c:pt idx="3">
                  <c:v>99</c:v>
                </c:pt>
                <c:pt idx="4">
                  <c:v>74</c:v>
                </c:pt>
                <c:pt idx="5">
                  <c:v>52</c:v>
                </c:pt>
                <c:pt idx="6">
                  <c:v>54</c:v>
                </c:pt>
                <c:pt idx="7">
                  <c:v>62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20690944"/>
        <c:axId val="120709504"/>
      </c:barChart>
      <c:catAx>
        <c:axId val="120690944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 sz="1400"/>
                </a:pPr>
                <a:r>
                  <a:rPr lang="uk-UA" sz="1400" dirty="0" smtClean="0"/>
                  <a:t>Рік </a:t>
                </a:r>
                <a:endParaRPr lang="uk-UA" sz="1400" dirty="0"/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crossAx val="120709504"/>
        <c:crosses val="autoZero"/>
        <c:auto val="1"/>
        <c:lblAlgn val="ctr"/>
        <c:lblOffset val="100"/>
        <c:noMultiLvlLbl val="0"/>
      </c:catAx>
      <c:valAx>
        <c:axId val="120709504"/>
        <c:scaling>
          <c:orientation val="minMax"/>
        </c:scaling>
        <c:delete val="0"/>
        <c:axPos val="l"/>
        <c:majorGridlines/>
        <c:title>
          <c:tx>
            <c:rich>
              <a:bodyPr rot="-5400000" vert="horz"/>
              <a:lstStyle/>
              <a:p>
                <a:pPr>
                  <a:defRPr sz="1400"/>
                </a:pPr>
                <a:r>
                  <a:rPr lang="uk-UA" sz="1400" dirty="0" smtClean="0"/>
                  <a:t>Обсяг</a:t>
                </a:r>
                <a:r>
                  <a:rPr lang="uk-UA" sz="1400" baseline="0" dirty="0" smtClean="0"/>
                  <a:t> споживання, </a:t>
                </a:r>
                <a:r>
                  <a:rPr lang="uk-UA" sz="1400" baseline="0" dirty="0" err="1" smtClean="0"/>
                  <a:t>дол</a:t>
                </a:r>
                <a:r>
                  <a:rPr lang="uk-UA" sz="1400" baseline="0" dirty="0" smtClean="0"/>
                  <a:t>. на особу</a:t>
                </a:r>
                <a:endParaRPr lang="uk-UA" sz="1400" dirty="0"/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crossAx val="120690944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600">
          <a:latin typeface="Times New Roman" panose="02020603050405020304" pitchFamily="18" charset="0"/>
          <a:cs typeface="Times New Roman" panose="02020603050405020304" pitchFamily="18" charset="0"/>
        </a:defRPr>
      </a:pPr>
      <a:endParaRPr lang="uk-UA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uk-U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Роздрібні мережі</c:v>
                </c:pt>
              </c:strCache>
            </c:strRef>
          </c:tx>
          <c:invertIfNegative val="0"/>
          <c:cat>
            <c:numRef>
              <c:f>Лист1!$A$2:$A$6</c:f>
              <c:numCache>
                <c:formatCode>General</c:formatCode>
                <c:ptCount val="5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  <c:pt idx="4">
                  <c:v>2017</c:v>
                </c:pt>
              </c:numCache>
            </c:numRef>
          </c:cat>
          <c:val>
            <c:numRef>
              <c:f>Лист1!$B$2:$B$6</c:f>
              <c:numCache>
                <c:formatCode>General</c:formatCode>
                <c:ptCount val="5"/>
                <c:pt idx="0">
                  <c:v>1186</c:v>
                </c:pt>
                <c:pt idx="1">
                  <c:v>1267</c:v>
                </c:pt>
                <c:pt idx="2">
                  <c:v>1117</c:v>
                </c:pt>
                <c:pt idx="3">
                  <c:v>1046</c:v>
                </c:pt>
                <c:pt idx="4">
                  <c:v>1115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Госпітальні закупівлі</c:v>
                </c:pt>
              </c:strCache>
            </c:strRef>
          </c:tx>
          <c:invertIfNegative val="0"/>
          <c:cat>
            <c:numRef>
              <c:f>Лист1!$A$2:$A$6</c:f>
              <c:numCache>
                <c:formatCode>General</c:formatCode>
                <c:ptCount val="5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  <c:pt idx="4">
                  <c:v>2017</c:v>
                </c:pt>
              </c:numCache>
            </c:numRef>
          </c:cat>
          <c:val>
            <c:numRef>
              <c:f>Лист1!$C$2:$C$6</c:f>
              <c:numCache>
                <c:formatCode>General</c:formatCode>
                <c:ptCount val="5"/>
                <c:pt idx="0">
                  <c:v>177</c:v>
                </c:pt>
                <c:pt idx="1">
                  <c:v>164</c:v>
                </c:pt>
                <c:pt idx="2">
                  <c:v>132</c:v>
                </c:pt>
                <c:pt idx="3">
                  <c:v>95</c:v>
                </c:pt>
                <c:pt idx="4">
                  <c:v>109</c:v>
                </c:pt>
              </c:numCache>
            </c:numRef>
          </c:val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210960384"/>
        <c:axId val="210962304"/>
      </c:barChart>
      <c:catAx>
        <c:axId val="210960384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uk-UA"/>
                  <a:t>Рік продаж</a:t>
                </a:r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crossAx val="210962304"/>
        <c:crosses val="autoZero"/>
        <c:auto val="1"/>
        <c:lblAlgn val="ctr"/>
        <c:lblOffset val="100"/>
        <c:noMultiLvlLbl val="0"/>
      </c:catAx>
      <c:valAx>
        <c:axId val="210962304"/>
        <c:scaling>
          <c:orientation val="minMax"/>
        </c:scaling>
        <c:delete val="0"/>
        <c:axPos val="l"/>
        <c:majorGridlines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uk-UA"/>
                  <a:t>Обсяг продажу ЛК, млн уп.</a:t>
                </a:r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crossAx val="210960384"/>
        <c:crosses val="autoZero"/>
        <c:crossBetween val="between"/>
      </c:valAx>
    </c:plotArea>
    <c:legend>
      <c:legendPos val="b"/>
      <c:layout/>
      <c:overlay val="0"/>
    </c:legend>
    <c:plotVisOnly val="1"/>
    <c:dispBlanksAs val="gap"/>
    <c:showDLblsOverMax val="0"/>
  </c:chart>
  <c:txPr>
    <a:bodyPr/>
    <a:lstStyle/>
    <a:p>
      <a:pPr>
        <a:defRPr sz="1100">
          <a:latin typeface="Times New Roman" panose="02020603050405020304" pitchFamily="18" charset="0"/>
          <a:cs typeface="Times New Roman" panose="02020603050405020304" pitchFamily="18" charset="0"/>
        </a:defRPr>
      </a:pPr>
      <a:endParaRPr lang="uk-UA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uk-U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Роздрібні мережі</c:v>
                </c:pt>
              </c:strCache>
            </c:strRef>
          </c:tx>
          <c:invertIfNegative val="0"/>
          <c:cat>
            <c:numRef>
              <c:f>Лист1!$A$2:$A$9</c:f>
              <c:numCache>
                <c:formatCode>General</c:formatCode>
                <c:ptCount val="8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</c:numCache>
            </c:numRef>
          </c:cat>
          <c:val>
            <c:numRef>
              <c:f>Лист1!$B$2:$B$9</c:f>
              <c:numCache>
                <c:formatCode>General</c:formatCode>
                <c:ptCount val="8"/>
                <c:pt idx="0">
                  <c:v>19.7</c:v>
                </c:pt>
                <c:pt idx="1">
                  <c:v>23</c:v>
                </c:pt>
                <c:pt idx="2">
                  <c:v>27</c:v>
                </c:pt>
                <c:pt idx="3">
                  <c:v>30.4</c:v>
                </c:pt>
                <c:pt idx="4">
                  <c:v>34.799999999999997</c:v>
                </c:pt>
                <c:pt idx="5">
                  <c:v>41.5</c:v>
                </c:pt>
                <c:pt idx="6">
                  <c:v>50.6</c:v>
                </c:pt>
                <c:pt idx="7">
                  <c:v>61.2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Госпітальні закупівлі</c:v>
                </c:pt>
              </c:strCache>
            </c:strRef>
          </c:tx>
          <c:invertIfNegative val="0"/>
          <c:cat>
            <c:numRef>
              <c:f>Лист1!$A$2:$A$9</c:f>
              <c:numCache>
                <c:formatCode>General</c:formatCode>
                <c:ptCount val="8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</c:numCache>
            </c:numRef>
          </c:cat>
          <c:val>
            <c:numRef>
              <c:f>Лист1!$C$2:$C$9</c:f>
              <c:numCache>
                <c:formatCode>General</c:formatCode>
                <c:ptCount val="8"/>
                <c:pt idx="0">
                  <c:v>3.5</c:v>
                </c:pt>
                <c:pt idx="1">
                  <c:v>3.7</c:v>
                </c:pt>
                <c:pt idx="2">
                  <c:v>4.5999999999999996</c:v>
                </c:pt>
                <c:pt idx="3">
                  <c:v>5.8</c:v>
                </c:pt>
                <c:pt idx="4">
                  <c:v>5.4</c:v>
                </c:pt>
                <c:pt idx="5">
                  <c:v>7.6</c:v>
                </c:pt>
                <c:pt idx="6">
                  <c:v>8</c:v>
                </c:pt>
                <c:pt idx="7">
                  <c:v>8.8000000000000007</c:v>
                </c:pt>
              </c:numCache>
            </c:numRef>
          </c:val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211021824"/>
        <c:axId val="211023744"/>
      </c:barChart>
      <c:catAx>
        <c:axId val="211021824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uk-UA"/>
                  <a:t>Рік продаж </a:t>
                </a:r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crossAx val="211023744"/>
        <c:crosses val="autoZero"/>
        <c:auto val="1"/>
        <c:lblAlgn val="ctr"/>
        <c:lblOffset val="100"/>
        <c:noMultiLvlLbl val="0"/>
      </c:catAx>
      <c:valAx>
        <c:axId val="211023744"/>
        <c:scaling>
          <c:orientation val="minMax"/>
        </c:scaling>
        <c:delete val="0"/>
        <c:axPos val="l"/>
        <c:majorGridlines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uk-UA"/>
                  <a:t>Обсяг продажу ЛК, млрд. грн.</a:t>
                </a:r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crossAx val="211021824"/>
        <c:crosses val="autoZero"/>
        <c:crossBetween val="between"/>
      </c:valAx>
    </c:plotArea>
    <c:legend>
      <c:legendPos val="b"/>
      <c:layout/>
      <c:overlay val="0"/>
    </c:legend>
    <c:plotVisOnly val="1"/>
    <c:dispBlanksAs val="gap"/>
    <c:showDLblsOverMax val="0"/>
  </c:chart>
  <c:txPr>
    <a:bodyPr/>
    <a:lstStyle/>
    <a:p>
      <a:pPr>
        <a:defRPr sz="1100">
          <a:latin typeface="Times New Roman" panose="02020603050405020304" pitchFamily="18" charset="0"/>
          <a:cs typeface="Times New Roman" panose="02020603050405020304" pitchFamily="18" charset="0"/>
        </a:defRPr>
      </a:pPr>
      <a:endParaRPr lang="uk-UA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uk-U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Роздрібні мережі</c:v>
                </c:pt>
              </c:strCache>
            </c:strRef>
          </c:tx>
          <c:invertIfNegative val="0"/>
          <c:cat>
            <c:numRef>
              <c:f>Лист1!$A$2:$A$4</c:f>
              <c:numCache>
                <c:formatCode>General</c:formatCode>
                <c:ptCount val="3"/>
                <c:pt idx="0">
                  <c:v>2007</c:v>
                </c:pt>
                <c:pt idx="1">
                  <c:v>2012</c:v>
                </c:pt>
                <c:pt idx="2">
                  <c:v>2017</c:v>
                </c:pt>
              </c:numCache>
            </c:num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81</c:v>
                </c:pt>
                <c:pt idx="1">
                  <c:v>85</c:v>
                </c:pt>
                <c:pt idx="2">
                  <c:v>87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Госпітальні закупівлі</c:v>
                </c:pt>
              </c:strCache>
            </c:strRef>
          </c:tx>
          <c:invertIfNegative val="0"/>
          <c:cat>
            <c:numRef>
              <c:f>Лист1!$A$2:$A$4</c:f>
              <c:numCache>
                <c:formatCode>General</c:formatCode>
                <c:ptCount val="3"/>
                <c:pt idx="0">
                  <c:v>2007</c:v>
                </c:pt>
                <c:pt idx="1">
                  <c:v>2012</c:v>
                </c:pt>
                <c:pt idx="2">
                  <c:v>2017</c:v>
                </c:pt>
              </c:numCache>
            </c:numRef>
          </c:cat>
          <c:val>
            <c:numRef>
              <c:f>Лист1!$C$2:$C$4</c:f>
              <c:numCache>
                <c:formatCode>General</c:formatCode>
                <c:ptCount val="3"/>
                <c:pt idx="0">
                  <c:v>19</c:v>
                </c:pt>
                <c:pt idx="1">
                  <c:v>15</c:v>
                </c:pt>
                <c:pt idx="2">
                  <c:v>13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218335872"/>
        <c:axId val="218338048"/>
      </c:barChart>
      <c:catAx>
        <c:axId val="218335872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uk-UA" dirty="0" smtClean="0"/>
                  <a:t>Рі</a:t>
                </a:r>
                <a:r>
                  <a:rPr lang="uk-UA" baseline="0" dirty="0" smtClean="0"/>
                  <a:t>к продаж</a:t>
                </a:r>
                <a:endParaRPr lang="uk-UA" dirty="0"/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crossAx val="218338048"/>
        <c:crosses val="autoZero"/>
        <c:auto val="1"/>
        <c:lblAlgn val="ctr"/>
        <c:lblOffset val="100"/>
        <c:noMultiLvlLbl val="0"/>
      </c:catAx>
      <c:valAx>
        <c:axId val="218338048"/>
        <c:scaling>
          <c:orientation val="minMax"/>
        </c:scaling>
        <c:delete val="0"/>
        <c:axPos val="l"/>
        <c:majorGridlines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uk-UA" dirty="0" smtClean="0"/>
                  <a:t>Обсяг</a:t>
                </a:r>
                <a:r>
                  <a:rPr lang="uk-UA" baseline="0" dirty="0" smtClean="0"/>
                  <a:t> продажу, %</a:t>
                </a:r>
                <a:endParaRPr lang="uk-UA" dirty="0"/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crossAx val="218335872"/>
        <c:crosses val="autoZero"/>
        <c:crossBetween val="between"/>
      </c:valAx>
    </c:plotArea>
    <c:legend>
      <c:legendPos val="b"/>
      <c:layout/>
      <c:overlay val="0"/>
    </c:legend>
    <c:plotVisOnly val="1"/>
    <c:dispBlanksAs val="gap"/>
    <c:showDLblsOverMax val="0"/>
  </c:chart>
  <c:txPr>
    <a:bodyPr/>
    <a:lstStyle/>
    <a:p>
      <a:pPr>
        <a:defRPr sz="1100">
          <a:latin typeface="Times New Roman" panose="02020603050405020304" pitchFamily="18" charset="0"/>
          <a:cs typeface="Times New Roman" panose="02020603050405020304" pitchFamily="18" charset="0"/>
        </a:defRPr>
      </a:pPr>
      <a:endParaRPr lang="uk-UA"/>
    </a:p>
  </c:txPr>
  <c:externalData r:id="rId1">
    <c:autoUpdate val="0"/>
  </c:externalData>
</c:chartSpace>
</file>

<file path=ppt/diagrams/_rels/data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image" Target="../media/image23.png"/></Relationships>
</file>

<file path=ppt/diagrams/_rels/drawing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image" Target="../media/image23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B1EB32A-988B-4BAF-BCB7-AA1C03382AD9}" type="doc">
      <dgm:prSet loTypeId="urn:microsoft.com/office/officeart/2005/8/layout/radial3" loCatId="cycle" qsTypeId="urn:microsoft.com/office/officeart/2005/8/quickstyle/3d1" qsCatId="3D" csTypeId="urn:microsoft.com/office/officeart/2005/8/colors/colorful4" csCatId="colorful" phldr="1"/>
      <dgm:spPr/>
      <dgm:t>
        <a:bodyPr/>
        <a:lstStyle/>
        <a:p>
          <a:endParaRPr lang="uk-UA"/>
        </a:p>
      </dgm:t>
    </dgm:pt>
    <dgm:pt modelId="{BB4306B1-02BB-4DB1-94DD-20EC8FD6E06E}">
      <dgm:prSet phldrT="[Текст]" custT="1"/>
      <dgm:spPr/>
      <dgm:t>
        <a:bodyPr/>
        <a:lstStyle/>
        <a:p>
          <a:r>
            <a:rPr lang="uk-UA" sz="18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Фармацевтичні товари та послуги</a:t>
          </a:r>
        </a:p>
        <a:p>
          <a:endParaRPr lang="uk-UA" sz="18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609E99A-0328-4BCF-B34B-F9D53FA6613C}" type="parTrans" cxnId="{F72D1169-8AC2-4313-A6F3-3460C07DC876}">
      <dgm:prSet/>
      <dgm:spPr/>
      <dgm:t>
        <a:bodyPr/>
        <a:lstStyle/>
        <a:p>
          <a:endParaRPr lang="uk-UA"/>
        </a:p>
      </dgm:t>
    </dgm:pt>
    <dgm:pt modelId="{D2FABDFF-9D2E-424C-87D3-3E43DD8E2923}" type="sibTrans" cxnId="{F72D1169-8AC2-4313-A6F3-3460C07DC876}">
      <dgm:prSet/>
      <dgm:spPr/>
      <dgm:t>
        <a:bodyPr/>
        <a:lstStyle/>
        <a:p>
          <a:endParaRPr lang="uk-UA"/>
        </a:p>
      </dgm:t>
    </dgm:pt>
    <dgm:pt modelId="{576A879A-5DB7-4ABC-BBCA-522A3E27D694}">
      <dgm:prSet phldrT="[Текст]" custT="1"/>
      <dgm:spPr/>
      <dgm:t>
        <a:bodyPr/>
        <a:lstStyle/>
        <a:p>
          <a:r>
            <a:rPr lang="ru-RU" sz="1800" dirty="0" err="1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Парафармацевтичн</a:t>
          </a:r>
          <a:r>
            <a:rPr lang="uk-UA" sz="1800" dirty="0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і товари </a:t>
          </a:r>
        </a:p>
      </dgm:t>
    </dgm:pt>
    <dgm:pt modelId="{DF61CF26-81D5-4352-BDE1-21A39E0CFD20}" type="parTrans" cxnId="{868E4369-5B0D-4310-9596-CDF9AD69F59A}">
      <dgm:prSet/>
      <dgm:spPr/>
      <dgm:t>
        <a:bodyPr/>
        <a:lstStyle/>
        <a:p>
          <a:endParaRPr lang="uk-UA"/>
        </a:p>
      </dgm:t>
    </dgm:pt>
    <dgm:pt modelId="{690F326E-836D-4FCC-8BAA-95B78B7A86A4}" type="sibTrans" cxnId="{868E4369-5B0D-4310-9596-CDF9AD69F59A}">
      <dgm:prSet/>
      <dgm:spPr/>
      <dgm:t>
        <a:bodyPr/>
        <a:lstStyle/>
        <a:p>
          <a:endParaRPr lang="uk-UA"/>
        </a:p>
      </dgm:t>
    </dgm:pt>
    <dgm:pt modelId="{1419300C-DAF2-4BC5-944F-60F52D71A468}">
      <dgm:prSet phldrT="[Текст]" custT="1"/>
      <dgm:spPr/>
      <dgm:t>
        <a:bodyPr/>
        <a:lstStyle/>
        <a:p>
          <a:r>
            <a:rPr lang="uk-UA" sz="18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Фармацевтична інформація</a:t>
          </a:r>
          <a:endParaRPr lang="uk-UA" sz="18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0A68439-9B07-4B70-8BDF-4C23A2CA487A}" type="parTrans" cxnId="{68974771-AB88-4632-A442-0173BFB80445}">
      <dgm:prSet/>
      <dgm:spPr/>
      <dgm:t>
        <a:bodyPr/>
        <a:lstStyle/>
        <a:p>
          <a:endParaRPr lang="uk-UA"/>
        </a:p>
      </dgm:t>
    </dgm:pt>
    <dgm:pt modelId="{E2104A3D-D3AE-472C-9787-46A82B2A4EE1}" type="sibTrans" cxnId="{68974771-AB88-4632-A442-0173BFB80445}">
      <dgm:prSet/>
      <dgm:spPr/>
      <dgm:t>
        <a:bodyPr/>
        <a:lstStyle/>
        <a:p>
          <a:endParaRPr lang="uk-UA"/>
        </a:p>
      </dgm:t>
    </dgm:pt>
    <dgm:pt modelId="{F4E8D798-62F3-4BCD-8E10-EA1BDBDB34C2}">
      <dgm:prSet phldrT="[Текст]" custT="1"/>
      <dgm:spPr/>
      <dgm:t>
        <a:bodyPr/>
        <a:lstStyle/>
        <a:p>
          <a:r>
            <a:rPr lang="uk-UA" sz="18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Смаки та уподобання споживачів</a:t>
          </a:r>
          <a:endParaRPr lang="uk-UA" sz="18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D8067F7-8DEA-484D-AD41-B5D3FDB5F6A9}" type="parTrans" cxnId="{9BCE3F6E-80F3-4FE5-9131-E83998043D61}">
      <dgm:prSet/>
      <dgm:spPr/>
      <dgm:t>
        <a:bodyPr/>
        <a:lstStyle/>
        <a:p>
          <a:endParaRPr lang="uk-UA"/>
        </a:p>
      </dgm:t>
    </dgm:pt>
    <dgm:pt modelId="{C42A8985-7266-4D76-BDCB-46E9CB65879F}" type="sibTrans" cxnId="{9BCE3F6E-80F3-4FE5-9131-E83998043D61}">
      <dgm:prSet/>
      <dgm:spPr/>
      <dgm:t>
        <a:bodyPr/>
        <a:lstStyle/>
        <a:p>
          <a:endParaRPr lang="uk-UA"/>
        </a:p>
      </dgm:t>
    </dgm:pt>
    <dgm:pt modelId="{6DD9A92B-DE24-4895-8571-63471D9B997D}">
      <dgm:prSet phldrT="[Текст]" custT="1"/>
      <dgm:spPr/>
      <dgm:t>
        <a:bodyPr/>
        <a:lstStyle/>
        <a:p>
          <a:r>
            <a:rPr lang="uk-UA" sz="18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Платоспроможна потреба</a:t>
          </a:r>
          <a:endParaRPr lang="uk-UA" sz="18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95BA972-8219-4C03-9794-1A006D2156CB}" type="parTrans" cxnId="{DA7D00E7-5318-4065-AF83-7F3D529EDE69}">
      <dgm:prSet/>
      <dgm:spPr/>
      <dgm:t>
        <a:bodyPr/>
        <a:lstStyle/>
        <a:p>
          <a:endParaRPr lang="uk-UA"/>
        </a:p>
      </dgm:t>
    </dgm:pt>
    <dgm:pt modelId="{6803A46F-8BF2-4708-9EF6-D0EDBD59DE01}" type="sibTrans" cxnId="{DA7D00E7-5318-4065-AF83-7F3D529EDE69}">
      <dgm:prSet/>
      <dgm:spPr/>
      <dgm:t>
        <a:bodyPr/>
        <a:lstStyle/>
        <a:p>
          <a:endParaRPr lang="uk-UA"/>
        </a:p>
      </dgm:t>
    </dgm:pt>
    <dgm:pt modelId="{017C63E6-2DCD-4982-A334-7EA28362E316}">
      <dgm:prSet phldrT="[Текст]" custT="1"/>
      <dgm:spPr/>
      <dgm:t>
        <a:bodyPr/>
        <a:lstStyle/>
        <a:p>
          <a:r>
            <a:rPr lang="uk-UA" sz="18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Технології</a:t>
          </a:r>
          <a:endParaRPr lang="uk-UA" sz="18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FFFF9EB-0755-4EB0-BB97-2F8E6417931D}" type="parTrans" cxnId="{8ADA829F-0B25-453C-8C14-93FF904990F9}">
      <dgm:prSet/>
      <dgm:spPr/>
      <dgm:t>
        <a:bodyPr/>
        <a:lstStyle/>
        <a:p>
          <a:endParaRPr lang="uk-UA"/>
        </a:p>
      </dgm:t>
    </dgm:pt>
    <dgm:pt modelId="{2E9A47C8-D034-4E39-A4B2-5F1D7D2A49EA}" type="sibTrans" cxnId="{8ADA829F-0B25-453C-8C14-93FF904990F9}">
      <dgm:prSet/>
      <dgm:spPr/>
      <dgm:t>
        <a:bodyPr/>
        <a:lstStyle/>
        <a:p>
          <a:endParaRPr lang="uk-UA"/>
        </a:p>
      </dgm:t>
    </dgm:pt>
    <dgm:pt modelId="{B1BEE683-59FB-4054-970B-358F13E9CE10}">
      <dgm:prSet phldrT="[Текст]" custT="1"/>
      <dgm:spPr/>
      <dgm:t>
        <a:bodyPr/>
        <a:lstStyle/>
        <a:p>
          <a:r>
            <a:rPr lang="uk-UA" sz="18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Якість продукції</a:t>
          </a:r>
          <a:endParaRPr lang="uk-UA" sz="18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B0F25F4-4C54-49C4-9CDE-2DAC44FC388B}" type="parTrans" cxnId="{DE28F619-9A97-4578-8CF8-BD190A11C326}">
      <dgm:prSet/>
      <dgm:spPr/>
      <dgm:t>
        <a:bodyPr/>
        <a:lstStyle/>
        <a:p>
          <a:endParaRPr lang="uk-UA"/>
        </a:p>
      </dgm:t>
    </dgm:pt>
    <dgm:pt modelId="{281BDDA0-996C-4D66-A6F4-AD6038AEEDF0}" type="sibTrans" cxnId="{DE28F619-9A97-4578-8CF8-BD190A11C326}">
      <dgm:prSet/>
      <dgm:spPr/>
      <dgm:t>
        <a:bodyPr/>
        <a:lstStyle/>
        <a:p>
          <a:endParaRPr lang="uk-UA"/>
        </a:p>
      </dgm:t>
    </dgm:pt>
    <dgm:pt modelId="{5DA0432B-325B-43C4-86F4-FAA91AB8CF93}" type="pres">
      <dgm:prSet presAssocID="{BB1EB32A-988B-4BAF-BCB7-AA1C03382AD9}" presName="composite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uk-UA"/>
        </a:p>
      </dgm:t>
    </dgm:pt>
    <dgm:pt modelId="{A884A60B-13D4-4F79-B523-19A32D6EB630}" type="pres">
      <dgm:prSet presAssocID="{BB1EB32A-988B-4BAF-BCB7-AA1C03382AD9}" presName="radial" presStyleCnt="0">
        <dgm:presLayoutVars>
          <dgm:animLvl val="ctr"/>
        </dgm:presLayoutVars>
      </dgm:prSet>
      <dgm:spPr/>
    </dgm:pt>
    <dgm:pt modelId="{C2179836-C2F2-419E-8928-BF4AB322FC17}" type="pres">
      <dgm:prSet presAssocID="{BB4306B1-02BB-4DB1-94DD-20EC8FD6E06E}" presName="centerShape" presStyleLbl="vennNode1" presStyleIdx="0" presStyleCnt="7" custScaleX="80844" custScaleY="80088" custLinFactNeighborX="-9978" custLinFactNeighborY="9334"/>
      <dgm:spPr/>
      <dgm:t>
        <a:bodyPr/>
        <a:lstStyle/>
        <a:p>
          <a:endParaRPr lang="uk-UA"/>
        </a:p>
      </dgm:t>
    </dgm:pt>
    <dgm:pt modelId="{B052770F-EE84-4F8D-8596-EA71567F1C8A}" type="pres">
      <dgm:prSet presAssocID="{576A879A-5DB7-4ABC-BBCA-522A3E27D694}" presName="node" presStyleLbl="vennNode1" presStyleIdx="1" presStyleCnt="7" custScaleX="176779" custScaleY="166944" custRadScaleRad="89570" custRadScaleInc="56648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72C50B71-5FC1-4B7F-B4AA-66104E62A378}" type="pres">
      <dgm:prSet presAssocID="{1419300C-DAF2-4BC5-944F-60F52D71A468}" presName="node" presStyleLbl="vennNode1" presStyleIdx="2" presStyleCnt="7" custScaleX="160173" custScaleY="149630" custRadScaleRad="153120" custRadScaleInc="32774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04AD2C14-A0A6-4A11-BC9B-E578BEA5FC16}" type="pres">
      <dgm:prSet presAssocID="{F4E8D798-62F3-4BCD-8E10-EA1BDBDB34C2}" presName="node" presStyleLbl="vennNode1" presStyleIdx="3" presStyleCnt="7" custScaleX="142254" custScaleY="137316" custRadScaleRad="136466" custRadScaleInc="12164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A46D0FC7-4B62-4516-81A6-D501565E5453}" type="pres">
      <dgm:prSet presAssocID="{6DD9A92B-DE24-4895-8571-63471D9B997D}" presName="node" presStyleLbl="vennNode1" presStyleIdx="4" presStyleCnt="7" custScaleX="151987" custScaleY="151270" custRadScaleRad="128159" custRadScaleInc="104593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3B9E3CD5-E908-4085-830C-AE8857B9E6E8}" type="pres">
      <dgm:prSet presAssocID="{017C63E6-2DCD-4982-A334-7EA28362E316}" presName="node" presStyleLbl="vennNode1" presStyleIdx="5" presStyleCnt="7" custRadScaleRad="84365" custRadScaleInc="-106905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318212F3-7F36-424E-989A-F72155C61231}" type="pres">
      <dgm:prSet presAssocID="{B1BEE683-59FB-4054-970B-358F13E9CE10}" presName="node" presStyleLbl="vennNode1" presStyleIdx="6" presStyleCnt="7" custRadScaleRad="129051" custRadScaleInc="8510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</dgm:ptLst>
  <dgm:cxnLst>
    <dgm:cxn modelId="{68974771-AB88-4632-A442-0173BFB80445}" srcId="{BB4306B1-02BB-4DB1-94DD-20EC8FD6E06E}" destId="{1419300C-DAF2-4BC5-944F-60F52D71A468}" srcOrd="1" destOrd="0" parTransId="{C0A68439-9B07-4B70-8BDF-4C23A2CA487A}" sibTransId="{E2104A3D-D3AE-472C-9787-46A82B2A4EE1}"/>
    <dgm:cxn modelId="{8ADA829F-0B25-453C-8C14-93FF904990F9}" srcId="{BB4306B1-02BB-4DB1-94DD-20EC8FD6E06E}" destId="{017C63E6-2DCD-4982-A334-7EA28362E316}" srcOrd="4" destOrd="0" parTransId="{DFFFF9EB-0755-4EB0-BB97-2F8E6417931D}" sibTransId="{2E9A47C8-D034-4E39-A4B2-5F1D7D2A49EA}"/>
    <dgm:cxn modelId="{67928558-B6F7-4E01-ABAE-4BB159BEA95F}" type="presOf" srcId="{F4E8D798-62F3-4BCD-8E10-EA1BDBDB34C2}" destId="{04AD2C14-A0A6-4A11-BC9B-E578BEA5FC16}" srcOrd="0" destOrd="0" presId="urn:microsoft.com/office/officeart/2005/8/layout/radial3"/>
    <dgm:cxn modelId="{41F925D5-B7DF-4738-9742-C43C01398C08}" type="presOf" srcId="{B1BEE683-59FB-4054-970B-358F13E9CE10}" destId="{318212F3-7F36-424E-989A-F72155C61231}" srcOrd="0" destOrd="0" presId="urn:microsoft.com/office/officeart/2005/8/layout/radial3"/>
    <dgm:cxn modelId="{A257BE89-148E-4D59-B585-3BA1A5216F1D}" type="presOf" srcId="{017C63E6-2DCD-4982-A334-7EA28362E316}" destId="{3B9E3CD5-E908-4085-830C-AE8857B9E6E8}" srcOrd="0" destOrd="0" presId="urn:microsoft.com/office/officeart/2005/8/layout/radial3"/>
    <dgm:cxn modelId="{F2AA092B-FFC6-44CE-B1CE-FF35D8B96470}" type="presOf" srcId="{576A879A-5DB7-4ABC-BBCA-522A3E27D694}" destId="{B052770F-EE84-4F8D-8596-EA71567F1C8A}" srcOrd="0" destOrd="0" presId="urn:microsoft.com/office/officeart/2005/8/layout/radial3"/>
    <dgm:cxn modelId="{DA7D00E7-5318-4065-AF83-7F3D529EDE69}" srcId="{BB4306B1-02BB-4DB1-94DD-20EC8FD6E06E}" destId="{6DD9A92B-DE24-4895-8571-63471D9B997D}" srcOrd="3" destOrd="0" parTransId="{295BA972-8219-4C03-9794-1A006D2156CB}" sibTransId="{6803A46F-8BF2-4708-9EF6-D0EDBD59DE01}"/>
    <dgm:cxn modelId="{543952C7-E0D1-4704-AE78-22CB56788BE2}" type="presOf" srcId="{BB4306B1-02BB-4DB1-94DD-20EC8FD6E06E}" destId="{C2179836-C2F2-419E-8928-BF4AB322FC17}" srcOrd="0" destOrd="0" presId="urn:microsoft.com/office/officeart/2005/8/layout/radial3"/>
    <dgm:cxn modelId="{C327517F-D489-48DC-A2A4-53F925BD7879}" type="presOf" srcId="{6DD9A92B-DE24-4895-8571-63471D9B997D}" destId="{A46D0FC7-4B62-4516-81A6-D501565E5453}" srcOrd="0" destOrd="0" presId="urn:microsoft.com/office/officeart/2005/8/layout/radial3"/>
    <dgm:cxn modelId="{DE28F619-9A97-4578-8CF8-BD190A11C326}" srcId="{BB4306B1-02BB-4DB1-94DD-20EC8FD6E06E}" destId="{B1BEE683-59FB-4054-970B-358F13E9CE10}" srcOrd="5" destOrd="0" parTransId="{2B0F25F4-4C54-49C4-9CDE-2DAC44FC388B}" sibTransId="{281BDDA0-996C-4D66-A6F4-AD6038AEEDF0}"/>
    <dgm:cxn modelId="{868E4369-5B0D-4310-9596-CDF9AD69F59A}" srcId="{BB4306B1-02BB-4DB1-94DD-20EC8FD6E06E}" destId="{576A879A-5DB7-4ABC-BBCA-522A3E27D694}" srcOrd="0" destOrd="0" parTransId="{DF61CF26-81D5-4352-BDE1-21A39E0CFD20}" sibTransId="{690F326E-836D-4FCC-8BAA-95B78B7A86A4}"/>
    <dgm:cxn modelId="{FCF2EDB5-4EAE-44CF-875C-63F26AC62DBC}" type="presOf" srcId="{BB1EB32A-988B-4BAF-BCB7-AA1C03382AD9}" destId="{5DA0432B-325B-43C4-86F4-FAA91AB8CF93}" srcOrd="0" destOrd="0" presId="urn:microsoft.com/office/officeart/2005/8/layout/radial3"/>
    <dgm:cxn modelId="{F72D1169-8AC2-4313-A6F3-3460C07DC876}" srcId="{BB1EB32A-988B-4BAF-BCB7-AA1C03382AD9}" destId="{BB4306B1-02BB-4DB1-94DD-20EC8FD6E06E}" srcOrd="0" destOrd="0" parTransId="{5609E99A-0328-4BCF-B34B-F9D53FA6613C}" sibTransId="{D2FABDFF-9D2E-424C-87D3-3E43DD8E2923}"/>
    <dgm:cxn modelId="{9BCE3F6E-80F3-4FE5-9131-E83998043D61}" srcId="{BB4306B1-02BB-4DB1-94DD-20EC8FD6E06E}" destId="{F4E8D798-62F3-4BCD-8E10-EA1BDBDB34C2}" srcOrd="2" destOrd="0" parTransId="{5D8067F7-8DEA-484D-AD41-B5D3FDB5F6A9}" sibTransId="{C42A8985-7266-4D76-BDCB-46E9CB65879F}"/>
    <dgm:cxn modelId="{F08969CD-D85D-43B4-80DF-62486C1F89EE}" type="presOf" srcId="{1419300C-DAF2-4BC5-944F-60F52D71A468}" destId="{72C50B71-5FC1-4B7F-B4AA-66104E62A378}" srcOrd="0" destOrd="0" presId="urn:microsoft.com/office/officeart/2005/8/layout/radial3"/>
    <dgm:cxn modelId="{3355D500-D9A2-4E2C-8553-F6B6A7A7F7D6}" type="presParOf" srcId="{5DA0432B-325B-43C4-86F4-FAA91AB8CF93}" destId="{A884A60B-13D4-4F79-B523-19A32D6EB630}" srcOrd="0" destOrd="0" presId="urn:microsoft.com/office/officeart/2005/8/layout/radial3"/>
    <dgm:cxn modelId="{7763673E-6EA9-407A-82D2-C14AF68EA3DA}" type="presParOf" srcId="{A884A60B-13D4-4F79-B523-19A32D6EB630}" destId="{C2179836-C2F2-419E-8928-BF4AB322FC17}" srcOrd="0" destOrd="0" presId="urn:microsoft.com/office/officeart/2005/8/layout/radial3"/>
    <dgm:cxn modelId="{18A4C818-3BBD-40FA-9110-1482D8BDAD13}" type="presParOf" srcId="{A884A60B-13D4-4F79-B523-19A32D6EB630}" destId="{B052770F-EE84-4F8D-8596-EA71567F1C8A}" srcOrd="1" destOrd="0" presId="urn:microsoft.com/office/officeart/2005/8/layout/radial3"/>
    <dgm:cxn modelId="{C51AB01C-0CED-4D79-B9AC-97CBEC99411F}" type="presParOf" srcId="{A884A60B-13D4-4F79-B523-19A32D6EB630}" destId="{72C50B71-5FC1-4B7F-B4AA-66104E62A378}" srcOrd="2" destOrd="0" presId="urn:microsoft.com/office/officeart/2005/8/layout/radial3"/>
    <dgm:cxn modelId="{187AD764-4D90-4E43-97C4-EE9DE9014456}" type="presParOf" srcId="{A884A60B-13D4-4F79-B523-19A32D6EB630}" destId="{04AD2C14-A0A6-4A11-BC9B-E578BEA5FC16}" srcOrd="3" destOrd="0" presId="urn:microsoft.com/office/officeart/2005/8/layout/radial3"/>
    <dgm:cxn modelId="{A1E684FA-3FEA-43F8-9FB9-136460047271}" type="presParOf" srcId="{A884A60B-13D4-4F79-B523-19A32D6EB630}" destId="{A46D0FC7-4B62-4516-81A6-D501565E5453}" srcOrd="4" destOrd="0" presId="urn:microsoft.com/office/officeart/2005/8/layout/radial3"/>
    <dgm:cxn modelId="{C0313CC1-2FAC-483C-85CC-A9A5812AAAAA}" type="presParOf" srcId="{A884A60B-13D4-4F79-B523-19A32D6EB630}" destId="{3B9E3CD5-E908-4085-830C-AE8857B9E6E8}" srcOrd="5" destOrd="0" presId="urn:microsoft.com/office/officeart/2005/8/layout/radial3"/>
    <dgm:cxn modelId="{6CFEEC3B-D1F5-44AA-9350-DEA7103B89F6}" type="presParOf" srcId="{A884A60B-13D4-4F79-B523-19A32D6EB630}" destId="{318212F3-7F36-424E-989A-F72155C61231}" srcOrd="6" destOrd="0" presId="urn:microsoft.com/office/officeart/2005/8/layout/radial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FB1A448-458F-4E36-83B2-24AC2B989A39}" type="doc">
      <dgm:prSet loTypeId="urn:microsoft.com/office/officeart/2005/8/layout/vList3" loCatId="list" qsTypeId="urn:microsoft.com/office/officeart/2005/8/quickstyle/3d1" qsCatId="3D" csTypeId="urn:microsoft.com/office/officeart/2005/8/colors/colorful5" csCatId="colorful" phldr="1"/>
      <dgm:spPr/>
      <dgm:t>
        <a:bodyPr/>
        <a:lstStyle/>
        <a:p>
          <a:endParaRPr lang="uk-UA"/>
        </a:p>
      </dgm:t>
    </dgm:pt>
    <dgm:pt modelId="{BB0DCE49-CC53-4E42-9B2B-75E893BC5903}">
      <dgm:prSet phldrT="[Текст]" custT="1"/>
      <dgm:spPr/>
      <dgm:t>
        <a:bodyPr/>
        <a:lstStyle/>
        <a:p>
          <a:r>
            <a:rPr lang="uk-UA" sz="1600" dirty="0" smtClean="0">
              <a:latin typeface="Comic Sans MS" panose="030F0702030302020204" pitchFamily="66" charset="0"/>
            </a:rPr>
            <a:t>Аптека «Магнолія» (Запоріжжя)</a:t>
          </a:r>
        </a:p>
      </dgm:t>
    </dgm:pt>
    <dgm:pt modelId="{7C39C0F6-E6BE-4DAF-B6AB-8DFFE9C63120}" type="parTrans" cxnId="{5D56BFEF-A990-4BFE-B303-2C066D06B42A}">
      <dgm:prSet/>
      <dgm:spPr/>
      <dgm:t>
        <a:bodyPr/>
        <a:lstStyle/>
        <a:p>
          <a:endParaRPr lang="uk-UA"/>
        </a:p>
      </dgm:t>
    </dgm:pt>
    <dgm:pt modelId="{E7E35E26-31D8-43C4-BD4A-0C9A529F8381}" type="sibTrans" cxnId="{5D56BFEF-A990-4BFE-B303-2C066D06B42A}">
      <dgm:prSet/>
      <dgm:spPr/>
      <dgm:t>
        <a:bodyPr/>
        <a:lstStyle/>
        <a:p>
          <a:endParaRPr lang="uk-UA"/>
        </a:p>
      </dgm:t>
    </dgm:pt>
    <dgm:pt modelId="{330273DC-0D1E-4A07-9EA1-A29BD3D6DA95}">
      <dgm:prSet phldrT="[Текст]" custT="1"/>
      <dgm:spPr/>
      <dgm:t>
        <a:bodyPr/>
        <a:lstStyle/>
        <a:p>
          <a:r>
            <a:rPr lang="uk-UA" sz="1600" dirty="0" smtClean="0">
              <a:latin typeface="Comic Sans MS" panose="030F0702030302020204" pitchFamily="66" charset="0"/>
            </a:rPr>
            <a:t>«</a:t>
          </a:r>
          <a:r>
            <a:rPr lang="uk-UA" sz="1600" dirty="0" err="1" smtClean="0">
              <a:latin typeface="Comic Sans MS" panose="030F0702030302020204" pitchFamily="66" charset="0"/>
            </a:rPr>
            <a:t>Фармастор</a:t>
          </a:r>
          <a:r>
            <a:rPr lang="uk-UA" sz="1600" dirty="0" smtClean="0">
              <a:latin typeface="Comic Sans MS" panose="030F0702030302020204" pitchFamily="66" charset="0"/>
            </a:rPr>
            <a:t>» (Київ)</a:t>
          </a:r>
        </a:p>
      </dgm:t>
    </dgm:pt>
    <dgm:pt modelId="{692CA9E8-4ACA-4665-ACAE-236A80C0F022}" type="parTrans" cxnId="{A0D15C03-0DC3-4F6D-AA34-EBB2FF228C32}">
      <dgm:prSet/>
      <dgm:spPr/>
      <dgm:t>
        <a:bodyPr/>
        <a:lstStyle/>
        <a:p>
          <a:endParaRPr lang="uk-UA"/>
        </a:p>
      </dgm:t>
    </dgm:pt>
    <dgm:pt modelId="{18C6C942-EDE9-418F-91F1-75C4A59B9AD2}" type="sibTrans" cxnId="{A0D15C03-0DC3-4F6D-AA34-EBB2FF228C32}">
      <dgm:prSet/>
      <dgm:spPr/>
      <dgm:t>
        <a:bodyPr/>
        <a:lstStyle/>
        <a:p>
          <a:endParaRPr lang="uk-UA"/>
        </a:p>
      </dgm:t>
    </dgm:pt>
    <dgm:pt modelId="{2DC322E7-C547-4324-90D0-5FA30FE85CF0}">
      <dgm:prSet custT="1"/>
      <dgm:spPr/>
      <dgm:t>
        <a:bodyPr/>
        <a:lstStyle/>
        <a:p>
          <a:r>
            <a:rPr lang="uk-UA" sz="1600" dirty="0" smtClean="0">
              <a:latin typeface="Comic Sans MS" panose="030F0702030302020204" pitchFamily="66" charset="0"/>
            </a:rPr>
            <a:t>«Сіріус-95» (Київ)</a:t>
          </a:r>
        </a:p>
      </dgm:t>
    </dgm:pt>
    <dgm:pt modelId="{30C2C923-23CF-4BAB-852D-9F2AAC390F41}" type="parTrans" cxnId="{27B92ACB-80E0-401D-8525-D520AFEC3F5A}">
      <dgm:prSet/>
      <dgm:spPr/>
      <dgm:t>
        <a:bodyPr/>
        <a:lstStyle/>
        <a:p>
          <a:endParaRPr lang="uk-UA"/>
        </a:p>
      </dgm:t>
    </dgm:pt>
    <dgm:pt modelId="{CC8FE193-7426-4615-A8B2-79300FFF8DA4}" type="sibTrans" cxnId="{27B92ACB-80E0-401D-8525-D520AFEC3F5A}">
      <dgm:prSet/>
      <dgm:spPr/>
      <dgm:t>
        <a:bodyPr/>
        <a:lstStyle/>
        <a:p>
          <a:endParaRPr lang="uk-UA"/>
        </a:p>
      </dgm:t>
    </dgm:pt>
    <dgm:pt modelId="{954BB022-DC76-4DDF-A36D-AFF057A44305}">
      <dgm:prSet custT="1"/>
      <dgm:spPr/>
      <dgm:t>
        <a:bodyPr/>
        <a:lstStyle/>
        <a:p>
          <a:r>
            <a:rPr lang="uk-UA" sz="1600" dirty="0" smtClean="0">
              <a:latin typeface="Comic Sans MS" panose="030F0702030302020204" pitchFamily="66" charset="0"/>
            </a:rPr>
            <a:t>«Гамма-55» (Харків)</a:t>
          </a:r>
          <a:endParaRPr lang="uk-UA" sz="1600" dirty="0">
            <a:latin typeface="Comic Sans MS" panose="030F0702030302020204" pitchFamily="66" charset="0"/>
          </a:endParaRPr>
        </a:p>
      </dgm:t>
    </dgm:pt>
    <dgm:pt modelId="{E899AC3E-4230-49E3-860A-F13E69606942}" type="parTrans" cxnId="{B0AAC29E-8D3E-4ABD-ABA1-70BFD786C41D}">
      <dgm:prSet/>
      <dgm:spPr/>
      <dgm:t>
        <a:bodyPr/>
        <a:lstStyle/>
        <a:p>
          <a:endParaRPr lang="uk-UA"/>
        </a:p>
      </dgm:t>
    </dgm:pt>
    <dgm:pt modelId="{A32132FC-2DBE-4AAA-9B3D-4D0EE5E89DEA}" type="sibTrans" cxnId="{B0AAC29E-8D3E-4ABD-ABA1-70BFD786C41D}">
      <dgm:prSet/>
      <dgm:spPr/>
      <dgm:t>
        <a:bodyPr/>
        <a:lstStyle/>
        <a:p>
          <a:endParaRPr lang="uk-UA"/>
        </a:p>
      </dgm:t>
    </dgm:pt>
    <dgm:pt modelId="{C886AD5A-8996-4ADF-B8CC-0A3374E9560E}">
      <dgm:prSet custT="1"/>
      <dgm:spPr/>
      <dgm:t>
        <a:bodyPr/>
        <a:lstStyle/>
        <a:p>
          <a:r>
            <a:rPr lang="uk-UA" sz="1600" dirty="0">
              <a:latin typeface="Comic Sans MS" panose="030F0702030302020204" pitchFamily="66" charset="0"/>
            </a:rPr>
            <a:t>«Мед-Сервіс Груп» (Дніпро)</a:t>
          </a:r>
        </a:p>
      </dgm:t>
    </dgm:pt>
    <dgm:pt modelId="{FC30A451-9813-4AA4-A0CE-75DA785BFFEF}" type="parTrans" cxnId="{6C638864-124A-466E-BE10-2B0701E76FA6}">
      <dgm:prSet/>
      <dgm:spPr/>
      <dgm:t>
        <a:bodyPr/>
        <a:lstStyle/>
        <a:p>
          <a:endParaRPr lang="uk-UA"/>
        </a:p>
      </dgm:t>
    </dgm:pt>
    <dgm:pt modelId="{AB70DDA5-864F-438B-A096-EC1D94B5A824}" type="sibTrans" cxnId="{6C638864-124A-466E-BE10-2B0701E76FA6}">
      <dgm:prSet/>
      <dgm:spPr/>
      <dgm:t>
        <a:bodyPr/>
        <a:lstStyle/>
        <a:p>
          <a:endParaRPr lang="uk-UA"/>
        </a:p>
      </dgm:t>
    </dgm:pt>
    <dgm:pt modelId="{D49981D3-A7F6-4E4C-9020-8EC665B11F01}" type="pres">
      <dgm:prSet presAssocID="{EFB1A448-458F-4E36-83B2-24AC2B989A39}" presName="linearFlow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uk-UA"/>
        </a:p>
      </dgm:t>
    </dgm:pt>
    <dgm:pt modelId="{59DD7FE9-7A39-41DC-A6F3-5A9B2A3633EE}" type="pres">
      <dgm:prSet presAssocID="{BB0DCE49-CC53-4E42-9B2B-75E893BC5903}" presName="composite" presStyleCnt="0"/>
      <dgm:spPr/>
    </dgm:pt>
    <dgm:pt modelId="{574AB509-E562-4F6A-BC31-FAC9A8EDFA6E}" type="pres">
      <dgm:prSet presAssocID="{BB0DCE49-CC53-4E42-9B2B-75E893BC5903}" presName="imgShp" presStyleLbl="fgImgPlace1" presStyleIdx="0" presStyleCnt="5"/>
      <dgm:spPr>
        <a:blipFill>
          <a:blip xmlns:r="http://schemas.openxmlformats.org/officeDocument/2006/relationships" r:embed="rId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-25000" r="-25000"/>
          </a:stretch>
        </a:blip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 z="127000">
          <a:bevelT w="190500" h="38100"/>
        </a:sp3d>
      </dgm:spPr>
      <dgm:t>
        <a:bodyPr/>
        <a:lstStyle/>
        <a:p>
          <a:endParaRPr lang="uk-UA"/>
        </a:p>
      </dgm:t>
    </dgm:pt>
    <dgm:pt modelId="{CECA02AE-C53B-482C-B619-968C2ADF0AF6}" type="pres">
      <dgm:prSet presAssocID="{BB0DCE49-CC53-4E42-9B2B-75E893BC5903}" presName="txShp" presStyleLbl="node1" presStyleIdx="0" presStyleCnt="5" custScaleX="102713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59064454-7F07-43FC-9A37-20001819D24D}" type="pres">
      <dgm:prSet presAssocID="{E7E35E26-31D8-43C4-BD4A-0C9A529F8381}" presName="spacing" presStyleCnt="0"/>
      <dgm:spPr/>
    </dgm:pt>
    <dgm:pt modelId="{FC8ECCBA-876E-4B76-A11E-5995E724E69E}" type="pres">
      <dgm:prSet presAssocID="{2DC322E7-C547-4324-90D0-5FA30FE85CF0}" presName="composite" presStyleCnt="0"/>
      <dgm:spPr/>
    </dgm:pt>
    <dgm:pt modelId="{5CF5DA2A-016F-42DD-9629-CD3A1D0A746C}" type="pres">
      <dgm:prSet presAssocID="{2DC322E7-C547-4324-90D0-5FA30FE85CF0}" presName="imgShp" presStyleLbl="fgImgPlace1" presStyleIdx="1" presStyleCnt="5"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7000" r="-17000"/>
          </a:stretch>
        </a:blip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 z="127000">
          <a:bevelT w="190500" h="38100"/>
        </a:sp3d>
      </dgm:spPr>
      <dgm:t>
        <a:bodyPr/>
        <a:lstStyle/>
        <a:p>
          <a:endParaRPr lang="uk-UA"/>
        </a:p>
      </dgm:t>
    </dgm:pt>
    <dgm:pt modelId="{A1144561-BBF0-4DE9-8019-A767BCF6BE44}" type="pres">
      <dgm:prSet presAssocID="{2DC322E7-C547-4324-90D0-5FA30FE85CF0}" presName="txShp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6A920BDF-B51E-4AA0-8083-3CAFAC02AFF6}" type="pres">
      <dgm:prSet presAssocID="{CC8FE193-7426-4615-A8B2-79300FFF8DA4}" presName="spacing" presStyleCnt="0"/>
      <dgm:spPr/>
    </dgm:pt>
    <dgm:pt modelId="{9CB9E5B9-D176-431A-B5DD-D5FF8A2A9D63}" type="pres">
      <dgm:prSet presAssocID="{954BB022-DC76-4DDF-A36D-AFF057A44305}" presName="composite" presStyleCnt="0"/>
      <dgm:spPr/>
    </dgm:pt>
    <dgm:pt modelId="{DD8486A4-448E-4BAB-BD48-56CB8F493EC5}" type="pres">
      <dgm:prSet presAssocID="{954BB022-DC76-4DDF-A36D-AFF057A44305}" presName="imgShp" presStyleLbl="fgImgPlace1" presStyleIdx="2" presStyleCnt="5"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7000" r="-17000"/>
          </a:stretch>
        </a:blip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 z="127000">
          <a:bevelT w="190500" h="38100"/>
        </a:sp3d>
      </dgm:spPr>
      <dgm:t>
        <a:bodyPr/>
        <a:lstStyle/>
        <a:p>
          <a:endParaRPr lang="uk-UA"/>
        </a:p>
      </dgm:t>
    </dgm:pt>
    <dgm:pt modelId="{DD26A764-6501-4CC4-AE92-9BE1FAE1F852}" type="pres">
      <dgm:prSet presAssocID="{954BB022-DC76-4DDF-A36D-AFF057A44305}" presName="txShp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D216F482-EBC0-4D5C-BABD-000F08A210F1}" type="pres">
      <dgm:prSet presAssocID="{A32132FC-2DBE-4AAA-9B3D-4D0EE5E89DEA}" presName="spacing" presStyleCnt="0"/>
      <dgm:spPr/>
    </dgm:pt>
    <dgm:pt modelId="{5189B564-054D-4F08-A29F-F8272A54F581}" type="pres">
      <dgm:prSet presAssocID="{C886AD5A-8996-4ADF-B8CC-0A3374E9560E}" presName="composite" presStyleCnt="0"/>
      <dgm:spPr/>
    </dgm:pt>
    <dgm:pt modelId="{CBA29750-1F69-40B0-9B00-7F0A724C4D64}" type="pres">
      <dgm:prSet presAssocID="{C886AD5A-8996-4ADF-B8CC-0A3374E9560E}" presName="imgShp" presStyleLbl="fgImgPlace1" presStyleIdx="3" presStyleCnt="5"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7000" r="-17000"/>
          </a:stretch>
        </a:blip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 z="127000">
          <a:bevelT w="190500" h="38100"/>
        </a:sp3d>
      </dgm:spPr>
      <dgm:t>
        <a:bodyPr/>
        <a:lstStyle/>
        <a:p>
          <a:endParaRPr lang="uk-UA"/>
        </a:p>
      </dgm:t>
    </dgm:pt>
    <dgm:pt modelId="{95FDA65E-A43D-4FA7-B36A-8C3EB108D2E1}" type="pres">
      <dgm:prSet presAssocID="{C886AD5A-8996-4ADF-B8CC-0A3374E9560E}" presName="txShp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D3BE7426-8FF0-4063-9352-5ABB148F4427}" type="pres">
      <dgm:prSet presAssocID="{AB70DDA5-864F-438B-A096-EC1D94B5A824}" presName="spacing" presStyleCnt="0"/>
      <dgm:spPr/>
    </dgm:pt>
    <dgm:pt modelId="{B8AB65E5-E9D0-45BE-A2B5-BAF946514325}" type="pres">
      <dgm:prSet presAssocID="{330273DC-0D1E-4A07-9EA1-A29BD3D6DA95}" presName="composite" presStyleCnt="0"/>
      <dgm:spPr/>
    </dgm:pt>
    <dgm:pt modelId="{985A170D-6B9B-4C80-8D61-07DDF971D9CD}" type="pres">
      <dgm:prSet presAssocID="{330273DC-0D1E-4A07-9EA1-A29BD3D6DA95}" presName="imgShp" presStyleLbl="fgImgPlace1" presStyleIdx="4" presStyleCnt="5"/>
      <dgm:spPr>
        <a:blipFill>
          <a:blip xmlns:r="http://schemas.openxmlformats.org/officeDocument/2006/relationships" r:embed="rId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-25000" r="-25000"/>
          </a:stretch>
        </a:blip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 z="127000">
          <a:bevelT w="190500" h="38100"/>
        </a:sp3d>
      </dgm:spPr>
      <dgm:t>
        <a:bodyPr/>
        <a:lstStyle/>
        <a:p>
          <a:endParaRPr lang="uk-UA"/>
        </a:p>
      </dgm:t>
    </dgm:pt>
    <dgm:pt modelId="{0C22C5D3-822D-4475-B4D9-E6BAF3EBB3FF}" type="pres">
      <dgm:prSet presAssocID="{330273DC-0D1E-4A07-9EA1-A29BD3D6DA95}" presName="txShp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</dgm:ptLst>
  <dgm:cxnLst>
    <dgm:cxn modelId="{8224271D-B75A-4DF6-9702-6E60D7D05DB4}" type="presOf" srcId="{C886AD5A-8996-4ADF-B8CC-0A3374E9560E}" destId="{95FDA65E-A43D-4FA7-B36A-8C3EB108D2E1}" srcOrd="0" destOrd="0" presId="urn:microsoft.com/office/officeart/2005/8/layout/vList3"/>
    <dgm:cxn modelId="{E2034D3D-796F-4949-BCEB-C639D9440261}" type="presOf" srcId="{330273DC-0D1E-4A07-9EA1-A29BD3D6DA95}" destId="{0C22C5D3-822D-4475-B4D9-E6BAF3EBB3FF}" srcOrd="0" destOrd="0" presId="urn:microsoft.com/office/officeart/2005/8/layout/vList3"/>
    <dgm:cxn modelId="{6C638864-124A-466E-BE10-2B0701E76FA6}" srcId="{EFB1A448-458F-4E36-83B2-24AC2B989A39}" destId="{C886AD5A-8996-4ADF-B8CC-0A3374E9560E}" srcOrd="3" destOrd="0" parTransId="{FC30A451-9813-4AA4-A0CE-75DA785BFFEF}" sibTransId="{AB70DDA5-864F-438B-A096-EC1D94B5A824}"/>
    <dgm:cxn modelId="{5F4CE56D-7470-4AFD-8A5A-8D5B7A8A07CD}" type="presOf" srcId="{EFB1A448-458F-4E36-83B2-24AC2B989A39}" destId="{D49981D3-A7F6-4E4C-9020-8EC665B11F01}" srcOrd="0" destOrd="0" presId="urn:microsoft.com/office/officeart/2005/8/layout/vList3"/>
    <dgm:cxn modelId="{2664E2F2-F411-48A6-823C-0AF5F34214CA}" type="presOf" srcId="{2DC322E7-C547-4324-90D0-5FA30FE85CF0}" destId="{A1144561-BBF0-4DE9-8019-A767BCF6BE44}" srcOrd="0" destOrd="0" presId="urn:microsoft.com/office/officeart/2005/8/layout/vList3"/>
    <dgm:cxn modelId="{5D56BFEF-A990-4BFE-B303-2C066D06B42A}" srcId="{EFB1A448-458F-4E36-83B2-24AC2B989A39}" destId="{BB0DCE49-CC53-4E42-9B2B-75E893BC5903}" srcOrd="0" destOrd="0" parTransId="{7C39C0F6-E6BE-4DAF-B6AB-8DFFE9C63120}" sibTransId="{E7E35E26-31D8-43C4-BD4A-0C9A529F8381}"/>
    <dgm:cxn modelId="{A0D15C03-0DC3-4F6D-AA34-EBB2FF228C32}" srcId="{EFB1A448-458F-4E36-83B2-24AC2B989A39}" destId="{330273DC-0D1E-4A07-9EA1-A29BD3D6DA95}" srcOrd="4" destOrd="0" parTransId="{692CA9E8-4ACA-4665-ACAE-236A80C0F022}" sibTransId="{18C6C942-EDE9-418F-91F1-75C4A59B9AD2}"/>
    <dgm:cxn modelId="{74E9BF8D-3C95-4815-82CA-E355794D3EEC}" type="presOf" srcId="{BB0DCE49-CC53-4E42-9B2B-75E893BC5903}" destId="{CECA02AE-C53B-482C-B619-968C2ADF0AF6}" srcOrd="0" destOrd="0" presId="urn:microsoft.com/office/officeart/2005/8/layout/vList3"/>
    <dgm:cxn modelId="{27B92ACB-80E0-401D-8525-D520AFEC3F5A}" srcId="{EFB1A448-458F-4E36-83B2-24AC2B989A39}" destId="{2DC322E7-C547-4324-90D0-5FA30FE85CF0}" srcOrd="1" destOrd="0" parTransId="{30C2C923-23CF-4BAB-852D-9F2AAC390F41}" sibTransId="{CC8FE193-7426-4615-A8B2-79300FFF8DA4}"/>
    <dgm:cxn modelId="{B0AAC29E-8D3E-4ABD-ABA1-70BFD786C41D}" srcId="{EFB1A448-458F-4E36-83B2-24AC2B989A39}" destId="{954BB022-DC76-4DDF-A36D-AFF057A44305}" srcOrd="2" destOrd="0" parTransId="{E899AC3E-4230-49E3-860A-F13E69606942}" sibTransId="{A32132FC-2DBE-4AAA-9B3D-4D0EE5E89DEA}"/>
    <dgm:cxn modelId="{EB1B4B69-DF94-415B-A4A2-9873E00A54C2}" type="presOf" srcId="{954BB022-DC76-4DDF-A36D-AFF057A44305}" destId="{DD26A764-6501-4CC4-AE92-9BE1FAE1F852}" srcOrd="0" destOrd="0" presId="urn:microsoft.com/office/officeart/2005/8/layout/vList3"/>
    <dgm:cxn modelId="{E865464A-8988-44A1-9330-6E87E1B0D1C0}" type="presParOf" srcId="{D49981D3-A7F6-4E4C-9020-8EC665B11F01}" destId="{59DD7FE9-7A39-41DC-A6F3-5A9B2A3633EE}" srcOrd="0" destOrd="0" presId="urn:microsoft.com/office/officeart/2005/8/layout/vList3"/>
    <dgm:cxn modelId="{2A65C329-1F31-4478-A499-F02CDA5D0B81}" type="presParOf" srcId="{59DD7FE9-7A39-41DC-A6F3-5A9B2A3633EE}" destId="{574AB509-E562-4F6A-BC31-FAC9A8EDFA6E}" srcOrd="0" destOrd="0" presId="urn:microsoft.com/office/officeart/2005/8/layout/vList3"/>
    <dgm:cxn modelId="{4059EA9C-BC5A-4FB5-807D-5BEE97F21D26}" type="presParOf" srcId="{59DD7FE9-7A39-41DC-A6F3-5A9B2A3633EE}" destId="{CECA02AE-C53B-482C-B619-968C2ADF0AF6}" srcOrd="1" destOrd="0" presId="urn:microsoft.com/office/officeart/2005/8/layout/vList3"/>
    <dgm:cxn modelId="{50A96139-EECB-4BE2-8D65-7D2FFE47E264}" type="presParOf" srcId="{D49981D3-A7F6-4E4C-9020-8EC665B11F01}" destId="{59064454-7F07-43FC-9A37-20001819D24D}" srcOrd="1" destOrd="0" presId="urn:microsoft.com/office/officeart/2005/8/layout/vList3"/>
    <dgm:cxn modelId="{B56FE692-AFC3-4382-8059-59F9086B3413}" type="presParOf" srcId="{D49981D3-A7F6-4E4C-9020-8EC665B11F01}" destId="{FC8ECCBA-876E-4B76-A11E-5995E724E69E}" srcOrd="2" destOrd="0" presId="urn:microsoft.com/office/officeart/2005/8/layout/vList3"/>
    <dgm:cxn modelId="{E6866ED6-E9F6-490B-B0BF-290C3B769F82}" type="presParOf" srcId="{FC8ECCBA-876E-4B76-A11E-5995E724E69E}" destId="{5CF5DA2A-016F-42DD-9629-CD3A1D0A746C}" srcOrd="0" destOrd="0" presId="urn:microsoft.com/office/officeart/2005/8/layout/vList3"/>
    <dgm:cxn modelId="{428CA968-4109-4BB1-98EF-028D051BE77C}" type="presParOf" srcId="{FC8ECCBA-876E-4B76-A11E-5995E724E69E}" destId="{A1144561-BBF0-4DE9-8019-A767BCF6BE44}" srcOrd="1" destOrd="0" presId="urn:microsoft.com/office/officeart/2005/8/layout/vList3"/>
    <dgm:cxn modelId="{37F33F7A-01BF-41DE-A812-6F8B7FCF96F9}" type="presParOf" srcId="{D49981D3-A7F6-4E4C-9020-8EC665B11F01}" destId="{6A920BDF-B51E-4AA0-8083-3CAFAC02AFF6}" srcOrd="3" destOrd="0" presId="urn:microsoft.com/office/officeart/2005/8/layout/vList3"/>
    <dgm:cxn modelId="{A74B8328-45BF-4768-96E6-B0895FD32062}" type="presParOf" srcId="{D49981D3-A7F6-4E4C-9020-8EC665B11F01}" destId="{9CB9E5B9-D176-431A-B5DD-D5FF8A2A9D63}" srcOrd="4" destOrd="0" presId="urn:microsoft.com/office/officeart/2005/8/layout/vList3"/>
    <dgm:cxn modelId="{E4CE72AE-6492-4792-90BF-07F43EDD1A75}" type="presParOf" srcId="{9CB9E5B9-D176-431A-B5DD-D5FF8A2A9D63}" destId="{DD8486A4-448E-4BAB-BD48-56CB8F493EC5}" srcOrd="0" destOrd="0" presId="urn:microsoft.com/office/officeart/2005/8/layout/vList3"/>
    <dgm:cxn modelId="{7AFDA629-DE79-44A4-8E42-5ED98441AC7C}" type="presParOf" srcId="{9CB9E5B9-D176-431A-B5DD-D5FF8A2A9D63}" destId="{DD26A764-6501-4CC4-AE92-9BE1FAE1F852}" srcOrd="1" destOrd="0" presId="urn:microsoft.com/office/officeart/2005/8/layout/vList3"/>
    <dgm:cxn modelId="{EFE5E460-F3CB-488D-8BB4-5F8DDC81385C}" type="presParOf" srcId="{D49981D3-A7F6-4E4C-9020-8EC665B11F01}" destId="{D216F482-EBC0-4D5C-BABD-000F08A210F1}" srcOrd="5" destOrd="0" presId="urn:microsoft.com/office/officeart/2005/8/layout/vList3"/>
    <dgm:cxn modelId="{9BB9E25B-27CC-4EFC-AECF-77DB83980B52}" type="presParOf" srcId="{D49981D3-A7F6-4E4C-9020-8EC665B11F01}" destId="{5189B564-054D-4F08-A29F-F8272A54F581}" srcOrd="6" destOrd="0" presId="urn:microsoft.com/office/officeart/2005/8/layout/vList3"/>
    <dgm:cxn modelId="{65C35758-500D-4473-B3A1-6F6A74697ED5}" type="presParOf" srcId="{5189B564-054D-4F08-A29F-F8272A54F581}" destId="{CBA29750-1F69-40B0-9B00-7F0A724C4D64}" srcOrd="0" destOrd="0" presId="urn:microsoft.com/office/officeart/2005/8/layout/vList3"/>
    <dgm:cxn modelId="{1DCE616A-25E1-4F5C-9C52-A2CEA396CE00}" type="presParOf" srcId="{5189B564-054D-4F08-A29F-F8272A54F581}" destId="{95FDA65E-A43D-4FA7-B36A-8C3EB108D2E1}" srcOrd="1" destOrd="0" presId="urn:microsoft.com/office/officeart/2005/8/layout/vList3"/>
    <dgm:cxn modelId="{7F150F8D-08D1-480E-A1AB-7758DE1C608F}" type="presParOf" srcId="{D49981D3-A7F6-4E4C-9020-8EC665B11F01}" destId="{D3BE7426-8FF0-4063-9352-5ABB148F4427}" srcOrd="7" destOrd="0" presId="urn:microsoft.com/office/officeart/2005/8/layout/vList3"/>
    <dgm:cxn modelId="{4140DFA0-0012-4319-8C06-630242FC70C0}" type="presParOf" srcId="{D49981D3-A7F6-4E4C-9020-8EC665B11F01}" destId="{B8AB65E5-E9D0-45BE-A2B5-BAF946514325}" srcOrd="8" destOrd="0" presId="urn:microsoft.com/office/officeart/2005/8/layout/vList3"/>
    <dgm:cxn modelId="{2050F63D-144E-4592-80AD-D4CA5E38392D}" type="presParOf" srcId="{B8AB65E5-E9D0-45BE-A2B5-BAF946514325}" destId="{985A170D-6B9B-4C80-8D61-07DDF971D9CD}" srcOrd="0" destOrd="0" presId="urn:microsoft.com/office/officeart/2005/8/layout/vList3"/>
    <dgm:cxn modelId="{9BA29E22-A40E-4A8D-8FE7-D2034AEC700B}" type="presParOf" srcId="{B8AB65E5-E9D0-45BE-A2B5-BAF946514325}" destId="{0C22C5D3-822D-4475-B4D9-E6BAF3EBB3FF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2179836-C2F2-419E-8928-BF4AB322FC17}">
      <dsp:nvSpPr>
        <dsp:cNvPr id="0" name=""/>
        <dsp:cNvSpPr/>
      </dsp:nvSpPr>
      <dsp:spPr>
        <a:xfrm>
          <a:off x="2050094" y="2090468"/>
          <a:ext cx="2631883" cy="2607271"/>
        </a:xfrm>
        <a:prstGeom prst="ellipse">
          <a:avLst/>
        </a:prstGeom>
        <a:solidFill>
          <a:schemeClr val="accent4">
            <a:alpha val="5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tx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Фармацевтичні товари та послуги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uk-UA" sz="18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435524" y="2472294"/>
        <a:ext cx="1861023" cy="1843619"/>
      </dsp:txXfrm>
    </dsp:sp>
    <dsp:sp modelId="{B052770F-EE84-4F8D-8596-EA71567F1C8A}">
      <dsp:nvSpPr>
        <dsp:cNvPr id="0" name=""/>
        <dsp:cNvSpPr/>
      </dsp:nvSpPr>
      <dsp:spPr>
        <a:xfrm>
          <a:off x="3411933" y="65090"/>
          <a:ext cx="2877527" cy="2717438"/>
        </a:xfrm>
        <a:prstGeom prst="ellipse">
          <a:avLst/>
        </a:prstGeom>
        <a:solidFill>
          <a:schemeClr val="accent4">
            <a:alpha val="50000"/>
            <a:hueOff val="1732616"/>
            <a:satOff val="-7995"/>
            <a:lumOff val="294"/>
            <a:alphaOff val="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tx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err="1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Парафармацевтичн</a:t>
          </a:r>
          <a:r>
            <a:rPr lang="uk-UA" sz="1800" kern="1200" dirty="0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і товари </a:t>
          </a:r>
        </a:p>
      </dsp:txBody>
      <dsp:txXfrm>
        <a:off x="3833337" y="463050"/>
        <a:ext cx="2034719" cy="1921518"/>
      </dsp:txXfrm>
    </dsp:sp>
    <dsp:sp modelId="{72C50B71-5FC1-4B7F-B4AA-66104E62A378}">
      <dsp:nvSpPr>
        <dsp:cNvPr id="0" name=""/>
        <dsp:cNvSpPr/>
      </dsp:nvSpPr>
      <dsp:spPr>
        <a:xfrm>
          <a:off x="5460751" y="1198096"/>
          <a:ext cx="2607222" cy="2435608"/>
        </a:xfrm>
        <a:prstGeom prst="ellipse">
          <a:avLst/>
        </a:prstGeom>
        <a:solidFill>
          <a:schemeClr val="accent4">
            <a:alpha val="50000"/>
            <a:hueOff val="3465231"/>
            <a:satOff val="-15989"/>
            <a:lumOff val="588"/>
            <a:alphaOff val="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tx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Фармацевтична інформація</a:t>
          </a:r>
          <a:endParaRPr lang="uk-UA" sz="18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5842570" y="1554783"/>
        <a:ext cx="1843584" cy="1722234"/>
      </dsp:txXfrm>
    </dsp:sp>
    <dsp:sp modelId="{04AD2C14-A0A6-4A11-BC9B-E578BEA5FC16}">
      <dsp:nvSpPr>
        <dsp:cNvPr id="0" name=""/>
        <dsp:cNvSpPr/>
      </dsp:nvSpPr>
      <dsp:spPr>
        <a:xfrm>
          <a:off x="4932855" y="3633918"/>
          <a:ext cx="2315545" cy="2235167"/>
        </a:xfrm>
        <a:prstGeom prst="ellipse">
          <a:avLst/>
        </a:prstGeom>
        <a:solidFill>
          <a:schemeClr val="accent4">
            <a:alpha val="50000"/>
            <a:hueOff val="5197847"/>
            <a:satOff val="-23984"/>
            <a:lumOff val="883"/>
            <a:alphaOff val="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tx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Смаки та уподобання споживачів</a:t>
          </a:r>
          <a:endParaRPr lang="uk-UA" sz="18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5271959" y="3961251"/>
        <a:ext cx="1637337" cy="1580501"/>
      </dsp:txXfrm>
    </dsp:sp>
    <dsp:sp modelId="{A46D0FC7-4B62-4516-81A6-D501565E5453}">
      <dsp:nvSpPr>
        <dsp:cNvPr id="0" name=""/>
        <dsp:cNvSpPr/>
      </dsp:nvSpPr>
      <dsp:spPr>
        <a:xfrm>
          <a:off x="136476" y="3011009"/>
          <a:ext cx="2473974" cy="2462303"/>
        </a:xfrm>
        <a:prstGeom prst="ellipse">
          <a:avLst/>
        </a:prstGeom>
        <a:solidFill>
          <a:schemeClr val="accent4">
            <a:alpha val="50000"/>
            <a:hueOff val="6930462"/>
            <a:satOff val="-31979"/>
            <a:lumOff val="1177"/>
            <a:alphaOff val="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tx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Платоспроможна потреба</a:t>
          </a:r>
          <a:endParaRPr lang="uk-UA" sz="18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98781" y="3371605"/>
        <a:ext cx="1749364" cy="1741111"/>
      </dsp:txXfrm>
    </dsp:sp>
    <dsp:sp modelId="{3B9E3CD5-E908-4085-830C-AE8857B9E6E8}">
      <dsp:nvSpPr>
        <dsp:cNvPr id="0" name=""/>
        <dsp:cNvSpPr/>
      </dsp:nvSpPr>
      <dsp:spPr>
        <a:xfrm>
          <a:off x="3104462" y="3968384"/>
          <a:ext cx="1627754" cy="1627754"/>
        </a:xfrm>
        <a:prstGeom prst="ellipse">
          <a:avLst/>
        </a:prstGeom>
        <a:solidFill>
          <a:schemeClr val="accent4">
            <a:alpha val="50000"/>
            <a:hueOff val="8663078"/>
            <a:satOff val="-39973"/>
            <a:lumOff val="1471"/>
            <a:alphaOff val="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tx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Технології</a:t>
          </a:r>
          <a:endParaRPr lang="uk-UA" sz="18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342841" y="4206763"/>
        <a:ext cx="1150996" cy="1150996"/>
      </dsp:txXfrm>
    </dsp:sp>
    <dsp:sp modelId="{318212F3-7F36-424E-989A-F72155C61231}">
      <dsp:nvSpPr>
        <dsp:cNvPr id="0" name=""/>
        <dsp:cNvSpPr/>
      </dsp:nvSpPr>
      <dsp:spPr>
        <a:xfrm>
          <a:off x="736957" y="611006"/>
          <a:ext cx="1627754" cy="1627754"/>
        </a:xfrm>
        <a:prstGeom prst="ellipse">
          <a:avLst/>
        </a:prstGeom>
        <a:solidFill>
          <a:schemeClr val="accent4">
            <a:alpha val="50000"/>
            <a:hueOff val="10395693"/>
            <a:satOff val="-47968"/>
            <a:lumOff val="1765"/>
            <a:alphaOff val="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tx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Якість продукції</a:t>
          </a:r>
          <a:endParaRPr lang="uk-UA" sz="18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975336" y="849385"/>
        <a:ext cx="1150996" cy="115099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ECA02AE-C53B-482C-B619-968C2ADF0AF6}">
      <dsp:nvSpPr>
        <dsp:cNvPr id="0" name=""/>
        <dsp:cNvSpPr/>
      </dsp:nvSpPr>
      <dsp:spPr>
        <a:xfrm rot="10800000">
          <a:off x="1082942" y="927"/>
          <a:ext cx="4129639" cy="608212"/>
        </a:xfrm>
        <a:prstGeom prst="homePlate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68205" tIns="60960" rIns="113792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600" kern="1200" dirty="0" smtClean="0">
              <a:latin typeface="Comic Sans MS" panose="030F0702030302020204" pitchFamily="66" charset="0"/>
            </a:rPr>
            <a:t>Аптека «Магнолія» (Запоріжжя)</a:t>
          </a:r>
        </a:p>
      </dsp:txBody>
      <dsp:txXfrm rot="10800000">
        <a:off x="1234995" y="927"/>
        <a:ext cx="3977586" cy="608212"/>
      </dsp:txXfrm>
    </dsp:sp>
    <dsp:sp modelId="{574AB509-E562-4F6A-BC31-FAC9A8EDFA6E}">
      <dsp:nvSpPr>
        <dsp:cNvPr id="0" name=""/>
        <dsp:cNvSpPr/>
      </dsp:nvSpPr>
      <dsp:spPr>
        <a:xfrm>
          <a:off x="833375" y="927"/>
          <a:ext cx="608212" cy="608212"/>
        </a:xfrm>
        <a:prstGeom prst="ellipse">
          <a:avLst/>
        </a:prstGeom>
        <a:blipFill>
          <a:blip xmlns:r="http://schemas.openxmlformats.org/officeDocument/2006/relationships" r:embed="rId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-25000" r="-25000"/>
          </a:stretch>
        </a:blipFill>
        <a:ln>
          <a:noFill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 z="127000">
          <a:bevelT w="190500" h="38100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A1144561-BBF0-4DE9-8019-A767BCF6BE44}">
      <dsp:nvSpPr>
        <dsp:cNvPr id="0" name=""/>
        <dsp:cNvSpPr/>
      </dsp:nvSpPr>
      <dsp:spPr>
        <a:xfrm rot="10800000">
          <a:off x="1164751" y="790695"/>
          <a:ext cx="4020562" cy="608212"/>
        </a:xfrm>
        <a:prstGeom prst="homePlate">
          <a:avLst/>
        </a:prstGeom>
        <a:gradFill rotWithShape="0">
          <a:gsLst>
            <a:gs pos="0">
              <a:schemeClr val="accent5">
                <a:hueOff val="-1838336"/>
                <a:satOff val="-2557"/>
                <a:lumOff val="-981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1838336"/>
                <a:satOff val="-2557"/>
                <a:lumOff val="-981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1838336"/>
                <a:satOff val="-2557"/>
                <a:lumOff val="-981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68205" tIns="60960" rIns="113792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600" kern="1200" dirty="0" smtClean="0">
              <a:latin typeface="Comic Sans MS" panose="030F0702030302020204" pitchFamily="66" charset="0"/>
            </a:rPr>
            <a:t>«Сіріус-95» (Київ)</a:t>
          </a:r>
        </a:p>
      </dsp:txBody>
      <dsp:txXfrm rot="10800000">
        <a:off x="1316804" y="790695"/>
        <a:ext cx="3868509" cy="608212"/>
      </dsp:txXfrm>
    </dsp:sp>
    <dsp:sp modelId="{5CF5DA2A-016F-42DD-9629-CD3A1D0A746C}">
      <dsp:nvSpPr>
        <dsp:cNvPr id="0" name=""/>
        <dsp:cNvSpPr/>
      </dsp:nvSpPr>
      <dsp:spPr>
        <a:xfrm>
          <a:off x="860644" y="790695"/>
          <a:ext cx="608212" cy="608212"/>
        </a:xfrm>
        <a:prstGeom prst="ellipse">
          <a:avLst/>
        </a:prstGeom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7000" r="-17000"/>
          </a:stretch>
        </a:blipFill>
        <a:ln>
          <a:noFill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 z="127000">
          <a:bevelT w="190500" h="38100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DD26A764-6501-4CC4-AE92-9BE1FAE1F852}">
      <dsp:nvSpPr>
        <dsp:cNvPr id="0" name=""/>
        <dsp:cNvSpPr/>
      </dsp:nvSpPr>
      <dsp:spPr>
        <a:xfrm rot="10800000">
          <a:off x="1164751" y="1580463"/>
          <a:ext cx="4020562" cy="608212"/>
        </a:xfrm>
        <a:prstGeom prst="homePlate">
          <a:avLst/>
        </a:prstGeom>
        <a:gradFill rotWithShape="0">
          <a:gsLst>
            <a:gs pos="0">
              <a:schemeClr val="accent5">
                <a:hueOff val="-3676673"/>
                <a:satOff val="-5114"/>
                <a:lumOff val="-1961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3676673"/>
                <a:satOff val="-5114"/>
                <a:lumOff val="-1961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3676673"/>
                <a:satOff val="-5114"/>
                <a:lumOff val="-1961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68205" tIns="60960" rIns="113792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600" kern="1200" dirty="0" smtClean="0">
              <a:latin typeface="Comic Sans MS" panose="030F0702030302020204" pitchFamily="66" charset="0"/>
            </a:rPr>
            <a:t>«Гамма-55» (Харків)</a:t>
          </a:r>
          <a:endParaRPr lang="uk-UA" sz="1600" kern="1200" dirty="0">
            <a:latin typeface="Comic Sans MS" panose="030F0702030302020204" pitchFamily="66" charset="0"/>
          </a:endParaRPr>
        </a:p>
      </dsp:txBody>
      <dsp:txXfrm rot="10800000">
        <a:off x="1316804" y="1580463"/>
        <a:ext cx="3868509" cy="608212"/>
      </dsp:txXfrm>
    </dsp:sp>
    <dsp:sp modelId="{DD8486A4-448E-4BAB-BD48-56CB8F493EC5}">
      <dsp:nvSpPr>
        <dsp:cNvPr id="0" name=""/>
        <dsp:cNvSpPr/>
      </dsp:nvSpPr>
      <dsp:spPr>
        <a:xfrm>
          <a:off x="860644" y="1580463"/>
          <a:ext cx="608212" cy="608212"/>
        </a:xfrm>
        <a:prstGeom prst="ellipse">
          <a:avLst/>
        </a:prstGeom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7000" r="-17000"/>
          </a:stretch>
        </a:blipFill>
        <a:ln>
          <a:noFill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 z="127000">
          <a:bevelT w="190500" h="38100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95FDA65E-A43D-4FA7-B36A-8C3EB108D2E1}">
      <dsp:nvSpPr>
        <dsp:cNvPr id="0" name=""/>
        <dsp:cNvSpPr/>
      </dsp:nvSpPr>
      <dsp:spPr>
        <a:xfrm rot="10800000">
          <a:off x="1164751" y="2370231"/>
          <a:ext cx="4020562" cy="608212"/>
        </a:xfrm>
        <a:prstGeom prst="homePlate">
          <a:avLst/>
        </a:prstGeom>
        <a:gradFill rotWithShape="0">
          <a:gsLst>
            <a:gs pos="0">
              <a:schemeClr val="accent5">
                <a:hueOff val="-5515009"/>
                <a:satOff val="-7671"/>
                <a:lumOff val="-2942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5515009"/>
                <a:satOff val="-7671"/>
                <a:lumOff val="-2942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5515009"/>
                <a:satOff val="-7671"/>
                <a:lumOff val="-2942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68205" tIns="60960" rIns="113792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600" kern="1200" dirty="0">
              <a:latin typeface="Comic Sans MS" panose="030F0702030302020204" pitchFamily="66" charset="0"/>
            </a:rPr>
            <a:t>«Мед-Сервіс Груп» (Дніпро)</a:t>
          </a:r>
        </a:p>
      </dsp:txBody>
      <dsp:txXfrm rot="10800000">
        <a:off x="1316804" y="2370231"/>
        <a:ext cx="3868509" cy="608212"/>
      </dsp:txXfrm>
    </dsp:sp>
    <dsp:sp modelId="{CBA29750-1F69-40B0-9B00-7F0A724C4D64}">
      <dsp:nvSpPr>
        <dsp:cNvPr id="0" name=""/>
        <dsp:cNvSpPr/>
      </dsp:nvSpPr>
      <dsp:spPr>
        <a:xfrm>
          <a:off x="860644" y="2370231"/>
          <a:ext cx="608212" cy="608212"/>
        </a:xfrm>
        <a:prstGeom prst="ellipse">
          <a:avLst/>
        </a:prstGeom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7000" r="-17000"/>
          </a:stretch>
        </a:blipFill>
        <a:ln>
          <a:noFill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 z="127000">
          <a:bevelT w="190500" h="38100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0C22C5D3-822D-4475-B4D9-E6BAF3EBB3FF}">
      <dsp:nvSpPr>
        <dsp:cNvPr id="0" name=""/>
        <dsp:cNvSpPr/>
      </dsp:nvSpPr>
      <dsp:spPr>
        <a:xfrm rot="10800000">
          <a:off x="1164751" y="3159999"/>
          <a:ext cx="4020562" cy="608212"/>
        </a:xfrm>
        <a:prstGeom prst="homePlate">
          <a:avLst/>
        </a:prstGeom>
        <a:gradFill rotWithShape="0">
          <a:gsLst>
            <a:gs pos="0">
              <a:schemeClr val="accent5">
                <a:hueOff val="-7353345"/>
                <a:satOff val="-10228"/>
                <a:lumOff val="-3922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7353345"/>
                <a:satOff val="-10228"/>
                <a:lumOff val="-3922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7353345"/>
                <a:satOff val="-10228"/>
                <a:lumOff val="-3922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68205" tIns="60960" rIns="113792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600" kern="1200" dirty="0" smtClean="0">
              <a:latin typeface="Comic Sans MS" panose="030F0702030302020204" pitchFamily="66" charset="0"/>
            </a:rPr>
            <a:t>«</a:t>
          </a:r>
          <a:r>
            <a:rPr lang="uk-UA" sz="1600" kern="1200" dirty="0" err="1" smtClean="0">
              <a:latin typeface="Comic Sans MS" panose="030F0702030302020204" pitchFamily="66" charset="0"/>
            </a:rPr>
            <a:t>Фармастор</a:t>
          </a:r>
          <a:r>
            <a:rPr lang="uk-UA" sz="1600" kern="1200" dirty="0" smtClean="0">
              <a:latin typeface="Comic Sans MS" panose="030F0702030302020204" pitchFamily="66" charset="0"/>
            </a:rPr>
            <a:t>» (Київ)</a:t>
          </a:r>
        </a:p>
      </dsp:txBody>
      <dsp:txXfrm rot="10800000">
        <a:off x="1316804" y="3159999"/>
        <a:ext cx="3868509" cy="608212"/>
      </dsp:txXfrm>
    </dsp:sp>
    <dsp:sp modelId="{985A170D-6B9B-4C80-8D61-07DDF971D9CD}">
      <dsp:nvSpPr>
        <dsp:cNvPr id="0" name=""/>
        <dsp:cNvSpPr/>
      </dsp:nvSpPr>
      <dsp:spPr>
        <a:xfrm>
          <a:off x="860644" y="3159999"/>
          <a:ext cx="608212" cy="608212"/>
        </a:xfrm>
        <a:prstGeom prst="ellipse">
          <a:avLst/>
        </a:prstGeom>
        <a:blipFill>
          <a:blip xmlns:r="http://schemas.openxmlformats.org/officeDocument/2006/relationships" r:embed="rId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-25000" r="-25000"/>
          </a:stretch>
        </a:blipFill>
        <a:ln>
          <a:noFill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 z="127000">
          <a:bevelT w="190500" h="38100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3">
  <dgm:title val=""/>
  <dgm:desc val=""/>
  <dgm:catLst>
    <dgm:cat type="relationship" pri="31000"/>
    <dgm:cat type="cycle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onstrLst/>
    <dgm:ruleLst/>
    <dgm:layoutNode name="radial">
      <dgm:varLst>
        <dgm:animLvl val="ctr"/>
      </dgm:varLst>
      <dgm:choose name="Name0">
        <dgm:if name="Name1" func="var" arg="dir" op="equ" val="norm">
          <dgm:choose name="Name2">
            <dgm:if name="Name3" axis="ch ch" ptType="node node" st="1 1" cnt="1 0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else name="Name4">
              <dgm:alg type="cycle">
                <dgm:param type="stAng" val="0"/>
                <dgm:param type="spanAng" val="360"/>
                <dgm:param type="ctrShpMap" val="fNode"/>
              </dgm:alg>
            </dgm:else>
          </dgm:choose>
        </dgm:if>
        <dgm:else name="Name5">
          <dgm:alg type="cycle">
            <dgm:param type="stAng" val="0"/>
            <dgm:param type="spanAng" val="-360"/>
            <dgm:param type="ctrShpMap" val="fNode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enterShape" refType="w"/>
        <dgm:constr type="h" for="ch" forName="centerShape" refType="h"/>
        <dgm:constr type="w" for="ch" forName="node" refType="w" fact="0.5"/>
        <dgm:constr type="h" for="ch" forName="node" refType="h" fact="0.5"/>
        <dgm:constr type="sp" refType="w" refFor="ch" refForName="node" fact="-0.2"/>
        <dgm:constr type="sibSp" refType="w" refFor="ch" refForName="node" fact="-0.2"/>
        <dgm:constr type="primFontSz" for="ch" forName="centerShape" val="65"/>
        <dgm:constr type="primFontSz" for="des" forName="node" val="65"/>
        <dgm:constr type="primFontSz" for="ch" forName="node" refType="primFontSz" refFor="ch" refForName="centerShape" op="lte"/>
      </dgm:constrLst>
      <dgm:ruleLst/>
      <dgm:forEach name="Name6" axis="ch" ptType="node" cnt="1">
        <dgm:layoutNode name="centerShape" styleLbl="vennNode1">
          <dgm:alg type="tx"/>
          <dgm:shape xmlns:r="http://schemas.openxmlformats.org/officeDocument/2006/relationships" type="ellipse" r:blip="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forEach name="Name7" axis="ch" ptType="node">
          <dgm:layoutNode name="node" styleLbl="venn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0574047-5E99-40D1-AF3F-E4C6BBD38265}" type="datetimeFigureOut">
              <a:rPr lang="uk-UA" smtClean="0"/>
              <a:t>15.12.2018</a:t>
            </a:fld>
            <a:endParaRPr lang="uk-UA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C5BD97A-9242-4464-99E0-62925EE45C95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6966138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D9603-6947-4033-A57E-7F06F97DB9D9}" type="datetime1">
              <a:rPr lang="en-US" smtClean="0"/>
              <a:t>12/15/2018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37FF7-5919-41BF-8DD0-96FAEA1BD9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39142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2DB5FC-4516-408B-8A53-0F73F37FEE47}" type="datetime1">
              <a:rPr lang="en-US" smtClean="0"/>
              <a:t>12/15/2018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37FF7-5919-41BF-8DD0-96FAEA1BD9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4943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AB2757-A354-4A09-B8F4-90E3EAF7E547}" type="datetime1">
              <a:rPr lang="en-US" smtClean="0"/>
              <a:t>12/15/2018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37FF7-5919-41BF-8DD0-96FAEA1BD9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80024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B73ED2-E05A-4243-A0BB-384A218ECB9B}" type="datetime1">
              <a:rPr lang="en-US" smtClean="0"/>
              <a:t>12/15/2018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37FF7-5919-41BF-8DD0-96FAEA1BD9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54643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677E8C-EFF7-46D4-878D-CB07580EBB82}" type="datetime1">
              <a:rPr lang="en-US" smtClean="0"/>
              <a:t>12/15/2018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37FF7-5919-41BF-8DD0-96FAEA1BD9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20767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6474D8-2779-4507-9C2A-37DBAA49973D}" type="datetime1">
              <a:rPr lang="en-US" smtClean="0"/>
              <a:t>12/15/2018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37FF7-5919-41BF-8DD0-96FAEA1BD9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0743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25C73D-D3FB-4404-9D08-209A727C11DF}" type="datetime1">
              <a:rPr lang="en-US" smtClean="0"/>
              <a:t>12/15/2018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37FF7-5919-41BF-8DD0-96FAEA1BD9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10971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F3C218-B9B3-42CA-B4D6-090AAB935235}" type="datetime1">
              <a:rPr lang="en-US" smtClean="0"/>
              <a:t>12/15/2018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37FF7-5919-41BF-8DD0-96FAEA1BD9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10732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0A37FC-C0BB-4603-B7AE-496987E2BF35}" type="datetime1">
              <a:rPr lang="en-US" smtClean="0"/>
              <a:t>12/15/2018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37FF7-5919-41BF-8DD0-96FAEA1BD9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61370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F5EF72-7DB3-42E1-8599-3CF8140DDB11}" type="datetime1">
              <a:rPr lang="en-US" smtClean="0"/>
              <a:t>12/15/2018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37FF7-5919-41BF-8DD0-96FAEA1BD9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88783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251E5-B34E-4601-B0C6-DC0AF45942A3}" type="datetime1">
              <a:rPr lang="en-US" smtClean="0"/>
              <a:t>12/15/2018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37FF7-5919-41BF-8DD0-96FAEA1BD9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72765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57418C-1900-46BA-85F6-3D973943B9D5}" type="datetime1">
              <a:rPr lang="en-US" smtClean="0"/>
              <a:t>12/15/2018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837FF7-5919-41BF-8DD0-96FAEA1BD9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74596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jpeg"/><Relationship Id="rId3" Type="http://schemas.openxmlformats.org/officeDocument/2006/relationships/diagramLayout" Target="../diagrams/layout2.xml"/><Relationship Id="rId7" Type="http://schemas.openxmlformats.org/officeDocument/2006/relationships/image" Target="../media/image25.png"/><Relationship Id="rId12" Type="http://schemas.openxmlformats.org/officeDocument/2006/relationships/image" Target="../media/image30.pn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11" Type="http://schemas.openxmlformats.org/officeDocument/2006/relationships/image" Target="../media/image29.png"/><Relationship Id="rId5" Type="http://schemas.openxmlformats.org/officeDocument/2006/relationships/diagramColors" Target="../diagrams/colors2.xml"/><Relationship Id="rId10" Type="http://schemas.openxmlformats.org/officeDocument/2006/relationships/image" Target="../media/image28.png"/><Relationship Id="rId4" Type="http://schemas.openxmlformats.org/officeDocument/2006/relationships/diagramQuickStyle" Target="../diagrams/quickStyle2.xml"/><Relationship Id="rId9" Type="http://schemas.openxmlformats.org/officeDocument/2006/relationships/image" Target="../media/image27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953342"/>
            <a:ext cx="9144000" cy="2387600"/>
          </a:xfr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uk-UA" sz="44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</a:rPr>
              <a:t>Біомаркетинг</a:t>
            </a:r>
            <a:r>
              <a:rPr lang="uk-UA" sz="4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</a:rPr>
              <a:t> </a:t>
            </a:r>
            <a:br>
              <a:rPr lang="uk-UA" sz="4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</a:rPr>
            </a:br>
            <a:r>
              <a:rPr lang="uk-UA" sz="4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</a:rPr>
              <a:t>фармацевтичних препаратів</a:t>
            </a:r>
            <a:endParaRPr lang="en-US" sz="4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+mn-lt"/>
            </a:endParaRPr>
          </a:p>
        </p:txBody>
      </p:sp>
      <p:sp>
        <p:nvSpPr>
          <p:cNvPr id="4" name="AutoShape 2" descr="ÐÐ°ÑÑÐ¸Ð½ÐºÐ¸ Ð¿Ð¾ Ð·Ð°Ð¿ÑÐ¾ÑÑ Ð³ÐµÑÐ± Ð½ÑÐ±Ð¸Ð¿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75845" y="3306335"/>
            <a:ext cx="1192310" cy="1415790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0" y="3833306"/>
            <a:ext cx="9144000" cy="28315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Київ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2018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0" y="7937"/>
            <a:ext cx="914400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uk-UA" altLang="uk-UA" dirty="0">
                <a:latin typeface="Times New Roman" pitchFamily="18" charset="0"/>
                <a:cs typeface="Times New Roman" pitchFamily="18" charset="0"/>
              </a:rPr>
              <a:t>МІНІСТЕРСТВО ОСВІТИ І НАУКИ УКРАЇНИ</a:t>
            </a:r>
          </a:p>
          <a:p>
            <a:pPr algn="ctr">
              <a:lnSpc>
                <a:spcPct val="150000"/>
              </a:lnSpc>
            </a:pPr>
            <a:r>
              <a:rPr lang="uk-UA" altLang="uk-UA" dirty="0">
                <a:latin typeface="Times New Roman" pitchFamily="18" charset="0"/>
                <a:cs typeface="Times New Roman" pitchFamily="18" charset="0"/>
              </a:rPr>
              <a:t>НАЦІОНАЛЬНИЙ УНІВЕРСИТЕТ БІОРЕСУРСІВ І ПРИРОДОКОРИСТУВАННЯ УКРАЇНИ</a:t>
            </a:r>
            <a:br>
              <a:rPr lang="uk-UA" altLang="uk-UA" dirty="0">
                <a:latin typeface="Times New Roman" pitchFamily="18" charset="0"/>
                <a:cs typeface="Times New Roman" pitchFamily="18" charset="0"/>
              </a:rPr>
            </a:br>
            <a:endParaRPr lang="uk-UA" altLang="uk-UA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9943609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6963770" y="6492875"/>
            <a:ext cx="2057400" cy="365125"/>
          </a:xfrm>
        </p:spPr>
        <p:txBody>
          <a:bodyPr/>
          <a:lstStyle/>
          <a:p>
            <a:fld id="{30837FF7-5919-41BF-8DD0-96FAEA1BD99B}" type="slidenum">
              <a:rPr lang="en-US" sz="20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fld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86603" y="429125"/>
            <a:ext cx="8584441" cy="646331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600" b="1" cap="none" spc="0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cs typeface="Times New Roman" panose="02020603050405020304" pitchFamily="18" charset="0"/>
              </a:rPr>
              <a:t>Інструменти</a:t>
            </a:r>
            <a:r>
              <a:rPr lang="ru-RU" sz="36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cs typeface="Times New Roman" panose="02020603050405020304" pitchFamily="18" charset="0"/>
              </a:rPr>
              <a:t> </a:t>
            </a:r>
            <a:r>
              <a:rPr lang="ru-RU" sz="3600" b="1" cap="none" spc="0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cs typeface="Times New Roman" panose="02020603050405020304" pitchFamily="18" charset="0"/>
              </a:rPr>
              <a:t>маркетингових</a:t>
            </a:r>
            <a:r>
              <a:rPr lang="ru-RU" sz="36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cs typeface="Times New Roman" panose="02020603050405020304" pitchFamily="18" charset="0"/>
              </a:rPr>
              <a:t> </a:t>
            </a:r>
            <a:r>
              <a:rPr lang="ru-RU" sz="3600" b="1" cap="none" spc="0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cs typeface="Times New Roman" panose="02020603050405020304" pitchFamily="18" charset="0"/>
              </a:rPr>
              <a:t>комунікацій</a:t>
            </a:r>
            <a:endParaRPr lang="ru-RU" sz="36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cs typeface="Times New Roman" panose="02020603050405020304" pitchFamily="18" charset="0"/>
            </a:endParaRPr>
          </a:p>
        </p:txBody>
      </p:sp>
      <p:pic>
        <p:nvPicPr>
          <p:cNvPr id="1026" name="Picture 2" descr="http://intranet.tdmu.edu.ua/data/kafedra/internal/pharma_3/classes_stud/%D0%9E%D0%A0%D0%93%D0%90%D0%9D%D0%86%D0%97%D0%90%D0%A6%D0%86%D0%AF%20%D0%A2%D0%90%20%D0%95%D0%9A%D0%9E%D0%9D%D0%9E%D0%9C%D0%86%D0%9A%D0%90%20%D0%A4%D0%90%D0%A0%D0%9C%D0%90%D0%A6%D0%86%D0%87.%20%D0%A4%D0%90%D0%A0%D0%9C%D0%90%D0%A6%D0%95%D0%92%D0%A2%D0%98%D0%A7%D0%9D%D0%98%D0%99%20%D0%9C%D0%95%D0%9D%D0%95%D0%94%D0%96%D0%9C%D0%95%D0%9D%D0%A2%20%D0%A2%D0%90%20%D0%9C%D0%90%D0%A0%D0%9A%D0%95%D0%A2%D0%98%D0%9D%D0%93/%D1%84%D0%B0%D1%80%D0%BC%D0%B0%D1%86%D0%B5%D0%B2%D1%82%D0%B8%D1%87%D0%BD%D0%B8%D0%B9%20%D1%84%D0%B0%D0%BA%D1%83%D0%BB%D1%8C%D1%82%D0%B5%D1%82/4%20%D0%BA%D1%83%D1%80%D1%81/%D0%BA%D0%BB%D1%96%D0%BD%D1%96%D1%87%D0%BD%D0%B0%20%D1%84%D0%B0%D1%80%D0%BC%D0%B0%D1%86%D1%96%D1%8F/%D1%83%D0%BA%D1%80%D0%B0%D1%97%D0%BD%D1%81%D1%8C%D0%BA%D0%B0/09%20%D0%9C%D0%90%D0%A0%D0%9A%D0%95%D0%A2%D0%98%D0%9D%D0%93%D0%9E%D0%92%D0%90%20%D0%9F%D0%9E%D0%9B%D0%86%D0%A2%D0%98%D0%9A%D0%90%20%20%D0%9A%D0%9E%D0%9C%D0%A3%D0%9D%D0%86%D0%9A%D0%90%D0%A6%D0%86%D0%99.files/image00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02006" y="3103828"/>
            <a:ext cx="4859946" cy="375417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sp>
        <p:nvSpPr>
          <p:cNvPr id="6" name="Прямоугольник 5"/>
          <p:cNvSpPr/>
          <p:nvPr/>
        </p:nvSpPr>
        <p:spPr>
          <a:xfrm>
            <a:off x="286601" y="1075456"/>
            <a:ext cx="8584441" cy="21698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До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складу системи маркетингових комунікацій входять чотири основні елементи: </a:t>
            </a:r>
            <a:r>
              <a:rPr lang="uk-UA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реклама</a:t>
            </a:r>
            <a:r>
              <a:rPr lang="uk-UA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uk-UA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„</a:t>
            </a:r>
            <a:r>
              <a:rPr lang="uk-UA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паблік</a:t>
            </a:r>
            <a:r>
              <a:rPr lang="uk-UA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рілейшнз</a:t>
            </a:r>
            <a:r>
              <a:rPr lang="uk-UA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", персональний продаж</a:t>
            </a:r>
            <a:r>
              <a:rPr lang="uk-UA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стимулювання </a:t>
            </a:r>
            <a:r>
              <a:rPr lang="uk-UA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збуту.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Кожному із засобів просування лікарських засобів на ринок притаманні свої унікальні характеристики, які можуть бути позитивними, а можуть свідчити і про певні недо­ліки даної складової.</a:t>
            </a:r>
          </a:p>
        </p:txBody>
      </p:sp>
    </p:spTree>
    <p:extLst>
      <p:ext uri="{BB962C8B-B14F-4D97-AF65-F5344CB8AC3E}">
        <p14:creationId xmlns:p14="http://schemas.microsoft.com/office/powerpoint/2010/main" val="104764653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6990213" y="6492875"/>
            <a:ext cx="2057400" cy="365125"/>
          </a:xfrm>
        </p:spPr>
        <p:txBody>
          <a:bodyPr/>
          <a:lstStyle/>
          <a:p>
            <a:fld id="{30837FF7-5919-41BF-8DD0-96FAEA1BD99B}" type="slidenum">
              <a:rPr lang="en-US" sz="20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11</a:t>
            </a:fld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86603" y="292648"/>
            <a:ext cx="8584441" cy="646331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600" b="1" cap="none" spc="0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cs typeface="Times New Roman" panose="02020603050405020304" pitchFamily="18" charset="0"/>
              </a:rPr>
              <a:t>Інструменти</a:t>
            </a:r>
            <a:r>
              <a:rPr lang="ru-RU" sz="36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cs typeface="Times New Roman" panose="02020603050405020304" pitchFamily="18" charset="0"/>
              </a:rPr>
              <a:t> </a:t>
            </a:r>
            <a:r>
              <a:rPr lang="ru-RU" sz="3600" b="1" cap="none" spc="0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cs typeface="Times New Roman" panose="02020603050405020304" pitchFamily="18" charset="0"/>
              </a:rPr>
              <a:t>маркетингових</a:t>
            </a:r>
            <a:r>
              <a:rPr lang="ru-RU" sz="36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cs typeface="Times New Roman" panose="02020603050405020304" pitchFamily="18" charset="0"/>
              </a:rPr>
              <a:t> </a:t>
            </a:r>
            <a:r>
              <a:rPr lang="ru-RU" sz="3600" b="1" cap="none" spc="0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cs typeface="Times New Roman" panose="02020603050405020304" pitchFamily="18" charset="0"/>
              </a:rPr>
              <a:t>комунікацій</a:t>
            </a:r>
            <a:endParaRPr lang="ru-RU" sz="36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86601" y="938979"/>
            <a:ext cx="8584441" cy="35086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89230" algn="just">
              <a:spcAft>
                <a:spcPts val="0"/>
              </a:spcAft>
            </a:pP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Реклама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це будь-яка платна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неособистісна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форма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розповсюдження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фірму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її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лікарські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засоби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>
                <a:solidFill>
                  <a:srgbClr val="000000"/>
                </a:solidFill>
                <a:latin typeface="Times New Roman"/>
              </a:rPr>
              <a:t>Її </a:t>
            </a:r>
            <a:r>
              <a:rPr lang="ru-RU" dirty="0" err="1">
                <a:solidFill>
                  <a:srgbClr val="000000"/>
                </a:solidFill>
                <a:latin typeface="Times New Roman"/>
              </a:rPr>
              <a:t>унікальними</a:t>
            </a:r>
            <a:r>
              <a:rPr lang="ru-RU" dirty="0">
                <a:solidFill>
                  <a:srgbClr val="000000"/>
                </a:solidFill>
                <a:latin typeface="Times New Roman"/>
              </a:rPr>
              <a:t> характеристиками є:</a:t>
            </a:r>
          </a:p>
          <a:p>
            <a:pPr marL="326390" indent="-133985" algn="just"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Times New Roman"/>
              </a:rPr>
              <a:t>•    </a:t>
            </a:r>
            <a:r>
              <a:rPr lang="ru-RU" dirty="0" err="1">
                <a:solidFill>
                  <a:srgbClr val="000000"/>
                </a:solidFill>
                <a:latin typeface="Times New Roman"/>
              </a:rPr>
              <a:t>експресивний</a:t>
            </a:r>
            <a:r>
              <a:rPr lang="ru-RU" dirty="0">
                <a:solidFill>
                  <a:srgbClr val="000000"/>
                </a:solidFill>
                <a:latin typeface="Times New Roman"/>
              </a:rPr>
              <a:t> характер, </a:t>
            </a:r>
            <a:r>
              <a:rPr lang="ru-RU" dirty="0" err="1">
                <a:solidFill>
                  <a:srgbClr val="000000"/>
                </a:solidFill>
                <a:latin typeface="Times New Roman"/>
              </a:rPr>
              <a:t>можливість</a:t>
            </a:r>
            <a:r>
              <a:rPr lang="ru-RU" dirty="0">
                <a:solidFill>
                  <a:srgbClr val="000000"/>
                </a:solidFill>
                <a:latin typeface="Times New Roman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/>
              </a:rPr>
              <a:t>ефектно</a:t>
            </a:r>
            <a:r>
              <a:rPr lang="ru-RU" dirty="0">
                <a:solidFill>
                  <a:srgbClr val="000000"/>
                </a:solidFill>
                <a:latin typeface="Times New Roman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/>
              </a:rPr>
              <a:t>представити</a:t>
            </a:r>
            <a:r>
              <a:rPr lang="ru-RU" dirty="0">
                <a:solidFill>
                  <a:srgbClr val="000000"/>
                </a:solidFill>
                <a:latin typeface="Times New Roman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/>
              </a:rPr>
              <a:t>лікарський</a:t>
            </a:r>
            <a:r>
              <a:rPr lang="ru-RU" dirty="0">
                <a:solidFill>
                  <a:srgbClr val="000000"/>
                </a:solidFill>
                <a:latin typeface="Times New Roman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/>
              </a:rPr>
              <a:t>засіб</a:t>
            </a:r>
            <a:r>
              <a:rPr lang="ru-RU" dirty="0">
                <a:solidFill>
                  <a:srgbClr val="000000"/>
                </a:solidFill>
                <a:latin typeface="Times New Roman"/>
              </a:rPr>
              <a:t>, саму </a:t>
            </a:r>
            <a:r>
              <a:rPr lang="ru-RU" dirty="0" err="1">
                <a:solidFill>
                  <a:srgbClr val="000000"/>
                </a:solidFill>
                <a:latin typeface="Times New Roman"/>
              </a:rPr>
              <a:t>фармацевтичну</a:t>
            </a:r>
            <a:r>
              <a:rPr lang="ru-RU" dirty="0">
                <a:solidFill>
                  <a:srgbClr val="000000"/>
                </a:solidFill>
                <a:latin typeface="Times New Roman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/>
              </a:rPr>
              <a:t>фірму</a:t>
            </a:r>
            <a:r>
              <a:rPr lang="ru-RU" dirty="0">
                <a:solidFill>
                  <a:srgbClr val="000000"/>
                </a:solidFill>
                <a:latin typeface="Times New Roman"/>
              </a:rPr>
              <a:t>;</a:t>
            </a:r>
          </a:p>
          <a:p>
            <a:pPr marL="191770" algn="just"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Times New Roman"/>
              </a:rPr>
              <a:t>•    </a:t>
            </a:r>
            <a:r>
              <a:rPr lang="ru-RU" dirty="0" err="1">
                <a:solidFill>
                  <a:srgbClr val="000000"/>
                </a:solidFill>
                <a:latin typeface="Times New Roman"/>
              </a:rPr>
              <a:t>масове</a:t>
            </a:r>
            <a:r>
              <a:rPr lang="ru-RU" dirty="0">
                <a:solidFill>
                  <a:srgbClr val="000000"/>
                </a:solidFill>
                <a:latin typeface="Times New Roman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/>
              </a:rPr>
              <a:t>охоплення</a:t>
            </a:r>
            <a:r>
              <a:rPr lang="ru-RU" dirty="0">
                <a:solidFill>
                  <a:srgbClr val="000000"/>
                </a:solidFill>
                <a:latin typeface="Times New Roman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/>
              </a:rPr>
              <a:t>аудиторії</a:t>
            </a:r>
            <a:r>
              <a:rPr lang="ru-RU" dirty="0">
                <a:solidFill>
                  <a:srgbClr val="000000"/>
                </a:solidFill>
                <a:latin typeface="Times New Roman"/>
              </a:rPr>
              <a:t>;</a:t>
            </a:r>
          </a:p>
          <a:p>
            <a:pPr marL="191770" algn="just"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Times New Roman"/>
              </a:rPr>
              <a:t>•    </a:t>
            </a:r>
            <a:r>
              <a:rPr lang="ru-RU" dirty="0" err="1">
                <a:solidFill>
                  <a:srgbClr val="000000"/>
                </a:solidFill>
                <a:latin typeface="Times New Roman"/>
              </a:rPr>
              <a:t>можливість</a:t>
            </a:r>
            <a:r>
              <a:rPr lang="ru-RU" dirty="0">
                <a:solidFill>
                  <a:srgbClr val="000000"/>
                </a:solidFill>
                <a:latin typeface="Times New Roman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/>
              </a:rPr>
              <a:t>багаторазового</a:t>
            </a:r>
            <a:r>
              <a:rPr lang="ru-RU" dirty="0">
                <a:solidFill>
                  <a:srgbClr val="000000"/>
                </a:solidFill>
                <a:latin typeface="Times New Roman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/>
              </a:rPr>
              <a:t>звернення</a:t>
            </a:r>
            <a:r>
              <a:rPr lang="ru-RU" dirty="0">
                <a:solidFill>
                  <a:srgbClr val="000000"/>
                </a:solidFill>
                <a:latin typeface="Times New Roman"/>
              </a:rPr>
              <a:t>, </a:t>
            </a:r>
            <a:r>
              <a:rPr lang="ru-RU" dirty="0" err="1">
                <a:solidFill>
                  <a:srgbClr val="000000"/>
                </a:solidFill>
                <a:latin typeface="Times New Roman"/>
              </a:rPr>
              <a:t>здатність</a:t>
            </a:r>
            <a:r>
              <a:rPr lang="ru-RU" dirty="0">
                <a:solidFill>
                  <a:srgbClr val="000000"/>
                </a:solidFill>
                <a:latin typeface="Times New Roman"/>
              </a:rPr>
              <a:t> до </a:t>
            </a:r>
            <a:r>
              <a:rPr lang="ru-RU" dirty="0" err="1">
                <a:solidFill>
                  <a:srgbClr val="000000"/>
                </a:solidFill>
                <a:latin typeface="Times New Roman"/>
              </a:rPr>
              <a:t>вмовляння</a:t>
            </a:r>
            <a:r>
              <a:rPr lang="ru-RU" dirty="0">
                <a:solidFill>
                  <a:srgbClr val="000000"/>
                </a:solidFill>
                <a:latin typeface="Times New Roman"/>
              </a:rPr>
              <a:t>, </a:t>
            </a:r>
            <a:r>
              <a:rPr lang="ru-RU" dirty="0" err="1">
                <a:solidFill>
                  <a:srgbClr val="000000"/>
                </a:solidFill>
                <a:latin typeface="Times New Roman"/>
              </a:rPr>
              <a:t>переконування</a:t>
            </a:r>
            <a:r>
              <a:rPr lang="ru-RU" dirty="0">
                <a:solidFill>
                  <a:srgbClr val="000000"/>
                </a:solidFill>
                <a:latin typeface="Times New Roman"/>
              </a:rPr>
              <a:t>;</a:t>
            </a:r>
          </a:p>
          <a:p>
            <a:pPr marL="326390" indent="-133985" algn="just"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Times New Roman"/>
              </a:rPr>
              <a:t>•  </a:t>
            </a:r>
            <a:r>
              <a:rPr lang="ru-RU" dirty="0" smtClean="0">
                <a:solidFill>
                  <a:srgbClr val="000000"/>
                </a:solidFill>
                <a:latin typeface="Times New Roman"/>
              </a:rPr>
              <a:t> </a:t>
            </a:r>
            <a:r>
              <a:rPr lang="ru-RU" dirty="0" err="1" smtClean="0">
                <a:solidFill>
                  <a:srgbClr val="000000"/>
                </a:solidFill>
                <a:latin typeface="Times New Roman"/>
              </a:rPr>
              <a:t>знеособленість</a:t>
            </a:r>
            <a:r>
              <a:rPr lang="ru-RU" dirty="0" smtClean="0">
                <a:solidFill>
                  <a:srgbClr val="000000"/>
                </a:solidFill>
                <a:latin typeface="Times New Roman"/>
              </a:rPr>
              <a:t> </a:t>
            </a:r>
            <a:r>
              <a:rPr lang="ru-RU" dirty="0">
                <a:solidFill>
                  <a:srgbClr val="000000"/>
                </a:solidFill>
                <a:latin typeface="Times New Roman"/>
              </a:rPr>
              <a:t>(</a:t>
            </a:r>
            <a:r>
              <a:rPr lang="ru-RU" dirty="0" err="1">
                <a:solidFill>
                  <a:srgbClr val="000000"/>
                </a:solidFill>
                <a:latin typeface="Times New Roman"/>
              </a:rPr>
              <a:t>порівняно</a:t>
            </a:r>
            <a:r>
              <a:rPr lang="ru-RU" dirty="0">
                <a:solidFill>
                  <a:srgbClr val="000000"/>
                </a:solidFill>
                <a:latin typeface="Times New Roman"/>
              </a:rPr>
              <a:t> з </a:t>
            </a:r>
            <a:r>
              <a:rPr lang="ru-RU" dirty="0" err="1">
                <a:solidFill>
                  <a:srgbClr val="000000"/>
                </a:solidFill>
                <a:latin typeface="Times New Roman"/>
              </a:rPr>
              <a:t>персональним</a:t>
            </a:r>
            <a:r>
              <a:rPr lang="ru-RU" dirty="0">
                <a:solidFill>
                  <a:srgbClr val="000000"/>
                </a:solidFill>
                <a:latin typeface="Times New Roman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/>
              </a:rPr>
              <a:t>продажем</a:t>
            </a:r>
            <a:r>
              <a:rPr lang="ru-RU" dirty="0">
                <a:solidFill>
                  <a:srgbClr val="000000"/>
                </a:solidFill>
                <a:latin typeface="Times New Roman"/>
              </a:rPr>
              <a:t> реклама </a:t>
            </a:r>
            <a:r>
              <a:rPr lang="ru-RU" dirty="0" err="1">
                <a:solidFill>
                  <a:srgbClr val="000000"/>
                </a:solidFill>
                <a:latin typeface="Times New Roman"/>
              </a:rPr>
              <a:t>здатна</a:t>
            </a:r>
            <a:r>
              <a:rPr lang="ru-RU" dirty="0">
                <a:solidFill>
                  <a:srgbClr val="000000"/>
                </a:solidFill>
                <a:latin typeface="Times New Roman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/>
              </a:rPr>
              <a:t>лише</a:t>
            </a:r>
            <a:r>
              <a:rPr lang="ru-RU" dirty="0">
                <a:solidFill>
                  <a:srgbClr val="000000"/>
                </a:solidFill>
                <a:latin typeface="Times New Roman"/>
              </a:rPr>
              <a:t> на монолог (за </a:t>
            </a:r>
            <a:r>
              <a:rPr lang="ru-RU" dirty="0" err="1">
                <a:solidFill>
                  <a:srgbClr val="000000"/>
                </a:solidFill>
                <a:latin typeface="Times New Roman"/>
              </a:rPr>
              <a:t>винятком</a:t>
            </a:r>
            <a:r>
              <a:rPr lang="ru-RU" dirty="0">
                <a:solidFill>
                  <a:srgbClr val="000000"/>
                </a:solidFill>
                <a:latin typeface="Times New Roman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/>
              </a:rPr>
              <a:t>електронної</a:t>
            </a:r>
            <a:r>
              <a:rPr lang="ru-RU" dirty="0">
                <a:solidFill>
                  <a:srgbClr val="000000"/>
                </a:solidFill>
                <a:latin typeface="Times New Roman"/>
              </a:rPr>
              <a:t> „</a:t>
            </a:r>
            <a:r>
              <a:rPr lang="ru-RU" dirty="0" err="1">
                <a:solidFill>
                  <a:srgbClr val="000000"/>
                </a:solidFill>
                <a:latin typeface="Times New Roman"/>
              </a:rPr>
              <a:t>дірект</a:t>
            </a:r>
            <a:r>
              <a:rPr lang="ru-RU" dirty="0">
                <a:solidFill>
                  <a:srgbClr val="000000"/>
                </a:solidFill>
                <a:latin typeface="Times New Roman"/>
              </a:rPr>
              <a:t> мейл"), а не на </a:t>
            </a:r>
            <a:r>
              <a:rPr lang="ru-RU" dirty="0" err="1">
                <a:solidFill>
                  <a:srgbClr val="000000"/>
                </a:solidFill>
                <a:latin typeface="Times New Roman"/>
              </a:rPr>
              <a:t>діалог</a:t>
            </a:r>
            <a:r>
              <a:rPr lang="ru-RU" dirty="0">
                <a:solidFill>
                  <a:srgbClr val="000000"/>
                </a:solidFill>
                <a:latin typeface="Times New Roman"/>
              </a:rPr>
              <a:t> з </a:t>
            </a:r>
            <a:r>
              <a:rPr lang="ru-RU" dirty="0" err="1">
                <a:solidFill>
                  <a:srgbClr val="000000"/>
                </a:solidFill>
                <a:latin typeface="Times New Roman"/>
              </a:rPr>
              <a:t>аудиторією</a:t>
            </a:r>
            <a:r>
              <a:rPr lang="ru-RU" dirty="0">
                <a:solidFill>
                  <a:srgbClr val="000000"/>
                </a:solidFill>
                <a:latin typeface="Times New Roman"/>
              </a:rPr>
              <a:t>);</a:t>
            </a:r>
          </a:p>
          <a:p>
            <a:pPr marL="326390" indent="-133985" algn="just"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Times New Roman"/>
              </a:rPr>
              <a:t>•  </a:t>
            </a:r>
            <a:r>
              <a:rPr lang="ru-RU" dirty="0" err="1" smtClean="0">
                <a:solidFill>
                  <a:srgbClr val="000000"/>
                </a:solidFill>
                <a:latin typeface="Times New Roman"/>
              </a:rPr>
              <a:t>деякі</a:t>
            </a:r>
            <a:r>
              <a:rPr lang="ru-RU" dirty="0" smtClean="0">
                <a:solidFill>
                  <a:srgbClr val="000000"/>
                </a:solidFill>
                <a:latin typeface="Times New Roman"/>
              </a:rPr>
              <a:t> </a:t>
            </a:r>
            <a:r>
              <a:rPr lang="ru-RU" dirty="0">
                <a:solidFill>
                  <a:srgbClr val="000000"/>
                </a:solidFill>
                <a:latin typeface="Times New Roman"/>
              </a:rPr>
              <a:t>її </a:t>
            </a:r>
            <a:r>
              <a:rPr lang="ru-RU" dirty="0" err="1">
                <a:solidFill>
                  <a:srgbClr val="000000"/>
                </a:solidFill>
                <a:latin typeface="Times New Roman"/>
              </a:rPr>
              <a:t>види</a:t>
            </a:r>
            <a:r>
              <a:rPr lang="ru-RU" dirty="0">
                <a:solidFill>
                  <a:srgbClr val="000000"/>
                </a:solidFill>
                <a:latin typeface="Times New Roman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/>
              </a:rPr>
              <a:t>потребують</a:t>
            </a:r>
            <a:r>
              <a:rPr lang="ru-RU" dirty="0">
                <a:solidFill>
                  <a:srgbClr val="000000"/>
                </a:solidFill>
                <a:latin typeface="Times New Roman"/>
              </a:rPr>
              <a:t> великих </a:t>
            </a:r>
            <a:r>
              <a:rPr lang="ru-RU" dirty="0" err="1">
                <a:solidFill>
                  <a:srgbClr val="000000"/>
                </a:solidFill>
                <a:latin typeface="Times New Roman"/>
              </a:rPr>
              <a:t>асигнувань</a:t>
            </a:r>
            <a:r>
              <a:rPr lang="ru-RU" dirty="0">
                <a:solidFill>
                  <a:srgbClr val="000000"/>
                </a:solidFill>
                <a:latin typeface="Times New Roman"/>
              </a:rPr>
              <a:t> (телереклама), </a:t>
            </a:r>
            <a:r>
              <a:rPr lang="ru-RU" dirty="0" err="1">
                <a:solidFill>
                  <a:srgbClr val="000000"/>
                </a:solidFill>
                <a:latin typeface="Times New Roman"/>
              </a:rPr>
              <a:t>інші</a:t>
            </a:r>
            <a:r>
              <a:rPr lang="ru-RU" dirty="0">
                <a:solidFill>
                  <a:srgbClr val="000000"/>
                </a:solidFill>
                <a:latin typeface="Times New Roman"/>
              </a:rPr>
              <a:t> - </a:t>
            </a:r>
            <a:r>
              <a:rPr lang="ru-RU" dirty="0" err="1">
                <a:solidFill>
                  <a:srgbClr val="000000"/>
                </a:solidFill>
                <a:latin typeface="Times New Roman"/>
              </a:rPr>
              <a:t>значно</a:t>
            </a:r>
            <a:r>
              <a:rPr lang="ru-RU" dirty="0">
                <a:solidFill>
                  <a:srgbClr val="000000"/>
                </a:solidFill>
                <a:latin typeface="Times New Roman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/>
              </a:rPr>
              <a:t>де­шевші</a:t>
            </a:r>
            <a:r>
              <a:rPr lang="ru-RU" dirty="0">
                <a:solidFill>
                  <a:srgbClr val="000000"/>
                </a:solidFill>
                <a:latin typeface="Times New Roman"/>
              </a:rPr>
              <a:t> (</a:t>
            </a:r>
            <a:r>
              <a:rPr lang="ru-RU" dirty="0" err="1">
                <a:solidFill>
                  <a:srgbClr val="000000"/>
                </a:solidFill>
                <a:latin typeface="Times New Roman"/>
              </a:rPr>
              <a:t>газетна</a:t>
            </a:r>
            <a:r>
              <a:rPr lang="ru-RU" dirty="0">
                <a:solidFill>
                  <a:srgbClr val="000000"/>
                </a:solidFill>
                <a:latin typeface="Times New Roman"/>
              </a:rPr>
              <a:t> реклама).</a:t>
            </a:r>
          </a:p>
          <a:p>
            <a:pPr algn="just">
              <a:lnSpc>
                <a:spcPct val="150000"/>
              </a:lnSpc>
            </a:pPr>
            <a:endPara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endParaRPr lang="uk-UA" sz="1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798719"/>
            <a:ext cx="2371536" cy="3059281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6493" y="3798719"/>
            <a:ext cx="4904659" cy="3059281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5524" y="3798719"/>
            <a:ext cx="2368476" cy="30592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866174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7086600" y="6492875"/>
            <a:ext cx="2057400" cy="365125"/>
          </a:xfrm>
        </p:spPr>
        <p:txBody>
          <a:bodyPr/>
          <a:lstStyle/>
          <a:p>
            <a:fld id="{30837FF7-5919-41BF-8DD0-96FAEA1BD99B}" type="slidenum">
              <a:rPr lang="en-US" sz="20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12</a:t>
            </a:fld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937740" y="429125"/>
            <a:ext cx="7579895" cy="646331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6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cs typeface="Times New Roman" panose="02020603050405020304" pitchFamily="18" charset="0"/>
              </a:rPr>
              <a:t>Реклама </a:t>
            </a:r>
            <a:r>
              <a:rPr lang="ru-RU" sz="36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cs typeface="Times New Roman" panose="02020603050405020304" pitchFamily="18" charset="0"/>
              </a:rPr>
              <a:t>лікарських</a:t>
            </a:r>
            <a:r>
              <a:rPr lang="ru-RU" sz="36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cs typeface="Times New Roman" panose="02020603050405020304" pitchFamily="18" charset="0"/>
              </a:rPr>
              <a:t> </a:t>
            </a:r>
            <a:r>
              <a:rPr lang="ru-RU" sz="36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cs typeface="Times New Roman" panose="02020603050405020304" pitchFamily="18" charset="0"/>
              </a:rPr>
              <a:t>засобів</a:t>
            </a:r>
            <a:endParaRPr lang="ru-RU" sz="36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cs typeface="Times New Roman" panose="02020603050405020304" pitchFamily="18" charset="0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91270993"/>
              </p:ext>
            </p:extLst>
          </p:nvPr>
        </p:nvGraphicFramePr>
        <p:xfrm>
          <a:off x="341191" y="1777768"/>
          <a:ext cx="3908946" cy="1925062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1001973"/>
                <a:gridCol w="2906973"/>
              </a:tblGrid>
              <a:tr h="352931">
                <a:tc>
                  <a:txBody>
                    <a:bodyPr/>
                    <a:lstStyle/>
                    <a:p>
                      <a:pPr algn="ctr"/>
                      <a:r>
                        <a:rPr lang="uk-UA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Бренд</a:t>
                      </a:r>
                      <a:endParaRPr lang="uk-UA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Витрати на рекламу, млн </a:t>
                      </a:r>
                      <a:r>
                        <a:rPr lang="uk-UA" sz="14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дол</a:t>
                      </a:r>
                      <a:r>
                        <a:rPr lang="uk-UA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</a:t>
                      </a:r>
                      <a:endParaRPr lang="uk-UA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290080">
                <a:tc>
                  <a:txBody>
                    <a:bodyPr/>
                    <a:lstStyle/>
                    <a:p>
                      <a:r>
                        <a:rPr lang="uk-UA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Но-</a:t>
                      </a:r>
                      <a:r>
                        <a:rPr lang="uk-UA" sz="14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шпа</a:t>
                      </a:r>
                      <a:endParaRPr lang="uk-UA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  <a:endParaRPr lang="uk-UA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290080">
                <a:tc>
                  <a:txBody>
                    <a:bodyPr/>
                    <a:lstStyle/>
                    <a:p>
                      <a:r>
                        <a:rPr lang="uk-UA" sz="14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Есенціалє</a:t>
                      </a:r>
                      <a:endParaRPr lang="uk-UA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  <a:endParaRPr lang="uk-UA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290080">
                <a:tc>
                  <a:txBody>
                    <a:bodyPr/>
                    <a:lstStyle/>
                    <a:p>
                      <a:r>
                        <a:rPr lang="uk-UA" sz="14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Нурофен</a:t>
                      </a:r>
                      <a:endParaRPr lang="uk-UA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  <a:endParaRPr lang="uk-UA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290080">
                <a:tc>
                  <a:txBody>
                    <a:bodyPr/>
                    <a:lstStyle/>
                    <a:p>
                      <a:r>
                        <a:rPr lang="uk-UA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АСС</a:t>
                      </a:r>
                      <a:endParaRPr lang="uk-UA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  <a:endParaRPr lang="uk-UA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352931">
                <a:tc>
                  <a:txBody>
                    <a:bodyPr/>
                    <a:lstStyle/>
                    <a:p>
                      <a:r>
                        <a:rPr lang="uk-UA" sz="14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Лінекс</a:t>
                      </a:r>
                      <a:endParaRPr lang="uk-UA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  <a:endParaRPr lang="uk-UA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83704801"/>
              </p:ext>
            </p:extLst>
          </p:nvPr>
        </p:nvGraphicFramePr>
        <p:xfrm>
          <a:off x="4612940" y="1777768"/>
          <a:ext cx="4229547" cy="1932572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1501256"/>
                <a:gridCol w="2728291"/>
              </a:tblGrid>
              <a:tr h="356686">
                <a:tc>
                  <a:txBody>
                    <a:bodyPr/>
                    <a:lstStyle/>
                    <a:p>
                      <a:pPr algn="ctr"/>
                      <a:r>
                        <a:rPr lang="uk-UA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Виробник</a:t>
                      </a:r>
                      <a:endParaRPr lang="uk-UA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Витрати на рекламу, млн</a:t>
                      </a:r>
                      <a:r>
                        <a:rPr lang="uk-UA" sz="14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4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дол</a:t>
                      </a:r>
                      <a:r>
                        <a:rPr lang="uk-UA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</a:t>
                      </a:r>
                      <a:endParaRPr lang="uk-UA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293166">
                <a:tc>
                  <a:txBody>
                    <a:bodyPr/>
                    <a:lstStyle/>
                    <a:p>
                      <a:r>
                        <a:rPr lang="uk-UA" sz="14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Фармак</a:t>
                      </a:r>
                      <a:r>
                        <a:rPr lang="uk-UA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</a:t>
                      </a:r>
                      <a:r>
                        <a:rPr lang="en-US" sz="14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Ua</a:t>
                      </a:r>
                      <a:r>
                        <a:rPr lang="uk-UA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uk-UA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29</a:t>
                      </a:r>
                      <a:endParaRPr lang="uk-UA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293166"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Sanofi (Fr)</a:t>
                      </a:r>
                      <a:endParaRPr lang="uk-UA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</a:t>
                      </a:r>
                      <a:endParaRPr lang="uk-UA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300608"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Sandoz (</a:t>
                      </a:r>
                      <a:r>
                        <a:rPr lang="en-US" sz="14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</a:t>
                      </a:r>
                      <a:r>
                        <a:rPr lang="en-US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uk-UA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</a:t>
                      </a:r>
                      <a:endParaRPr lang="uk-UA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293166">
                <a:tc>
                  <a:txBody>
                    <a:bodyPr/>
                    <a:lstStyle/>
                    <a:p>
                      <a:r>
                        <a:rPr lang="uk-UA" sz="14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Кусум</a:t>
                      </a:r>
                      <a:r>
                        <a:rPr lang="uk-UA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4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фарм</a:t>
                      </a:r>
                      <a:r>
                        <a:rPr lang="uk-UA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en-US" sz="14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Ua</a:t>
                      </a:r>
                      <a:r>
                        <a:rPr lang="en-US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uk-UA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</a:t>
                      </a:r>
                      <a:endParaRPr lang="uk-UA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356686"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GSK* (</a:t>
                      </a:r>
                      <a:r>
                        <a:rPr lang="en-US" sz="14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Uk</a:t>
                      </a:r>
                      <a:r>
                        <a:rPr lang="en-US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uk-UA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uk-UA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8" name="Прямоугольник 7"/>
          <p:cNvSpPr/>
          <p:nvPr/>
        </p:nvSpPr>
        <p:spPr>
          <a:xfrm>
            <a:off x="4612940" y="946771"/>
            <a:ext cx="441631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Топ-5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виробників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лікарських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засобів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обсягом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витрат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телевізійну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рекламу у 2017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році</a:t>
            </a:r>
            <a:endParaRPr lang="uk-UA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63773" y="946772"/>
            <a:ext cx="409432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Топ-5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брендів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лікарських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засобів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обсягом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витрат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телевізійну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рекламу у 2017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році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68486" y="3679549"/>
            <a:ext cx="8543499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Нині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фармацевтична реклама – це найбільший сегмент рекламного ринку на телебаченні України. За даними Нацради з питань телебачення та радіомовлення, від 30% до 50% загальної кількості реклами на українському телебаченні – реклама лікарських препаратів та медичних виробів. На окремих каналах обсяг реклами медикаментів сягає 70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%. </a:t>
            </a:r>
          </a:p>
          <a:p>
            <a:pPr algn="just"/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Найбільшою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проблемою реклами лікарських засобів є свідоме маніпулювання інформацією про препарат та його властивості. Найвиразнішим показником впливу реклами лікарських засобів на пацієнтів є те, що понад 50% від усього ринку спожитих ліків у 2017 році становлять симптоматичні препарати чи ліки без доведеної клінічної ефективності. При цьому кожен другий пацієнт в Україні відмовляється від лікування або відкладає його через брак коштів. </a:t>
            </a:r>
          </a:p>
        </p:txBody>
      </p:sp>
    </p:spTree>
    <p:extLst>
      <p:ext uri="{BB962C8B-B14F-4D97-AF65-F5344CB8AC3E}">
        <p14:creationId xmlns:p14="http://schemas.microsoft.com/office/powerpoint/2010/main" val="184548418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6977418" y="6492875"/>
            <a:ext cx="2057400" cy="365125"/>
          </a:xfrm>
        </p:spPr>
        <p:txBody>
          <a:bodyPr/>
          <a:lstStyle/>
          <a:p>
            <a:fld id="{30837FF7-5919-41BF-8DD0-96FAEA1BD99B}" type="slidenum">
              <a:rPr lang="en-US" sz="20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13</a:t>
            </a:fld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13898" y="251704"/>
            <a:ext cx="8584441" cy="646331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600" b="1" cap="none" spc="0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cs typeface="Times New Roman" panose="02020603050405020304" pitchFamily="18" charset="0"/>
              </a:rPr>
              <a:t>Інструменти</a:t>
            </a:r>
            <a:r>
              <a:rPr lang="ru-RU" sz="36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cs typeface="Times New Roman" panose="02020603050405020304" pitchFamily="18" charset="0"/>
              </a:rPr>
              <a:t> </a:t>
            </a:r>
            <a:r>
              <a:rPr lang="ru-RU" sz="3600" b="1" cap="none" spc="0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cs typeface="Times New Roman" panose="02020603050405020304" pitchFamily="18" charset="0"/>
              </a:rPr>
              <a:t>маркетингових</a:t>
            </a:r>
            <a:r>
              <a:rPr lang="ru-RU" sz="36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cs typeface="Times New Roman" panose="02020603050405020304" pitchFamily="18" charset="0"/>
              </a:rPr>
              <a:t> </a:t>
            </a:r>
            <a:r>
              <a:rPr lang="ru-RU" sz="3600" b="1" cap="none" spc="0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cs typeface="Times New Roman" panose="02020603050405020304" pitchFamily="18" charset="0"/>
              </a:rPr>
              <a:t>комунікацій</a:t>
            </a:r>
            <a:endParaRPr lang="ru-RU" sz="36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86602" y="898035"/>
            <a:ext cx="8584441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„</a:t>
            </a:r>
            <a:r>
              <a:rPr lang="uk-UA" sz="1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Паблік</a:t>
            </a:r>
            <a:r>
              <a:rPr lang="uk-UA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рілейшнз</a:t>
            </a:r>
            <a:r>
              <a:rPr lang="uk-UA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" </a:t>
            </a:r>
            <a:r>
              <a:rPr lang="uk-UA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(дослівно „взаємини з громадськістю") - діяльність, спрямова­на </a:t>
            </a:r>
            <a:r>
              <a:rPr lang="uk-UA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 формування </a:t>
            </a:r>
            <a:r>
              <a:rPr lang="uk-UA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позитивного іміджу фірми, доброзичливого ставлення до неї та її ліків. Функції ,</a:t>
            </a:r>
            <a:r>
              <a:rPr lang="uk-UA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паблік</a:t>
            </a:r>
            <a:r>
              <a:rPr lang="uk-UA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рілейшнз</a:t>
            </a:r>
            <a:r>
              <a:rPr lang="uk-UA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" такі</a:t>
            </a:r>
            <a:r>
              <a:rPr lang="uk-UA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uk-UA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uk-UA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   </a:t>
            </a:r>
            <a:r>
              <a:rPr lang="uk-UA" sz="1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інформаційна</a:t>
            </a:r>
            <a:r>
              <a:rPr lang="uk-UA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повідомлення про діяльність фармацевтичного підприємства, його можливості, лікарські засоби</a:t>
            </a:r>
            <a:r>
              <a:rPr lang="uk-UA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uk-UA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uk-UA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   </a:t>
            </a:r>
            <a:r>
              <a:rPr lang="uk-UA" sz="1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престижна</a:t>
            </a:r>
            <a:r>
              <a:rPr lang="uk-UA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створення сприятливого враження про фірму, її препарати</a:t>
            </a:r>
            <a:r>
              <a:rPr lang="uk-UA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uk-UA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uk-UA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 </a:t>
            </a:r>
            <a:r>
              <a:rPr lang="uk-UA" sz="1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бар'єрна </a:t>
            </a:r>
            <a:r>
              <a:rPr lang="uk-UA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утруднення конкурентам рекламування своїх ліків, проникнення на ринки підприємства (не порушуючи закону про недобросовісну конкуренцію</a:t>
            </a:r>
            <a:r>
              <a:rPr lang="uk-UA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  <a:endParaRPr lang="uk-UA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uk-UA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   </a:t>
            </a:r>
            <a:r>
              <a:rPr lang="uk-UA" sz="1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передрекламна</a:t>
            </a:r>
            <a:r>
              <a:rPr lang="uk-UA" sz="1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створення умов і ситуацій, які полегшують рекламування ліків фірми</a:t>
            </a:r>
            <a:r>
              <a:rPr lang="uk-UA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uk-UA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uk-UA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   </a:t>
            </a:r>
            <a:r>
              <a:rPr lang="uk-UA" sz="1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нагадувальна</a:t>
            </a:r>
            <a:r>
              <a:rPr lang="uk-UA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популяризування товарних марок підприємства, інших елементів фірмового стилю.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1975" y="2914650"/>
            <a:ext cx="5181600" cy="394335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8" name="Прямоугольник 7"/>
          <p:cNvSpPr/>
          <p:nvPr/>
        </p:nvSpPr>
        <p:spPr>
          <a:xfrm>
            <a:off x="3628030" y="2931742"/>
            <a:ext cx="337554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Комплексні завдання „</a:t>
            </a:r>
            <a:r>
              <a:rPr lang="uk-UA" sz="16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паблік</a:t>
            </a:r>
            <a:r>
              <a:rPr lang="uk-UA" sz="1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6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рілейшнз</a:t>
            </a:r>
            <a:r>
              <a:rPr lang="uk-UA" sz="1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" фармацевтичної </a:t>
            </a:r>
            <a:r>
              <a:rPr lang="uk-UA" sz="1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фірми</a:t>
            </a:r>
            <a:endParaRPr lang="uk-UA" sz="16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774449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37FF7-5919-41BF-8DD0-96FAEA1BD99B}" type="slidenum">
              <a:rPr lang="en-US" smtClean="0"/>
              <a:t>14</a:t>
            </a:fld>
            <a:endParaRPr lang="en-US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50000"/>
                    </a14:imgEffect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23081" y="0"/>
            <a:ext cx="9797143" cy="685800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286603" y="429125"/>
            <a:ext cx="8584441" cy="646331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600" b="1" cap="none" spc="0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cs typeface="Times New Roman" panose="02020603050405020304" pitchFamily="18" charset="0"/>
              </a:rPr>
              <a:t>Інструменти</a:t>
            </a:r>
            <a:r>
              <a:rPr lang="ru-RU" sz="36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cs typeface="Times New Roman" panose="02020603050405020304" pitchFamily="18" charset="0"/>
              </a:rPr>
              <a:t> </a:t>
            </a:r>
            <a:r>
              <a:rPr lang="ru-RU" sz="3600" b="1" cap="none" spc="0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cs typeface="Times New Roman" panose="02020603050405020304" pitchFamily="18" charset="0"/>
              </a:rPr>
              <a:t>маркетингових</a:t>
            </a:r>
            <a:r>
              <a:rPr lang="ru-RU" sz="36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cs typeface="Times New Roman" panose="02020603050405020304" pitchFamily="18" charset="0"/>
              </a:rPr>
              <a:t> </a:t>
            </a:r>
            <a:r>
              <a:rPr lang="ru-RU" sz="3600" b="1" cap="none" spc="0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cs typeface="Times New Roman" panose="02020603050405020304" pitchFamily="18" charset="0"/>
              </a:rPr>
              <a:t>комунікацій</a:t>
            </a:r>
            <a:endParaRPr lang="ru-RU" sz="36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86602" y="1266736"/>
            <a:ext cx="8584441" cy="46628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Персональний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продаж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це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усне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представлення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лікарських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засобів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ході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бесіди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одним чи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декількома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можливими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покупцями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задля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продажу.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складова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системи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просування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ліків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одночасно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виконує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дві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функції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   з одного боку - це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засіб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комунікації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інформування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лікарські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засоби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фірму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   з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іншого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боку - це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безпосереднє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здійснення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збутових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операцій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(якщо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спілкування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із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споживачем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завершується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продажем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ліків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Суб'єктами</a:t>
            </a:r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персонального продажу є</a:t>
            </a:r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  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аптечні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фахівці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  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збутовий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персонал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фармацевтичного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  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медичні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або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торговельні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представники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фармацевтичної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фірми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7293064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37FF7-5919-41BF-8DD0-96FAEA1BD99B}" type="slidenum">
              <a:rPr lang="en-US" smtClean="0"/>
              <a:t>15</a:t>
            </a:fld>
            <a:endParaRPr lang="en-US"/>
          </a:p>
        </p:txBody>
      </p:sp>
      <p:sp>
        <p:nvSpPr>
          <p:cNvPr id="5" name="Прямоугольник 4"/>
          <p:cNvSpPr/>
          <p:nvPr/>
        </p:nvSpPr>
        <p:spPr>
          <a:xfrm>
            <a:off x="286603" y="429125"/>
            <a:ext cx="8584441" cy="646331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600" b="1" cap="none" spc="0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cs typeface="Times New Roman" panose="02020603050405020304" pitchFamily="18" charset="0"/>
              </a:rPr>
              <a:t>Інструменти</a:t>
            </a:r>
            <a:r>
              <a:rPr lang="ru-RU" sz="36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cs typeface="Times New Roman" panose="02020603050405020304" pitchFamily="18" charset="0"/>
              </a:rPr>
              <a:t> </a:t>
            </a:r>
            <a:r>
              <a:rPr lang="ru-RU" sz="3600" b="1" cap="none" spc="0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cs typeface="Times New Roman" panose="02020603050405020304" pitchFamily="18" charset="0"/>
              </a:rPr>
              <a:t>маркетингових</a:t>
            </a:r>
            <a:r>
              <a:rPr lang="ru-RU" sz="36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cs typeface="Times New Roman" panose="02020603050405020304" pitchFamily="18" charset="0"/>
              </a:rPr>
              <a:t> </a:t>
            </a:r>
            <a:r>
              <a:rPr lang="ru-RU" sz="3600" b="1" cap="none" spc="0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cs typeface="Times New Roman" panose="02020603050405020304" pitchFamily="18" charset="0"/>
              </a:rPr>
              <a:t>комунікацій</a:t>
            </a:r>
            <a:endParaRPr lang="ru-RU" sz="36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86603" y="1193453"/>
            <a:ext cx="4408228" cy="55861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50000"/>
              </a:lnSpc>
            </a:pPr>
            <a:r>
              <a:rPr lang="uk-UA" sz="14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Стимулювання </a:t>
            </a:r>
            <a:r>
              <a:rPr lang="uk-UA" sz="1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збуту лікарських засобів </a:t>
            </a:r>
            <a:r>
              <a:rPr lang="uk-UA" sz="1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це короткочасні спонукальні заходи заохочення посередників і споживачів до купівлі ліків (знижки, товарні кредити, підтрим­ка постійних покупців тощо</a:t>
            </a:r>
            <a:r>
              <a:rPr lang="uk-UA" sz="1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pPr indent="194945" algn="just">
              <a:lnSpc>
                <a:spcPct val="150000"/>
              </a:lnSpc>
              <a:spcAft>
                <a:spcPts val="0"/>
              </a:spcAft>
            </a:pPr>
            <a:r>
              <a:rPr lang="uk-UA" sz="1400" dirty="0">
                <a:solidFill>
                  <a:srgbClr val="000000"/>
                </a:solidFill>
                <a:latin typeface="Times New Roman"/>
              </a:rPr>
              <a:t>Ця складова системи маркетингових комунікацій фірми, спрямована на </a:t>
            </a:r>
            <a:r>
              <a:rPr lang="uk-UA" sz="1400" i="1" dirty="0">
                <a:solidFill>
                  <a:srgbClr val="000000"/>
                </a:solidFill>
                <a:latin typeface="Times New Roman"/>
              </a:rPr>
              <a:t>приско­рення і посилення зворотного реагування фармацевтичного ринку, </a:t>
            </a:r>
            <a:r>
              <a:rPr lang="uk-UA" sz="1400" dirty="0">
                <a:solidFill>
                  <a:srgbClr val="000000"/>
                </a:solidFill>
                <a:latin typeface="Times New Roman"/>
              </a:rPr>
              <a:t>має зазвичай короткотривалий ефект. Тому заходи стимулювання збуту найчастіше поєднують із рекламою та „</a:t>
            </a:r>
            <a:r>
              <a:rPr lang="uk-UA" sz="1400" dirty="0" err="1">
                <a:solidFill>
                  <a:srgbClr val="000000"/>
                </a:solidFill>
                <a:latin typeface="Times New Roman"/>
              </a:rPr>
              <a:t>паблік</a:t>
            </a:r>
            <a:r>
              <a:rPr lang="uk-UA" sz="1400" dirty="0">
                <a:solidFill>
                  <a:srgbClr val="000000"/>
                </a:solidFill>
                <a:latin typeface="Times New Roman"/>
              </a:rPr>
              <a:t> </a:t>
            </a:r>
            <a:r>
              <a:rPr lang="uk-UA" sz="1400" dirty="0" err="1">
                <a:solidFill>
                  <a:srgbClr val="000000"/>
                </a:solidFill>
                <a:latin typeface="Times New Roman"/>
              </a:rPr>
              <a:t>рілейшнз</a:t>
            </a:r>
            <a:r>
              <a:rPr lang="uk-UA" sz="1400" dirty="0">
                <a:solidFill>
                  <a:srgbClr val="000000"/>
                </a:solidFill>
                <a:latin typeface="Times New Roman"/>
              </a:rPr>
              <a:t>", доповнюючи їх.</a:t>
            </a:r>
          </a:p>
          <a:p>
            <a:pPr marL="12065" indent="179705" algn="just">
              <a:lnSpc>
                <a:spcPct val="150000"/>
              </a:lnSpc>
              <a:spcAft>
                <a:spcPts val="0"/>
              </a:spcAft>
            </a:pPr>
            <a:r>
              <a:rPr lang="uk-UA" sz="1400" dirty="0">
                <a:solidFill>
                  <a:srgbClr val="000000"/>
                </a:solidFill>
                <a:latin typeface="Times New Roman"/>
              </a:rPr>
              <a:t>Стимулювання збуту (СЗ) можна використовувати на будь-якому рівні каналу роз­поділу лікарських засобів, тобто воно може бути </a:t>
            </a:r>
            <a:r>
              <a:rPr lang="uk-UA" sz="1400" i="1" dirty="0">
                <a:solidFill>
                  <a:srgbClr val="000000"/>
                </a:solidFill>
                <a:latin typeface="Times New Roman"/>
              </a:rPr>
              <a:t>спрямоване </a:t>
            </a:r>
            <a:r>
              <a:rPr lang="uk-UA" sz="1400" dirty="0" smtClean="0">
                <a:solidFill>
                  <a:srgbClr val="000000"/>
                </a:solidFill>
                <a:latin typeface="Times New Roman"/>
              </a:rPr>
              <a:t>на:</a:t>
            </a:r>
            <a:endParaRPr lang="uk-UA" sz="1400" dirty="0">
              <a:solidFill>
                <a:srgbClr val="000000"/>
              </a:solidFill>
              <a:latin typeface="Times New Roman"/>
            </a:endParaRPr>
          </a:p>
          <a:p>
            <a:pPr marL="170815" algn="just">
              <a:lnSpc>
                <a:spcPct val="150000"/>
              </a:lnSpc>
              <a:spcAft>
                <a:spcPts val="0"/>
              </a:spcAft>
            </a:pPr>
            <a:r>
              <a:rPr lang="uk-UA" sz="1400" dirty="0">
                <a:solidFill>
                  <a:srgbClr val="000000"/>
                </a:solidFill>
                <a:latin typeface="Times New Roman"/>
              </a:rPr>
              <a:t>•</a:t>
            </a:r>
            <a:r>
              <a:rPr lang="uk-UA" sz="700" dirty="0">
                <a:solidFill>
                  <a:srgbClr val="000000"/>
                </a:solidFill>
                <a:latin typeface="Times New Roman"/>
              </a:rPr>
              <a:t>    </a:t>
            </a:r>
            <a:r>
              <a:rPr lang="uk-UA" sz="1400" dirty="0">
                <a:solidFill>
                  <a:srgbClr val="000000"/>
                </a:solidFill>
                <a:latin typeface="Times New Roman"/>
              </a:rPr>
              <a:t>споживачів;</a:t>
            </a:r>
          </a:p>
          <a:p>
            <a:pPr marL="170815" algn="just">
              <a:lnSpc>
                <a:spcPct val="150000"/>
              </a:lnSpc>
              <a:spcAft>
                <a:spcPts val="0"/>
              </a:spcAft>
            </a:pPr>
            <a:r>
              <a:rPr lang="uk-UA" sz="1400" dirty="0">
                <a:solidFill>
                  <a:srgbClr val="000000"/>
                </a:solidFill>
                <a:latin typeface="Times New Roman"/>
              </a:rPr>
              <a:t>•</a:t>
            </a:r>
            <a:r>
              <a:rPr lang="uk-UA" sz="700" dirty="0">
                <a:solidFill>
                  <a:srgbClr val="000000"/>
                </a:solidFill>
                <a:latin typeface="Times New Roman"/>
              </a:rPr>
              <a:t>    </a:t>
            </a:r>
            <a:r>
              <a:rPr lang="uk-UA" sz="1400" dirty="0">
                <a:solidFill>
                  <a:srgbClr val="000000"/>
                </a:solidFill>
                <a:latin typeface="Times New Roman"/>
              </a:rPr>
              <a:t>фармацевтичних посередників;</a:t>
            </a:r>
          </a:p>
          <a:p>
            <a:pPr marL="170815" algn="just">
              <a:lnSpc>
                <a:spcPct val="150000"/>
              </a:lnSpc>
              <a:spcAft>
                <a:spcPts val="0"/>
              </a:spcAft>
            </a:pPr>
            <a:r>
              <a:rPr lang="uk-UA" sz="1400" dirty="0">
                <a:solidFill>
                  <a:srgbClr val="000000"/>
                </a:solidFill>
                <a:latin typeface="Times New Roman"/>
              </a:rPr>
              <a:t>•</a:t>
            </a:r>
            <a:r>
              <a:rPr lang="uk-UA" sz="700" dirty="0">
                <a:solidFill>
                  <a:srgbClr val="000000"/>
                </a:solidFill>
                <a:latin typeface="Times New Roman"/>
              </a:rPr>
              <a:t>    </a:t>
            </a:r>
            <a:r>
              <a:rPr lang="uk-UA" sz="1400" dirty="0">
                <a:solidFill>
                  <a:srgbClr val="000000"/>
                </a:solidFill>
                <a:latin typeface="Times New Roman"/>
              </a:rPr>
              <a:t>власний збутовий персонал фірми.</a:t>
            </a:r>
          </a:p>
          <a:p>
            <a:pPr lvl="0" algn="just">
              <a:lnSpc>
                <a:spcPct val="150000"/>
              </a:lnSpc>
            </a:pPr>
            <a:r>
              <a:rPr lang="uk-UA" sz="1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uk-UA" sz="14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7275" y="1228725"/>
            <a:ext cx="4276725" cy="56292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25653684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7086600" y="6492875"/>
            <a:ext cx="2057400" cy="365125"/>
          </a:xfrm>
        </p:spPr>
        <p:txBody>
          <a:bodyPr/>
          <a:lstStyle/>
          <a:p>
            <a:fld id="{30837FF7-5919-41BF-8DD0-96FAEA1BD99B}" type="slidenum">
              <a:rPr lang="en-US" sz="20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16</a:t>
            </a:fld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842206" y="407684"/>
            <a:ext cx="7579895" cy="646331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600" b="1" cap="none" spc="0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cs typeface="Times New Roman" panose="02020603050405020304" pitchFamily="18" charset="0"/>
              </a:rPr>
              <a:t>Промоц</a:t>
            </a:r>
            <a:r>
              <a:rPr lang="uk-UA" sz="36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cs typeface="Times New Roman" panose="02020603050405020304" pitchFamily="18" charset="0"/>
              </a:rPr>
              <a:t>ія</a:t>
            </a:r>
            <a:r>
              <a:rPr lang="uk-UA" sz="36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cs typeface="Times New Roman" panose="02020603050405020304" pitchFamily="18" charset="0"/>
              </a:rPr>
              <a:t> лікарських засобів</a:t>
            </a:r>
            <a:endParaRPr lang="ru-RU" sz="36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32263" y="1067369"/>
            <a:ext cx="8093121" cy="13388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На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ринку лікарських засобів окрім звичайної реклами вагоме значення має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промоційна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діяльність. Вона передбачає поширення знань про вже наявні та нові препарати безпосередньо серед фахівців сфери охорони 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здоров'я. 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46125600"/>
              </p:ext>
            </p:extLst>
          </p:nvPr>
        </p:nvGraphicFramePr>
        <p:xfrm>
          <a:off x="975691" y="3198610"/>
          <a:ext cx="7312923" cy="2966720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4148918"/>
                <a:gridCol w="1460310"/>
                <a:gridCol w="1703695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Вид </a:t>
                      </a:r>
                      <a:r>
                        <a:rPr lang="uk-UA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промоційної</a:t>
                      </a:r>
                      <a:r>
                        <a:rPr lang="uk-UA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діяльності</a:t>
                      </a:r>
                      <a:endParaRPr lang="uk-UA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Лікарі</a:t>
                      </a:r>
                      <a:endParaRPr lang="uk-UA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Фармацевти</a:t>
                      </a:r>
                      <a:endParaRPr lang="uk-UA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uk-UA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Промоція через медичних працівників</a:t>
                      </a:r>
                      <a:endParaRPr lang="uk-UA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53,8</a:t>
                      </a:r>
                      <a:endParaRPr lang="uk-UA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45,1</a:t>
                      </a:r>
                      <a:endParaRPr lang="uk-UA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uk-UA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Реклама в спеціалізованій пресі</a:t>
                      </a:r>
                      <a:endParaRPr lang="uk-UA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10,4</a:t>
                      </a:r>
                      <a:endParaRPr lang="uk-UA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12,7</a:t>
                      </a:r>
                      <a:endParaRPr lang="uk-UA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POS</a:t>
                      </a:r>
                      <a:r>
                        <a:rPr lang="uk-UA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-матеріали</a:t>
                      </a:r>
                      <a:endParaRPr lang="uk-UA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uk-UA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9,3</a:t>
                      </a:r>
                      <a:endParaRPr lang="uk-UA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uk-UA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ТВ-реклама</a:t>
                      </a:r>
                      <a:endParaRPr lang="uk-UA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6,6</a:t>
                      </a:r>
                      <a:endParaRPr lang="uk-UA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9,1</a:t>
                      </a:r>
                      <a:endParaRPr lang="uk-UA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uk-UA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Віддалена комунікація (</a:t>
                      </a:r>
                      <a:r>
                        <a:rPr lang="uk-UA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тел.дзвінки</a:t>
                      </a:r>
                      <a:r>
                        <a:rPr lang="uk-UA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8,9</a:t>
                      </a:r>
                      <a:endParaRPr lang="uk-UA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8,3</a:t>
                      </a:r>
                      <a:endParaRPr lang="uk-UA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uk-UA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Конференції/семінари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13,4</a:t>
                      </a:r>
                      <a:endParaRPr lang="uk-UA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7,0</a:t>
                      </a:r>
                      <a:endParaRPr lang="uk-UA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uk-UA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Інше (акції, електронні розсилки)</a:t>
                      </a:r>
                      <a:endParaRPr lang="uk-UA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6,9</a:t>
                      </a:r>
                      <a:endParaRPr lang="uk-UA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8,5</a:t>
                      </a:r>
                      <a:endParaRPr lang="uk-UA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518616" y="2775529"/>
            <a:ext cx="810676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Структура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каналів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промоції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серед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фахівців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охорони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здоров’я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2017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році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%</a:t>
            </a:r>
          </a:p>
        </p:txBody>
      </p:sp>
    </p:spTree>
    <p:extLst>
      <p:ext uri="{BB962C8B-B14F-4D97-AF65-F5344CB8AC3E}">
        <p14:creationId xmlns:p14="http://schemas.microsoft.com/office/powerpoint/2010/main" val="150010326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3406008"/>
              </p:ext>
            </p:extLst>
          </p:nvPr>
        </p:nvGraphicFramePr>
        <p:xfrm>
          <a:off x="327454" y="1461305"/>
          <a:ext cx="4393592" cy="255091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7086600" y="6492875"/>
            <a:ext cx="2057400" cy="365125"/>
          </a:xfrm>
        </p:spPr>
        <p:txBody>
          <a:bodyPr/>
          <a:lstStyle/>
          <a:p>
            <a:fld id="{30837FF7-5919-41BF-8DD0-96FAEA1BD99B}" type="slidenum">
              <a:rPr lang="en-US" sz="20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17</a:t>
            </a:fld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842206" y="407684"/>
            <a:ext cx="7579895" cy="646331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600" b="1" cap="none" spc="0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cs typeface="Times New Roman" panose="02020603050405020304" pitchFamily="18" charset="0"/>
              </a:rPr>
              <a:t>Динаміка</a:t>
            </a:r>
            <a:r>
              <a:rPr lang="ru-RU" sz="36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cs typeface="Times New Roman" panose="02020603050405020304" pitchFamily="18" charset="0"/>
              </a:rPr>
              <a:t> </a:t>
            </a:r>
            <a:r>
              <a:rPr lang="ru-RU" sz="3600" b="1" cap="none" spc="0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cs typeface="Times New Roman" panose="02020603050405020304" pitchFamily="18" charset="0"/>
              </a:rPr>
              <a:t>фармринку</a:t>
            </a:r>
            <a:r>
              <a:rPr lang="ru-RU" sz="36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cs typeface="Times New Roman" panose="02020603050405020304" pitchFamily="18" charset="0"/>
              </a:rPr>
              <a:t> </a:t>
            </a:r>
            <a:r>
              <a:rPr lang="ru-RU" sz="3600" b="1" cap="none" spc="0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cs typeface="Times New Roman" panose="02020603050405020304" pitchFamily="18" charset="0"/>
              </a:rPr>
              <a:t>України</a:t>
            </a:r>
            <a:endParaRPr lang="ru-RU" sz="36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806113" y="1054015"/>
            <a:ext cx="3240631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Обсяг продажу лікарських </a:t>
            </a:r>
            <a:r>
              <a:rPr lang="uk-UA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засобів:</a:t>
            </a:r>
            <a:endParaRPr lang="uk-UA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137483" y="5059467"/>
            <a:ext cx="380197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Обсяги</a:t>
            </a:r>
            <a:r>
              <a:rPr lang="ru-RU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продажів</a:t>
            </a:r>
            <a:r>
              <a:rPr lang="ru-RU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мають </a:t>
            </a:r>
            <a:r>
              <a:rPr lang="ru-RU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позитивну</a:t>
            </a:r>
            <a:r>
              <a:rPr lang="ru-RU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тенденцію</a:t>
            </a:r>
            <a:r>
              <a:rPr lang="ru-RU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поступово</a:t>
            </a:r>
            <a:r>
              <a:rPr lang="ru-RU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повертаються</a:t>
            </a:r>
            <a:r>
              <a:rPr lang="ru-RU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докризовий</a:t>
            </a:r>
            <a:r>
              <a:rPr lang="ru-RU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рівень</a:t>
            </a:r>
            <a:endParaRPr lang="ru-RU" sz="16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9" name="Объект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76451827"/>
              </p:ext>
            </p:extLst>
          </p:nvPr>
        </p:nvGraphicFramePr>
        <p:xfrm>
          <a:off x="361663" y="4068242"/>
          <a:ext cx="4680286" cy="281344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2" name="Диаграмма 1"/>
          <p:cNvGraphicFramePr/>
          <p:nvPr>
            <p:extLst>
              <p:ext uri="{D42A27DB-BD31-4B8C-83A1-F6EECF244321}">
                <p14:modId xmlns:p14="http://schemas.microsoft.com/office/powerpoint/2010/main" val="572217418"/>
              </p:ext>
            </p:extLst>
          </p:nvPr>
        </p:nvGraphicFramePr>
        <p:xfrm>
          <a:off x="5005136" y="1392569"/>
          <a:ext cx="3934326" cy="267101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278970356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7086600" y="6492875"/>
            <a:ext cx="2057400" cy="365125"/>
          </a:xfrm>
        </p:spPr>
        <p:txBody>
          <a:bodyPr/>
          <a:lstStyle/>
          <a:p>
            <a:fld id="{30837FF7-5919-41BF-8DD0-96FAEA1BD99B}" type="slidenum">
              <a:rPr lang="en-US" sz="20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18</a:t>
            </a:fld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842206" y="407684"/>
            <a:ext cx="7579895" cy="646331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600" b="1" cap="none" spc="0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cs typeface="Times New Roman" panose="02020603050405020304" pitchFamily="18" charset="0"/>
              </a:rPr>
              <a:t>Найпопулярніші</a:t>
            </a:r>
            <a:r>
              <a:rPr lang="ru-RU" sz="36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cs typeface="Times New Roman" panose="02020603050405020304" pitchFamily="18" charset="0"/>
              </a:rPr>
              <a:t> </a:t>
            </a:r>
            <a:r>
              <a:rPr lang="ru-RU" sz="3600" b="1" cap="none" spc="0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cs typeface="Times New Roman" panose="02020603050405020304" pitchFamily="18" charset="0"/>
              </a:rPr>
              <a:t>ліки</a:t>
            </a:r>
            <a:r>
              <a:rPr lang="ru-RU" sz="36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cs typeface="Times New Roman" panose="02020603050405020304" pitchFamily="18" charset="0"/>
              </a:rPr>
              <a:t> в </a:t>
            </a:r>
            <a:r>
              <a:rPr lang="ru-RU" sz="3600" b="1" cap="none" spc="0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cs typeface="Times New Roman" panose="02020603050405020304" pitchFamily="18" charset="0"/>
              </a:rPr>
              <a:t>Україні</a:t>
            </a:r>
            <a:endParaRPr lang="ru-RU" sz="36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49706" y="1097432"/>
            <a:ext cx="75438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Лідери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аптечних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продажів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лікарських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засобів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(у грошовому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вираженні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): 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66898838"/>
              </p:ext>
            </p:extLst>
          </p:nvPr>
        </p:nvGraphicFramePr>
        <p:xfrm>
          <a:off x="0" y="1466764"/>
          <a:ext cx="9144000" cy="4984917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1462053"/>
                <a:gridCol w="569951"/>
                <a:gridCol w="582341"/>
                <a:gridCol w="594732"/>
                <a:gridCol w="5934923"/>
              </a:tblGrid>
              <a:tr h="411480">
                <a:tc rowSpan="2">
                  <a:txBody>
                    <a:bodyPr/>
                    <a:lstStyle/>
                    <a:p>
                      <a:pPr algn="ctr"/>
                      <a:r>
                        <a:rPr lang="uk-UA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Назва препарату</a:t>
                      </a:r>
                      <a:endParaRPr lang="uk-UA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uk-UA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Місце в рейтингу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uk-UA" sz="14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uk-UA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/>
                      <a:endParaRPr lang="uk-UA" sz="14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uk-UA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Показання для застосування</a:t>
                      </a:r>
                      <a:endParaRPr lang="uk-UA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259080"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2015</a:t>
                      </a:r>
                      <a:endParaRPr lang="uk-UA" sz="1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2016</a:t>
                      </a:r>
                      <a:endParaRPr lang="uk-UA" sz="1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2017</a:t>
                      </a:r>
                      <a:endParaRPr lang="uk-UA" sz="1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</a:tr>
              <a:tr h="386559">
                <a:tc>
                  <a:txBody>
                    <a:bodyPr/>
                    <a:lstStyle/>
                    <a:p>
                      <a:r>
                        <a:rPr lang="uk-UA" sz="14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Актовегін</a:t>
                      </a:r>
                      <a:endParaRPr lang="uk-UA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uk-UA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uk-UA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uk-UA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Лікування</a:t>
                      </a:r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порушень</a:t>
                      </a:r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периферичного</a:t>
                      </a:r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кровообігу</a:t>
                      </a:r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ru-RU" sz="14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діабетичної</a:t>
                      </a:r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полінейропатії</a:t>
                      </a:r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та ін. </a:t>
                      </a:r>
                      <a:endParaRPr lang="uk-UA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386559">
                <a:tc>
                  <a:txBody>
                    <a:bodyPr/>
                    <a:lstStyle/>
                    <a:p>
                      <a:r>
                        <a:rPr lang="uk-UA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Но-</a:t>
                      </a:r>
                      <a:r>
                        <a:rPr lang="uk-UA" sz="14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шпа</a:t>
                      </a:r>
                      <a:endParaRPr lang="uk-UA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uk-UA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uk-UA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uk-UA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Спазми</a:t>
                      </a:r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гладенької</a:t>
                      </a:r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мускулатури</a:t>
                      </a:r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ru-RU" sz="14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повязані</a:t>
                      </a:r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із </a:t>
                      </a:r>
                      <a:r>
                        <a:rPr lang="ru-RU" sz="14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захворюваннями</a:t>
                      </a:r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біліарного</a:t>
                      </a:r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тракту </a:t>
                      </a:r>
                      <a:endParaRPr lang="uk-UA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386559">
                <a:tc>
                  <a:txBody>
                    <a:bodyPr/>
                    <a:lstStyle/>
                    <a:p>
                      <a:r>
                        <a:rPr lang="uk-UA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Натрію хлорид</a:t>
                      </a:r>
                      <a:endParaRPr lang="uk-UA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uk-UA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uk-UA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uk-UA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Приготування розчинів лікарських препаратів </a:t>
                      </a:r>
                      <a:endParaRPr lang="uk-UA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386559">
                <a:tc>
                  <a:txBody>
                    <a:bodyPr/>
                    <a:lstStyle/>
                    <a:p>
                      <a:r>
                        <a:rPr lang="uk-UA" sz="14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Нурофен</a:t>
                      </a:r>
                      <a:endParaRPr lang="uk-UA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uk-UA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uk-UA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uk-UA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Симптоматичне</a:t>
                      </a:r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лікування</a:t>
                      </a:r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болю (</a:t>
                      </a:r>
                      <a:r>
                        <a:rPr lang="ru-RU" sz="14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зубний</a:t>
                      </a:r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ru-RU" sz="14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менструальний</a:t>
                      </a:r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ru-RU" sz="14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головний</a:t>
                      </a:r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і при </a:t>
                      </a:r>
                      <a:r>
                        <a:rPr lang="ru-RU" sz="14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застуді</a:t>
                      </a:r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та </a:t>
                      </a:r>
                      <a:r>
                        <a:rPr lang="ru-RU" sz="14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грипі</a:t>
                      </a:r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 </a:t>
                      </a:r>
                      <a:endParaRPr lang="uk-UA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386559">
                <a:tc>
                  <a:txBody>
                    <a:bodyPr/>
                    <a:lstStyle/>
                    <a:p>
                      <a:r>
                        <a:rPr lang="uk-UA" sz="14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Німесил</a:t>
                      </a:r>
                      <a:endParaRPr lang="uk-UA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uk-UA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uk-UA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uk-UA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Лікування</a:t>
                      </a:r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гострого</a:t>
                      </a:r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болю, </a:t>
                      </a:r>
                      <a:r>
                        <a:rPr lang="ru-RU" sz="14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первинної</a:t>
                      </a:r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дисменореї</a:t>
                      </a:r>
                      <a:endParaRPr lang="uk-UA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386559">
                <a:tc>
                  <a:txBody>
                    <a:bodyPr/>
                    <a:lstStyle/>
                    <a:p>
                      <a:r>
                        <a:rPr lang="uk-UA" sz="14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Есенціалє</a:t>
                      </a:r>
                      <a:endParaRPr lang="uk-UA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uk-UA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uk-UA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uk-UA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4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Стеатогепатит</a:t>
                      </a:r>
                      <a:r>
                        <a:rPr lang="uk-UA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гострі і хронічні гепатити, цироз печінки, токсикози вагітності та ін.</a:t>
                      </a:r>
                      <a:endParaRPr lang="uk-UA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386559">
                <a:tc>
                  <a:txBody>
                    <a:bodyPr/>
                    <a:lstStyle/>
                    <a:p>
                      <a:r>
                        <a:rPr lang="uk-UA" sz="14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Цитрамон</a:t>
                      </a:r>
                      <a:endParaRPr lang="uk-UA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uk-UA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uk-UA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uk-UA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Терапія</a:t>
                      </a:r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слабкого</a:t>
                      </a:r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або </a:t>
                      </a:r>
                      <a:r>
                        <a:rPr lang="ru-RU" sz="14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помірного</a:t>
                      </a:r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больового</a:t>
                      </a:r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синдрому </a:t>
                      </a:r>
                      <a:endParaRPr lang="uk-UA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386559">
                <a:tc>
                  <a:txBody>
                    <a:bodyPr/>
                    <a:lstStyle/>
                    <a:p>
                      <a:r>
                        <a:rPr lang="uk-UA" sz="14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Спазмалгон</a:t>
                      </a:r>
                      <a:endParaRPr lang="uk-UA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uk-UA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  <a:endParaRPr lang="uk-UA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  <a:endParaRPr lang="uk-UA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Симптоматичне</a:t>
                      </a:r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лікування</a:t>
                      </a:r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болю при спазмах </a:t>
                      </a:r>
                      <a:r>
                        <a:rPr lang="ru-RU" sz="14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гладенької</a:t>
                      </a:r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мускулатури</a:t>
                      </a:r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внутрішніх</a:t>
                      </a:r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органів</a:t>
                      </a:r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uk-UA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386559">
                <a:tc>
                  <a:txBody>
                    <a:bodyPr/>
                    <a:lstStyle/>
                    <a:p>
                      <a:r>
                        <a:rPr lang="uk-UA" sz="14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Ресорбілакт</a:t>
                      </a:r>
                      <a:endParaRPr lang="uk-UA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</a:t>
                      </a:r>
                      <a:endParaRPr lang="uk-UA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  <a:endParaRPr lang="uk-UA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uk-UA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Поліпшення</a:t>
                      </a:r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капілярного</a:t>
                      </a:r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кровостоку</a:t>
                      </a:r>
                      <a:r>
                        <a:rPr lang="ru-RU" sz="14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 </a:t>
                      </a:r>
                      <a:r>
                        <a:rPr lang="ru-RU" sz="14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гострій</a:t>
                      </a:r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крововтраті</a:t>
                      </a:r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; для </a:t>
                      </a:r>
                      <a:r>
                        <a:rPr lang="ru-RU" sz="14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поліпшення</a:t>
                      </a:r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кровообігу</a:t>
                      </a:r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та ін.</a:t>
                      </a:r>
                      <a:endParaRPr lang="uk-UA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1924267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7086600" y="6492875"/>
            <a:ext cx="2057400" cy="365125"/>
          </a:xfrm>
        </p:spPr>
        <p:txBody>
          <a:bodyPr/>
          <a:lstStyle/>
          <a:p>
            <a:fld id="{30837FF7-5919-41BF-8DD0-96FAEA1BD99B}" type="slidenum">
              <a:rPr lang="en-US" sz="20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19</a:t>
            </a:fld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Объект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3270175"/>
              </p:ext>
            </p:extLst>
          </p:nvPr>
        </p:nvGraphicFramePr>
        <p:xfrm>
          <a:off x="-303981" y="1691896"/>
          <a:ext cx="6045958" cy="37691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Text Box 11"/>
          <p:cNvSpPr txBox="1">
            <a:spLocks noChangeArrowheads="1"/>
          </p:cNvSpPr>
          <p:nvPr/>
        </p:nvSpPr>
        <p:spPr bwMode="gray">
          <a:xfrm>
            <a:off x="560717" y="1790041"/>
            <a:ext cx="839405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FFFFFF"/>
                </a:solidFill>
              </a:rPr>
              <a:t>  </a:t>
            </a:r>
            <a:r>
              <a:rPr lang="en-US" sz="20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1.</a:t>
            </a:r>
            <a:endParaRPr lang="en-US" sz="20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sp>
        <p:nvSpPr>
          <p:cNvPr id="7" name="Text Box 11"/>
          <p:cNvSpPr txBox="1">
            <a:spLocks noChangeArrowheads="1"/>
          </p:cNvSpPr>
          <p:nvPr/>
        </p:nvSpPr>
        <p:spPr bwMode="gray">
          <a:xfrm>
            <a:off x="610105" y="2503871"/>
            <a:ext cx="521297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chemeClr val="accent1"/>
                </a:solidFill>
              </a:rPr>
              <a:t> </a:t>
            </a:r>
            <a:r>
              <a:rPr lang="uk-UA" sz="2000" b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2</a:t>
            </a:r>
            <a:r>
              <a:rPr lang="en-US" sz="2000" b="1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.</a:t>
            </a:r>
            <a:endParaRPr lang="en-US" sz="2000" b="1" dirty="0"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68427" y="4218173"/>
            <a:ext cx="562975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2000" b="1" dirty="0" smtClean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uk-UA" sz="2000" b="1" dirty="0">
                <a:solidFill>
                  <a:srgbClr val="73B14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4</a:t>
            </a:r>
            <a:r>
              <a:rPr lang="en-US" sz="2000" b="1" dirty="0" smtClean="0">
                <a:solidFill>
                  <a:srgbClr val="73B14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.</a:t>
            </a:r>
            <a:endParaRPr lang="en-US" sz="2000" b="1" dirty="0">
              <a:solidFill>
                <a:srgbClr val="73B14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560717" y="3376411"/>
            <a:ext cx="562975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2000" b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uk-UA" sz="2000" b="1" dirty="0" smtClean="0">
                <a:solidFill>
                  <a:srgbClr val="30A08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3</a:t>
            </a:r>
            <a:r>
              <a:rPr lang="en-US" sz="2000" b="1" dirty="0" smtClean="0">
                <a:solidFill>
                  <a:srgbClr val="30A08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.</a:t>
            </a:r>
            <a:endParaRPr lang="en-US" sz="2000" b="1" dirty="0">
              <a:solidFill>
                <a:srgbClr val="30A08B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568427" y="4941882"/>
            <a:ext cx="562975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2000" b="1" dirty="0" smtClean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5</a:t>
            </a:r>
            <a:r>
              <a:rPr lang="en-US" sz="2000" b="1" dirty="0" smtClean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.</a:t>
            </a:r>
            <a:endParaRPr lang="en-US" sz="2000" b="1" dirty="0">
              <a:solidFill>
                <a:schemeClr val="accent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842206" y="407684"/>
            <a:ext cx="7579895" cy="646331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6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cs typeface="Times New Roman" panose="02020603050405020304" pitchFamily="18" charset="0"/>
              </a:rPr>
              <a:t>Топ-5 </a:t>
            </a:r>
            <a:r>
              <a:rPr lang="ru-RU" sz="3600" b="1" cap="none" spc="0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cs typeface="Times New Roman" panose="02020603050405020304" pitchFamily="18" charset="0"/>
              </a:rPr>
              <a:t>аптечних</a:t>
            </a:r>
            <a:r>
              <a:rPr lang="ru-RU" sz="36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cs typeface="Times New Roman" panose="02020603050405020304" pitchFamily="18" charset="0"/>
              </a:rPr>
              <a:t> мереж</a:t>
            </a:r>
            <a:endParaRPr lang="ru-RU" sz="36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842206" y="1183522"/>
            <a:ext cx="419044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 кількістю торгових точок у 2017 році:</a:t>
            </a:r>
          </a:p>
        </p:txBody>
      </p:sp>
      <p:pic>
        <p:nvPicPr>
          <p:cNvPr id="12" name="Picture 15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9111" y="1275147"/>
            <a:ext cx="3190944" cy="104125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1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62775" y="2667987"/>
            <a:ext cx="2181225" cy="150495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14" name="Picture 6" descr="ÐÐ°ÑÑÐ¸Ð½ÐºÐ¸ Ð¿Ð¾ Ð·Ð°Ð¿ÑÐ¾ÑÑ Ð°Ð¿ÑÐµÐºÐ° ÐºÑÐ°ÑÐ½Ð° Ð·Ð´Ð¾ÑÐ¾Ð²ÑÑ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0209" y="2734704"/>
            <a:ext cx="1683524" cy="168352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28241" y="4774521"/>
            <a:ext cx="1910429" cy="143824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6" name="Picture 10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19583" y="4774521"/>
            <a:ext cx="1905000" cy="152400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0129" y="5572381"/>
            <a:ext cx="2066925" cy="11811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40950336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8650" y="1054015"/>
            <a:ext cx="7886700" cy="3763646"/>
          </a:xfrm>
        </p:spPr>
        <p:txBody>
          <a:bodyPr>
            <a:noAutofit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uk-UA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endParaRPr lang="uk-UA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37FF7-5919-41BF-8DD0-96FAEA1BD99B}" type="slidenum">
              <a:rPr lang="en-US" smtClean="0"/>
              <a:t>2</a:t>
            </a:fld>
            <a:endParaRPr lang="en-US"/>
          </a:p>
        </p:txBody>
      </p:sp>
      <p:sp>
        <p:nvSpPr>
          <p:cNvPr id="7" name="Прямоугольник 6"/>
          <p:cNvSpPr/>
          <p:nvPr/>
        </p:nvSpPr>
        <p:spPr>
          <a:xfrm>
            <a:off x="842206" y="407684"/>
            <a:ext cx="7579895" cy="646331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600" b="1" cap="none" spc="0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cs typeface="Times New Roman" panose="02020603050405020304" pitchFamily="18" charset="0"/>
              </a:rPr>
              <a:t>Аналіз</a:t>
            </a:r>
            <a:r>
              <a:rPr lang="ru-RU" sz="36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cs typeface="Times New Roman" panose="02020603050405020304" pitchFamily="18" charset="0"/>
              </a:rPr>
              <a:t> </a:t>
            </a:r>
            <a:r>
              <a:rPr lang="ru-RU" sz="3600" b="1" cap="none" spc="0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cs typeface="Times New Roman" panose="02020603050405020304" pitchFamily="18" charset="0"/>
              </a:rPr>
              <a:t>фармацевтичного</a:t>
            </a:r>
            <a:r>
              <a:rPr lang="ru-RU" sz="36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cs typeface="Times New Roman" panose="02020603050405020304" pitchFamily="18" charset="0"/>
              </a:rPr>
              <a:t> ринку</a:t>
            </a:r>
            <a:endParaRPr lang="ru-RU" sz="36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77671" y="1087616"/>
            <a:ext cx="8065827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Фармацевтичний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ринок України на сьогодні залишається другим за обсягом серед країн СНД (після Росії). Структура продажів на ринку, як і у минулі роки, переважно складається з готових лікарських засобів (84% від загального обсягу продажів у 2017 році), виробів медичного призначення, косметики та дієтичних добавок. Важливо зазначити, що частка українських виробників на фармацевтичному ринку країни у грошовому вимірі продовжує збільшуватися. За підсумками 2017 року цей показник склав 43,3% (у 2016 році – 43,0%, у 2015 – 41,5%).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615682"/>
            <a:ext cx="9144000" cy="35325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303451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7086600" y="6492875"/>
            <a:ext cx="2057400" cy="365125"/>
          </a:xfrm>
        </p:spPr>
        <p:txBody>
          <a:bodyPr/>
          <a:lstStyle/>
          <a:p>
            <a:fld id="{30837FF7-5919-41BF-8DD0-96FAEA1BD99B}" type="slidenum">
              <a:rPr lang="en-US" sz="20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</a:t>
            </a:fld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842205" y="484324"/>
            <a:ext cx="7579895" cy="52322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28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cs typeface="Times New Roman" panose="02020603050405020304" pitchFamily="18" charset="0"/>
              </a:rPr>
              <a:t>SWOT-</a:t>
            </a:r>
            <a:r>
              <a:rPr lang="ru-RU" sz="2800" b="1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cs typeface="Times New Roman" panose="02020603050405020304" pitchFamily="18" charset="0"/>
              </a:rPr>
              <a:t>аналіз</a:t>
            </a:r>
            <a:r>
              <a:rPr lang="ru-RU" sz="28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cs typeface="Times New Roman" panose="02020603050405020304" pitchFamily="18" charset="0"/>
              </a:rPr>
              <a:t>фармацевтичного</a:t>
            </a:r>
            <a:r>
              <a:rPr lang="ru-RU" sz="28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cs typeface="Times New Roman" panose="02020603050405020304" pitchFamily="18" charset="0"/>
              </a:rPr>
              <a:t> препарату</a:t>
            </a:r>
            <a:endParaRPr lang="ru-RU" sz="28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98988" y="1040609"/>
            <a:ext cx="8441140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SWOT-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аналіз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лікарського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препарату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передбачає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розгляд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чотирьох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основних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показників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>
              <a:lnSpc>
                <a:spcPct val="150000"/>
              </a:lnSpc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</a:t>
            </a:r>
          </a:p>
          <a:p>
            <a:pPr algn="just">
              <a:lnSpc>
                <a:spcPct val="150000"/>
              </a:lnSpc>
            </a:pP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переваги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препарату над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конкурентами в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одній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фармакологічній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групі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Сюди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можна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віднести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вдосконалений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механізм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дії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розширення спектра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корисних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властивостей і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оптимізовану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форму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прийому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>
              <a:lnSpc>
                <a:spcPct val="150000"/>
              </a:lnSpc>
            </a:pP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побічні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ефекти,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висока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ціна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специфічний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напрямок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дії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т. д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>
              <a:lnSpc>
                <a:spcPct val="150000"/>
              </a:lnSpc>
            </a:pP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всі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фактори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позитивно</a:t>
            </a:r>
            <a:r>
              <a:rPr lang="uk-UA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ї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дії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ліків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додаткові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косметичні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поліпшення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(наприклад,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новий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дизайн упаковки або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декілька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смаків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та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інші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властивості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препарату, які можна використовувати при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просуванні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                              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фактори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небезпечного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або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шкідливого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впливу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організм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наприклад,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застосування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разом з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іншими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ліками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специфічні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побічні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ефекти при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певних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хронічних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захворюваннях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т. д.</a:t>
            </a:r>
            <a:endParaRPr lang="uk-UA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AutoShape 2" descr="ÐÐ¾ÑÐ¾Ð¶ÐµÐµ Ð¸Ð·Ð¾Ð±ÑÐ°Ð¶ÐµÐ½Ð¸Ðµ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60373" y="1733266"/>
            <a:ext cx="3088045" cy="477670"/>
          </a:xfrm>
          <a:prstGeom prst="roundRect">
            <a:avLst/>
          </a:prstGeom>
          <a:solidFill>
            <a:schemeClr val="accent6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omic Sans MS" panose="030F0702030302020204" pitchFamily="66" charset="0"/>
              </a:rPr>
              <a:t>Strengths </a:t>
            </a:r>
            <a:r>
              <a:rPr lang="en-US" sz="1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omic Sans MS" panose="030F0702030302020204" pitchFamily="66" charset="0"/>
              </a:rPr>
              <a:t>(</a:t>
            </a:r>
            <a:r>
              <a:rPr lang="uk-UA" sz="1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omic Sans MS" panose="030F0702030302020204" pitchFamily="66" charset="0"/>
              </a:rPr>
              <a:t>сильні сторони) </a:t>
            </a: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155575" y="2968819"/>
            <a:ext cx="3088046" cy="500846"/>
          </a:xfrm>
          <a:prstGeom prst="roundRect">
            <a:avLst/>
          </a:prstGeom>
          <a:solidFill>
            <a:srgbClr val="30A08B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omic Sans MS" panose="030F0702030302020204" pitchFamily="66" charset="0"/>
              </a:rPr>
              <a:t>Weaknesses</a:t>
            </a:r>
            <a:r>
              <a:rPr lang="uk-UA" sz="1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sz="1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omic Sans MS" panose="030F0702030302020204" pitchFamily="66" charset="0"/>
              </a:rPr>
              <a:t>(</a:t>
            </a:r>
            <a:r>
              <a:rPr lang="uk-UA" sz="1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omic Sans MS" panose="030F0702030302020204" pitchFamily="66" charset="0"/>
              </a:rPr>
              <a:t>слабкі </a:t>
            </a:r>
            <a:r>
              <a:rPr lang="uk-UA" sz="1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omic Sans MS" panose="030F0702030302020204" pitchFamily="66" charset="0"/>
              </a:rPr>
              <a:t>сторони) </a:t>
            </a: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551361" y="4722125"/>
            <a:ext cx="2296473" cy="500846"/>
          </a:xfrm>
          <a:prstGeom prst="roundRect">
            <a:avLst/>
          </a:prstGeom>
          <a:solidFill>
            <a:schemeClr val="accent1">
              <a:lumMod val="7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latin typeface="Comic Sans MS" panose="030F0702030302020204" pitchFamily="66" charset="0"/>
                <a:cs typeface="Times New Roman" panose="02020603050405020304" pitchFamily="18" charset="0"/>
              </a:rPr>
              <a:t>Threats</a:t>
            </a:r>
            <a:r>
              <a:rPr lang="ru-RU" sz="1600" b="1" dirty="0" smtClean="0">
                <a:latin typeface="Comic Sans MS" panose="030F0702030302020204" pitchFamily="66" charset="0"/>
                <a:cs typeface="Times New Roman" panose="02020603050405020304" pitchFamily="18" charset="0"/>
              </a:rPr>
              <a:t> (</a:t>
            </a:r>
            <a:r>
              <a:rPr lang="ru-RU" sz="1600" b="1" dirty="0" err="1" smtClean="0">
                <a:latin typeface="Comic Sans MS" panose="030F0702030302020204" pitchFamily="66" charset="0"/>
                <a:cs typeface="Times New Roman" panose="02020603050405020304" pitchFamily="18" charset="0"/>
              </a:rPr>
              <a:t>загрози</a:t>
            </a:r>
            <a:r>
              <a:rPr lang="ru-RU" sz="1600" b="1" dirty="0" smtClean="0">
                <a:latin typeface="Comic Sans MS" panose="030F0702030302020204" pitchFamily="66" charset="0"/>
                <a:cs typeface="Times New Roman" panose="02020603050405020304" pitchFamily="18" charset="0"/>
              </a:rPr>
              <a:t>)</a:t>
            </a:r>
            <a:endParaRPr lang="uk-UA" sz="1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60375" y="3562063"/>
            <a:ext cx="3088043" cy="504968"/>
          </a:xfrm>
          <a:prstGeom prst="roundRect">
            <a:avLst/>
          </a:prstGeom>
          <a:solidFill>
            <a:srgbClr val="00B0F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err="1">
                <a:latin typeface="Comic Sans MS" panose="030F0702030302020204" pitchFamily="66" charset="0"/>
                <a:cs typeface="Times New Roman" panose="02020603050405020304" pitchFamily="18" charset="0"/>
              </a:rPr>
              <a:t>Opportunities</a:t>
            </a:r>
            <a:r>
              <a:rPr lang="ru-RU" sz="1600" b="1" dirty="0">
                <a:latin typeface="Comic Sans MS" panose="030F0702030302020204" pitchFamily="66" charset="0"/>
                <a:cs typeface="Times New Roman" panose="02020603050405020304" pitchFamily="18" charset="0"/>
              </a:rPr>
              <a:t> (</a:t>
            </a:r>
            <a:r>
              <a:rPr lang="ru-RU" sz="1600" b="1" dirty="0" err="1">
                <a:latin typeface="Comic Sans MS" panose="030F0702030302020204" pitchFamily="66" charset="0"/>
                <a:cs typeface="Times New Roman" panose="02020603050405020304" pitchFamily="18" charset="0"/>
              </a:rPr>
              <a:t>можливості</a:t>
            </a:r>
            <a:r>
              <a:rPr lang="ru-RU" sz="1600" b="1" dirty="0">
                <a:latin typeface="Comic Sans MS" panose="030F0702030302020204" pitchFamily="66" charset="0"/>
                <a:cs typeface="Times New Roman" panose="02020603050405020304" pitchFamily="18" charset="0"/>
              </a:rPr>
              <a:t>)</a:t>
            </a:r>
            <a:endParaRPr lang="uk-UA" sz="1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9558" y="5598008"/>
            <a:ext cx="2991008" cy="125999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427418671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4" name="Объект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6802" y="1488532"/>
            <a:ext cx="5213057" cy="5213057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691309" y="444614"/>
            <a:ext cx="4708476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6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Доповідь</a:t>
            </a:r>
            <a:r>
              <a:rPr lang="ru-RU" sz="3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ru-RU" sz="36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закінчено</a:t>
            </a:r>
            <a:r>
              <a:rPr lang="ru-RU" sz="3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, </a:t>
            </a:r>
          </a:p>
          <a:p>
            <a:pPr algn="ctr"/>
            <a:r>
              <a:rPr lang="ru-RU" sz="36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д</a:t>
            </a:r>
            <a:r>
              <a:rPr lang="ru-RU" sz="36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якую</a:t>
            </a:r>
            <a:r>
              <a:rPr lang="ru-RU" sz="3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за </a:t>
            </a:r>
            <a:r>
              <a:rPr lang="ru-RU" sz="36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увагу</a:t>
            </a:r>
            <a:r>
              <a:rPr lang="ru-RU" sz="3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!</a:t>
            </a:r>
            <a:endParaRPr lang="ru-RU" sz="36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7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956796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04716" y="1201002"/>
            <a:ext cx="8679977" cy="5127607"/>
          </a:xfrm>
        </p:spPr>
        <p:txBody>
          <a:bodyPr>
            <a:noAutofit/>
          </a:bodyPr>
          <a:lstStyle/>
          <a:p>
            <a:pPr marL="0" indent="0" algn="just">
              <a:lnSpc>
                <a:spcPct val="100000"/>
              </a:lnSpc>
              <a:buNone/>
            </a:pPr>
            <a:r>
              <a:rPr lang="uk-UA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- </a:t>
            </a:r>
            <a:r>
              <a:rPr lang="uk-UA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учасники </a:t>
            </a:r>
            <a:r>
              <a:rPr lang="uk-UA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ринку, що чинять активний вплив на його об'єкти й складаються з таких підсистем</a:t>
            </a:r>
            <a:r>
              <a:rPr lang="uk-UA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uk-UA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0000"/>
              </a:lnSpc>
              <a:buNone/>
            </a:pPr>
            <a:r>
              <a:rPr lang="uk-UA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Управління </a:t>
            </a:r>
            <a:r>
              <a:rPr lang="uk-UA" sz="1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 регулювання </a:t>
            </a:r>
            <a:r>
              <a:rPr lang="uk-UA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представлена органами нагляду за фармацевтичною діяльністю, контролю якості, ефективності й безпеки лікарських засобів на міжнародному, державному та регіональних рівнях</a:t>
            </a:r>
            <a:r>
              <a:rPr lang="uk-UA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uk-UA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0000"/>
              </a:lnSpc>
              <a:buNone/>
            </a:pPr>
            <a:r>
              <a:rPr lang="uk-UA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Виробництва </a:t>
            </a:r>
            <a:r>
              <a:rPr lang="uk-UA" sz="1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 розподілу </a:t>
            </a:r>
            <a:r>
              <a:rPr lang="uk-UA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представлена вітчизняними виробниками фармацевтичної продукції, зарубіжними компаніями, оптовими та роздрібними організаціями</a:t>
            </a:r>
            <a:r>
              <a:rPr lang="uk-UA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uk-UA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0000"/>
              </a:lnSpc>
              <a:buNone/>
            </a:pPr>
            <a:r>
              <a:rPr lang="uk-UA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Фармацевтичної </a:t>
            </a:r>
            <a:r>
              <a:rPr lang="uk-UA" sz="1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інформації </a:t>
            </a:r>
            <a:r>
              <a:rPr lang="uk-UA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представлена спеціалізованими інформаційно-аналітичними виданнями, агентствами, консалтинговими компаніями тощо</a:t>
            </a:r>
            <a:r>
              <a:rPr lang="uk-UA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uk-UA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0000"/>
              </a:lnSpc>
              <a:buNone/>
            </a:pPr>
            <a:r>
              <a:rPr lang="uk-UA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Підготовки </a:t>
            </a:r>
            <a:r>
              <a:rPr lang="uk-UA" sz="1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кадрів</a:t>
            </a:r>
            <a:r>
              <a:rPr lang="uk-UA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представлена підготовкою фахівців з напряму "Фармація" (</a:t>
            </a:r>
            <a:r>
              <a:rPr lang="uk-UA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провізори, фармацевти</a:t>
            </a:r>
            <a:r>
              <a:rPr lang="uk-UA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фахівців з виробництва лікарських засобів, </a:t>
            </a:r>
            <a:r>
              <a:rPr lang="uk-UA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менеджерів</a:t>
            </a:r>
            <a:r>
              <a:rPr lang="uk-UA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uk-UA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маркетологів</a:t>
            </a:r>
            <a:r>
              <a:rPr lang="uk-UA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орієнтованих на фармацевтичну галузь</a:t>
            </a:r>
            <a:r>
              <a:rPr lang="uk-UA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uk-UA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0000"/>
              </a:lnSpc>
              <a:buNone/>
            </a:pPr>
            <a:r>
              <a:rPr lang="uk-UA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-  </a:t>
            </a:r>
            <a:r>
              <a:rPr lang="uk-UA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Професійні </a:t>
            </a:r>
            <a:r>
              <a:rPr lang="uk-UA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громадські організації</a:t>
            </a:r>
            <a:r>
              <a:rPr lang="uk-UA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uk-UA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0000"/>
              </a:lnSpc>
              <a:buNone/>
            </a:pPr>
            <a:r>
              <a:rPr lang="uk-UA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uk-UA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Споживання </a:t>
            </a:r>
            <a:r>
              <a:rPr lang="uk-UA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представлена різними типами покупців фармацевтичної продукції.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6977418" y="6492875"/>
            <a:ext cx="2057400" cy="365125"/>
          </a:xfrm>
        </p:spPr>
        <p:txBody>
          <a:bodyPr/>
          <a:lstStyle/>
          <a:p>
            <a:fld id="{30837FF7-5919-41BF-8DD0-96FAEA1BD99B}" type="slidenum">
              <a:rPr lang="en-US" sz="20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fld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Стрелка вправо 4"/>
          <p:cNvSpPr/>
          <p:nvPr/>
        </p:nvSpPr>
        <p:spPr>
          <a:xfrm>
            <a:off x="679828" y="1924334"/>
            <a:ext cx="429336" cy="300251"/>
          </a:xfrm>
          <a:prstGeom prst="rightArrow">
            <a:avLst/>
          </a:prstGeom>
          <a:solidFill>
            <a:schemeClr val="accent4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6" name="Стрелка вправо 5"/>
          <p:cNvSpPr/>
          <p:nvPr/>
        </p:nvSpPr>
        <p:spPr>
          <a:xfrm>
            <a:off x="730464" y="2797789"/>
            <a:ext cx="429336" cy="300251"/>
          </a:xfrm>
          <a:prstGeom prst="rightArrow">
            <a:avLst/>
          </a:prstGeom>
          <a:solidFill>
            <a:schemeClr val="accent4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7" name="Стрелка вправо 6"/>
          <p:cNvSpPr/>
          <p:nvPr/>
        </p:nvSpPr>
        <p:spPr>
          <a:xfrm>
            <a:off x="733900" y="3821371"/>
            <a:ext cx="429336" cy="300251"/>
          </a:xfrm>
          <a:prstGeom prst="rightArrow">
            <a:avLst/>
          </a:prstGeom>
          <a:solidFill>
            <a:schemeClr val="accent4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8" name="Стрелка вправо 7"/>
          <p:cNvSpPr/>
          <p:nvPr/>
        </p:nvSpPr>
        <p:spPr>
          <a:xfrm>
            <a:off x="730464" y="4681177"/>
            <a:ext cx="429336" cy="300251"/>
          </a:xfrm>
          <a:prstGeom prst="rightArrow">
            <a:avLst/>
          </a:prstGeom>
          <a:solidFill>
            <a:schemeClr val="accent4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9" name="Прямоугольник 8"/>
          <p:cNvSpPr/>
          <p:nvPr/>
        </p:nvSpPr>
        <p:spPr>
          <a:xfrm>
            <a:off x="842206" y="407684"/>
            <a:ext cx="7579895" cy="646331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600" b="1" cap="none" spc="0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cs typeface="Times New Roman" panose="02020603050405020304" pitchFamily="18" charset="0"/>
              </a:rPr>
              <a:t>Суб</a:t>
            </a:r>
            <a:r>
              <a:rPr lang="en-US" sz="36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cs typeface="Times New Roman" panose="02020603050405020304" pitchFamily="18" charset="0"/>
              </a:rPr>
              <a:t>’</a:t>
            </a:r>
            <a:r>
              <a:rPr lang="ru-RU" sz="3600" b="1" cap="none" spc="0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cs typeface="Times New Roman" panose="02020603050405020304" pitchFamily="18" charset="0"/>
              </a:rPr>
              <a:t>єкти</a:t>
            </a:r>
            <a:r>
              <a:rPr lang="ru-RU" sz="36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cs typeface="Times New Roman" panose="02020603050405020304" pitchFamily="18" charset="0"/>
              </a:rPr>
              <a:t> </a:t>
            </a:r>
            <a:r>
              <a:rPr lang="ru-RU" sz="3600" b="1" cap="none" spc="0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cs typeface="Times New Roman" panose="02020603050405020304" pitchFamily="18" charset="0"/>
              </a:rPr>
              <a:t>фармацевтичного</a:t>
            </a:r>
            <a:r>
              <a:rPr lang="ru-RU" sz="36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cs typeface="Times New Roman" panose="02020603050405020304" pitchFamily="18" charset="0"/>
              </a:rPr>
              <a:t> ринку</a:t>
            </a:r>
            <a:endParaRPr lang="ru-RU" sz="36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53076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6909179" y="6492875"/>
            <a:ext cx="2057400" cy="365125"/>
          </a:xfrm>
        </p:spPr>
        <p:txBody>
          <a:bodyPr/>
          <a:lstStyle/>
          <a:p>
            <a:fld id="{30837FF7-5919-41BF-8DD0-96FAEA1BD99B}" type="slidenum">
              <a:rPr lang="en-US" sz="20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fld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1395428469"/>
              </p:ext>
            </p:extLst>
          </p:nvPr>
        </p:nvGraphicFramePr>
        <p:xfrm>
          <a:off x="532263" y="988914"/>
          <a:ext cx="8067974" cy="586908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842206" y="407684"/>
            <a:ext cx="7579895" cy="646331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6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cs typeface="Times New Roman" panose="02020603050405020304" pitchFamily="18" charset="0"/>
              </a:rPr>
              <a:t>О</a:t>
            </a:r>
            <a:r>
              <a:rPr lang="ru-RU" sz="36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cs typeface="Times New Roman" panose="02020603050405020304" pitchFamily="18" charset="0"/>
              </a:rPr>
              <a:t>б</a:t>
            </a:r>
            <a:r>
              <a:rPr lang="en-US" sz="36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cs typeface="Times New Roman" panose="02020603050405020304" pitchFamily="18" charset="0"/>
              </a:rPr>
              <a:t>’</a:t>
            </a:r>
            <a:r>
              <a:rPr lang="ru-RU" sz="3600" b="1" cap="none" spc="0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cs typeface="Times New Roman" panose="02020603050405020304" pitchFamily="18" charset="0"/>
              </a:rPr>
              <a:t>єкти</a:t>
            </a:r>
            <a:r>
              <a:rPr lang="ru-RU" sz="36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cs typeface="Times New Roman" panose="02020603050405020304" pitchFamily="18" charset="0"/>
              </a:rPr>
              <a:t> </a:t>
            </a:r>
            <a:r>
              <a:rPr lang="ru-RU" sz="3600" b="1" cap="none" spc="0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cs typeface="Times New Roman" panose="02020603050405020304" pitchFamily="18" charset="0"/>
              </a:rPr>
              <a:t>фармацевтичного</a:t>
            </a:r>
            <a:r>
              <a:rPr lang="ru-RU" sz="36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cs typeface="Times New Roman" panose="02020603050405020304" pitchFamily="18" charset="0"/>
              </a:rPr>
              <a:t> ринку</a:t>
            </a:r>
            <a:endParaRPr lang="ru-RU" sz="36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5213679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37FF7-5919-41BF-8DD0-96FAEA1BD99B}" type="slidenum">
              <a:rPr lang="en-US" smtClean="0"/>
              <a:t>5</a:t>
            </a:fld>
            <a:endParaRPr lang="en-US"/>
          </a:p>
        </p:txBody>
      </p:sp>
      <p:sp>
        <p:nvSpPr>
          <p:cNvPr id="5" name="AutoShape 2" descr="ÐÐ¾ÑÐ¾Ð¶ÐµÐµ Ð¸Ð·Ð¾Ð±ÑÐ°Ð¶ÐµÐ½Ð¸Ðµ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0346121" cy="6858000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286602" y="537930"/>
            <a:ext cx="8720919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Споживачі </a:t>
            </a: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фармацевтичної продукції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складна підсистема суб'єктів фармацевтичного ринку, що відрізняються за мотивами споживання фармацевтичних й па-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рафармацевтичних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товарів, мають різні ціннісні орієнтири в їх придбанні, відрізняються за призначенням і процесом споживання. </a:t>
            </a:r>
            <a:endParaRPr lang="uk-UA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uk-UA" i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Розрізняють </a:t>
            </a:r>
            <a:r>
              <a:rPr lang="uk-UA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такі типи споживачів</a:t>
            </a:r>
            <a:r>
              <a:rPr lang="uk-UA" i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uk-UA" i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uk-UA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Інституціональні </a:t>
            </a:r>
            <a:r>
              <a:rPr lang="uk-UA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споживачі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фірми-виробники фармацевтичної продукції: державні та організації недержавної форми власності, що купують товар з метою подальшого використання. Існує три категорії споживачів, що відносяться до цього типу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uk-UA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- виробники </a:t>
            </a:r>
            <a:r>
              <a:rPr lang="uk-UA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лікарських засобів, </a:t>
            </a:r>
            <a:r>
              <a:rPr lang="uk-UA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які </a:t>
            </a:r>
            <a:r>
              <a:rPr lang="uk-UA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технологічному процесі використовують фармацевтичну продукцію, інших виробників</a:t>
            </a:r>
            <a:r>
              <a:rPr lang="uk-UA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uk-UA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uk-UA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- лікувально-профілактичні </a:t>
            </a:r>
            <a:r>
              <a:rPr lang="uk-UA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заклади</a:t>
            </a:r>
            <a:r>
              <a:rPr lang="uk-UA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uk-UA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uk-UA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- оптові </a:t>
            </a:r>
            <a:r>
              <a:rPr lang="uk-UA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 роздрібні аптечні заклади, фармацевтичні фірми</a:t>
            </a:r>
            <a:r>
              <a:rPr lang="uk-UA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endParaRPr lang="uk-UA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uk-UA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Кінцеві </a:t>
            </a:r>
            <a:r>
              <a:rPr lang="uk-UA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споживачі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пацієнт, члени його родини, що використовують товари фармацевтичного виробництва для особистого або сімейного споживання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uk-UA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Проміжні </a:t>
            </a:r>
            <a:r>
              <a:rPr lang="uk-UA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споживачі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медичні працівники, що призначають лікарський засіб з метою його використання в умовах стаціонару, клініки, санаторію, профілакторію тощо або виписують рецепт на лікарський засіб, використати його під час амбулаторного лікування.</a:t>
            </a:r>
          </a:p>
        </p:txBody>
      </p:sp>
      <p:sp>
        <p:nvSpPr>
          <p:cNvPr id="8" name="Ромб 7"/>
          <p:cNvSpPr/>
          <p:nvPr/>
        </p:nvSpPr>
        <p:spPr>
          <a:xfrm>
            <a:off x="761975" y="1931155"/>
            <a:ext cx="259307" cy="286603"/>
          </a:xfrm>
          <a:prstGeom prst="diamond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9" name="Ромб 8"/>
          <p:cNvSpPr/>
          <p:nvPr/>
        </p:nvSpPr>
        <p:spPr>
          <a:xfrm>
            <a:off x="761975" y="4369556"/>
            <a:ext cx="259307" cy="286603"/>
          </a:xfrm>
          <a:prstGeom prst="diamond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0" name="Ромб 9"/>
          <p:cNvSpPr/>
          <p:nvPr/>
        </p:nvSpPr>
        <p:spPr>
          <a:xfrm>
            <a:off x="761975" y="5174775"/>
            <a:ext cx="259307" cy="286603"/>
          </a:xfrm>
          <a:prstGeom prst="diamond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87689860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AutoShape 2" descr="https://fs3.ppt4web.ru/images/132111/180537/310/img5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63706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Объект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28077"/>
            <a:ext cx="9125090" cy="4004535"/>
          </a:xfrm>
          <a:prstGeom prst="rect">
            <a:avLst/>
          </a:prstGeom>
        </p:spPr>
      </p:pic>
      <p:sp>
        <p:nvSpPr>
          <p:cNvPr id="8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7067690" y="6492875"/>
            <a:ext cx="2057400" cy="365125"/>
          </a:xfrm>
        </p:spPr>
        <p:txBody>
          <a:bodyPr/>
          <a:lstStyle/>
          <a:p>
            <a:fld id="{30837FF7-5919-41BF-8DD0-96FAEA1BD99B}" type="slidenum">
              <a:rPr lang="en-US" sz="20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fld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842206" y="407684"/>
            <a:ext cx="7579895" cy="646331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6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cs typeface="Times New Roman" panose="02020603050405020304" pitchFamily="18" charset="0"/>
              </a:rPr>
              <a:t>Фармацевтика в </a:t>
            </a:r>
            <a:r>
              <a:rPr lang="ru-RU" sz="3600" b="1" cap="none" spc="0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cs typeface="Times New Roman" panose="02020603050405020304" pitchFamily="18" charset="0"/>
              </a:rPr>
              <a:t>економіці</a:t>
            </a:r>
            <a:r>
              <a:rPr lang="ru-RU" sz="36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cs typeface="Times New Roman" panose="02020603050405020304" pitchFamily="18" charset="0"/>
              </a:rPr>
              <a:t> </a:t>
            </a:r>
            <a:r>
              <a:rPr lang="ru-RU" sz="3600" b="1" cap="none" spc="0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cs typeface="Times New Roman" panose="02020603050405020304" pitchFamily="18" charset="0"/>
              </a:rPr>
              <a:t>України</a:t>
            </a:r>
            <a:endParaRPr lang="ru-RU" sz="36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cs typeface="Times New Roman" panose="02020603050405020304" pitchFamily="18" charset="0"/>
            </a:endParaRPr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460375" y="1048871"/>
            <a:ext cx="8307106" cy="0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2360473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AutoShape 2" descr="https://fs3.ppt4web.ru/images/132111/180537/310/img5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63706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460373" y="1042364"/>
            <a:ext cx="8199531" cy="7867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ТОП-10 </a:t>
            </a:r>
            <a:r>
              <a:rPr lang="ru-RU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компаній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обсягом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продажів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* </a:t>
            </a:r>
            <a:r>
              <a:rPr lang="ru-RU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фармацевтичних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товарів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** у 2016 </a:t>
            </a:r>
            <a:r>
              <a:rPr lang="ru-RU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році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endPara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млн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дол. США у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закупівельних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цінах</a:t>
            </a:r>
            <a:endParaRPr lang="uk-UA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375" y="1992891"/>
            <a:ext cx="7087589" cy="4848902"/>
          </a:xfrm>
          <a:prstGeom prst="rect">
            <a:avLst/>
          </a:prstGeom>
        </p:spPr>
      </p:pic>
      <p:sp>
        <p:nvSpPr>
          <p:cNvPr id="9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7106306" y="6492875"/>
            <a:ext cx="2057400" cy="365125"/>
          </a:xfrm>
        </p:spPr>
        <p:txBody>
          <a:bodyPr/>
          <a:lstStyle/>
          <a:p>
            <a:fld id="{30837FF7-5919-41BF-8DD0-96FAEA1BD99B}" type="slidenum">
              <a:rPr lang="en-US" sz="20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fld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460374" y="1002436"/>
            <a:ext cx="8307106" cy="0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13" name="Рисунок 1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96463" y="3429000"/>
            <a:ext cx="1220589" cy="956258"/>
          </a:xfrm>
          <a:prstGeom prst="rect">
            <a:avLst/>
          </a:prstGeom>
        </p:spPr>
      </p:pic>
      <p:sp>
        <p:nvSpPr>
          <p:cNvPr id="14" name="Прямоугольник 13"/>
          <p:cNvSpPr/>
          <p:nvPr/>
        </p:nvSpPr>
        <p:spPr>
          <a:xfrm>
            <a:off x="826862" y="340593"/>
            <a:ext cx="7579895" cy="646331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600" b="1" cap="none" spc="0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cs typeface="Times New Roman" panose="02020603050405020304" pitchFamily="18" charset="0"/>
              </a:rPr>
              <a:t>Лідери</a:t>
            </a:r>
            <a:r>
              <a:rPr lang="ru-RU" sz="36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cs typeface="Times New Roman" panose="02020603050405020304" pitchFamily="18" charset="0"/>
              </a:rPr>
              <a:t> </a:t>
            </a:r>
            <a:r>
              <a:rPr lang="ru-RU" sz="3600" b="1" cap="none" spc="0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cs typeface="Times New Roman" panose="02020603050405020304" pitchFamily="18" charset="0"/>
              </a:rPr>
              <a:t>українського</a:t>
            </a:r>
            <a:r>
              <a:rPr lang="ru-RU" sz="36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cs typeface="Times New Roman" panose="02020603050405020304" pitchFamily="18" charset="0"/>
              </a:rPr>
              <a:t> ринку</a:t>
            </a:r>
            <a:endParaRPr lang="ru-RU" sz="36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4579055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2746" y="887525"/>
            <a:ext cx="5947286" cy="2712767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uk-UA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За кількістю придбаних ліків у розрахунку на одну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особу Україна посідає одну з найнижчих позицій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серед країн світу. Це можна пояснити низькою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купівельною спроможністю українців та незначними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урядовими програмами компенсації витрат на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лікарські засоби. Український ринок має перспективи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для зростання та зміни структури споживання, але це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залежить від якісного розвитку економіки. </a:t>
            </a:r>
          </a:p>
          <a:p>
            <a:pPr marL="0" indent="0" algn="just">
              <a:lnSpc>
                <a:spcPct val="150000"/>
              </a:lnSpc>
              <a:buNone/>
            </a:pPr>
            <a:endParaRPr lang="uk-UA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uk-UA" sz="1600" dirty="0"/>
          </a:p>
        </p:txBody>
      </p:sp>
      <p:sp>
        <p:nvSpPr>
          <p:cNvPr id="12" name="Номер слайда 11"/>
          <p:cNvSpPr>
            <a:spLocks noGrp="1"/>
          </p:cNvSpPr>
          <p:nvPr>
            <p:ph type="sldNum" sz="quarter" idx="12"/>
          </p:nvPr>
        </p:nvSpPr>
        <p:spPr>
          <a:xfrm>
            <a:off x="6990213" y="6492875"/>
            <a:ext cx="2057400" cy="365125"/>
          </a:xfrm>
        </p:spPr>
        <p:txBody>
          <a:bodyPr/>
          <a:lstStyle/>
          <a:p>
            <a:fld id="{30837FF7-5919-41BF-8DD0-96FAEA1BD99B}" type="slidenum">
              <a:rPr lang="en-US" sz="20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fld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842205" y="298502"/>
            <a:ext cx="7579895" cy="646331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600" b="1" cap="none" spc="0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cs typeface="Times New Roman" panose="02020603050405020304" pitchFamily="18" charset="0"/>
              </a:rPr>
              <a:t>Споживання</a:t>
            </a:r>
            <a:r>
              <a:rPr lang="ru-RU" sz="36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cs typeface="Times New Roman" panose="02020603050405020304" pitchFamily="18" charset="0"/>
              </a:rPr>
              <a:t> </a:t>
            </a:r>
            <a:r>
              <a:rPr lang="ru-RU" sz="3600" b="1" cap="none" spc="0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cs typeface="Times New Roman" panose="02020603050405020304" pitchFamily="18" charset="0"/>
              </a:rPr>
              <a:t>лікарських</a:t>
            </a:r>
            <a:r>
              <a:rPr lang="ru-RU" sz="36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cs typeface="Times New Roman" panose="02020603050405020304" pitchFamily="18" charset="0"/>
              </a:rPr>
              <a:t> </a:t>
            </a:r>
            <a:r>
              <a:rPr lang="ru-RU" sz="3600" b="1" cap="none" spc="0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cs typeface="Times New Roman" panose="02020603050405020304" pitchFamily="18" charset="0"/>
              </a:rPr>
              <a:t>засобів</a:t>
            </a:r>
            <a:endParaRPr lang="ru-RU" sz="36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cs typeface="Times New Roman" panose="02020603050405020304" pitchFamily="18" charset="0"/>
            </a:endParaRPr>
          </a:p>
        </p:txBody>
      </p:sp>
      <p:graphicFrame>
        <p:nvGraphicFramePr>
          <p:cNvPr id="2" name="Диаграмма 1"/>
          <p:cNvGraphicFramePr/>
          <p:nvPr>
            <p:extLst>
              <p:ext uri="{D42A27DB-BD31-4B8C-83A1-F6EECF244321}">
                <p14:modId xmlns:p14="http://schemas.microsoft.com/office/powerpoint/2010/main" val="3256689400"/>
              </p:ext>
            </p:extLst>
          </p:nvPr>
        </p:nvGraphicFramePr>
        <p:xfrm>
          <a:off x="1019626" y="3935709"/>
          <a:ext cx="5171592" cy="29660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6570032" y="5246045"/>
            <a:ext cx="257396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* </a:t>
            </a:r>
            <a:r>
              <a:rPr lang="ru-RU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відображена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структура тільки за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аптечними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продажами, які становлять 87,4% від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загальних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Picture 2" descr="http://ua.farmrost.com.ua/uploads/posts/2014-11/1415133899_risunok-3-480x30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0032" y="1360511"/>
            <a:ext cx="2573968" cy="160873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sp>
        <p:nvSpPr>
          <p:cNvPr id="5" name="Прямоугольник 4"/>
          <p:cNvSpPr/>
          <p:nvPr/>
        </p:nvSpPr>
        <p:spPr>
          <a:xfrm>
            <a:off x="634621" y="3597155"/>
            <a:ext cx="818183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Обсяг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споживання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лікарських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засобів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Україні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дол. США на особу</a:t>
            </a:r>
          </a:p>
        </p:txBody>
      </p:sp>
    </p:spTree>
    <p:extLst>
      <p:ext uri="{BB962C8B-B14F-4D97-AF65-F5344CB8AC3E}">
        <p14:creationId xmlns:p14="http://schemas.microsoft.com/office/powerpoint/2010/main" val="337909592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AutoShape 2" descr="https://fs3.ppt4web.ru/images/132111/180537/310/img5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63706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307974" y="1178807"/>
            <a:ext cx="845950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Співвідношення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вартості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вітчизняних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іноземних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лікарських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засобів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17080"/>
            <a:ext cx="9144000" cy="4535277"/>
          </a:xfrm>
          <a:prstGeom prst="rect">
            <a:avLst/>
          </a:prstGeom>
        </p:spPr>
      </p:pic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7086600" y="6499023"/>
            <a:ext cx="2057400" cy="365125"/>
          </a:xfrm>
        </p:spPr>
        <p:txBody>
          <a:bodyPr/>
          <a:lstStyle/>
          <a:p>
            <a:fld id="{30837FF7-5919-41BF-8DD0-96FAEA1BD99B}" type="slidenum">
              <a:rPr lang="en-US" sz="20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9</a:t>
            </a:fld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AutoShape 4" descr="ÐÐ°ÑÑÐ¸Ð½ÐºÐ¸ Ð¿Ð¾ Ð·Ð°Ð¿ÑÐ¾ÑÑ Ð´ÑÐ¾ÑÐ°Ð²ÐµÑÐ¸Ð½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sp>
        <p:nvSpPr>
          <p:cNvPr id="12" name="AutoShape 6" descr="ÐÐ°ÑÑÐ¸Ð½ÐºÐ¸ Ð¿Ð¾ Ð·Ð°Ð¿ÑÐ¾ÑÑ Ð´ÑÐ¾ÑÐ°Ð²ÐµÑÐ¸Ð½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sp>
        <p:nvSpPr>
          <p:cNvPr id="13" name="AutoShape 8" descr="ÐÐ°ÑÑÐ¸Ð½ÐºÐ¸ Ð¿Ð¾ Ð·Ð°Ð¿ÑÐ¾ÑÑ Ð´ÑÐ¾ÑÐ°Ð²ÐµÑÐ¸Ð½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pic>
        <p:nvPicPr>
          <p:cNvPr id="14" name="Picture 9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55642" y="3134875"/>
            <a:ext cx="1830404" cy="9498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AutoShape 11" descr="ÐÐ°ÑÑÐ¸Ð½ÐºÐ¸ Ð¿Ð¾ Ð·Ð°Ð¿ÑÐ¾ÑÑ Ð´Ð¸ÐºÐ»Ð¾ÑÐµÐ½Ð°Ðº Ð´"/>
          <p:cNvSpPr>
            <a:spLocks noChangeAspect="1" noChangeArrowheads="1"/>
          </p:cNvSpPr>
          <p:nvPr/>
        </p:nvSpPr>
        <p:spPr bwMode="auto">
          <a:xfrm>
            <a:off x="765175" y="4651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sp>
        <p:nvSpPr>
          <p:cNvPr id="16" name="AutoShape 14" descr="ÐÐ°ÑÑÐ¸Ð½ÐºÐ¸ Ð¿Ð¾ Ð·Ð°Ð¿ÑÐ¾ÑÑ Ð°ÑÐµÑÐ¸Ð»ÑÐ°Ð»Ð¸ÑÐ¸Ð»Ð¾Ð²Ð°Ñ ÐºÐ¸ÑÐ»Ð¾ÑÐ°"/>
          <p:cNvSpPr>
            <a:spLocks noChangeAspect="1" noChangeArrowheads="1"/>
          </p:cNvSpPr>
          <p:nvPr/>
        </p:nvSpPr>
        <p:spPr bwMode="auto">
          <a:xfrm>
            <a:off x="917575" y="6175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pic>
        <p:nvPicPr>
          <p:cNvPr id="17" name="Picture 1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56066" y="3383947"/>
            <a:ext cx="1235293" cy="11332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7575" y="3771621"/>
            <a:ext cx="1863338" cy="959619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90261" y="4291176"/>
            <a:ext cx="1779530" cy="880128"/>
          </a:xfrm>
          <a:prstGeom prst="rect">
            <a:avLst/>
          </a:prstGeom>
        </p:spPr>
      </p:pic>
      <p:sp>
        <p:nvSpPr>
          <p:cNvPr id="20" name="Прямоугольник 19"/>
          <p:cNvSpPr/>
          <p:nvPr/>
        </p:nvSpPr>
        <p:spPr>
          <a:xfrm>
            <a:off x="286603" y="429125"/>
            <a:ext cx="8584441" cy="646331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600" b="1" cap="none" spc="0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cs typeface="Times New Roman" panose="02020603050405020304" pitchFamily="18" charset="0"/>
              </a:rPr>
              <a:t>Українські</a:t>
            </a:r>
            <a:r>
              <a:rPr lang="ru-RU" sz="36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cs typeface="Times New Roman" panose="02020603050405020304" pitchFamily="18" charset="0"/>
              </a:rPr>
              <a:t> аналоги </a:t>
            </a:r>
            <a:r>
              <a:rPr lang="ru-RU" sz="3600" b="1" cap="none" spc="0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cs typeface="Times New Roman" panose="02020603050405020304" pitchFamily="18" charset="0"/>
              </a:rPr>
              <a:t>іноземних</a:t>
            </a:r>
            <a:r>
              <a:rPr lang="ru-RU" sz="36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cs typeface="Times New Roman" panose="02020603050405020304" pitchFamily="18" charset="0"/>
              </a:rPr>
              <a:t> </a:t>
            </a:r>
            <a:r>
              <a:rPr lang="ru-RU" sz="3600" b="1" cap="none" spc="0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cs typeface="Times New Roman" panose="02020603050405020304" pitchFamily="18" charset="0"/>
              </a:rPr>
              <a:t>ліків</a:t>
            </a:r>
            <a:endParaRPr lang="ru-RU" sz="36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cs typeface="Times New Roman" panose="02020603050405020304" pitchFamily="18" charset="0"/>
            </a:endParaRPr>
          </a:p>
        </p:txBody>
      </p:sp>
      <p:cxnSp>
        <p:nvCxnSpPr>
          <p:cNvPr id="21" name="Прямая соединительная линия 20"/>
          <p:cNvCxnSpPr/>
          <p:nvPr/>
        </p:nvCxnSpPr>
        <p:spPr>
          <a:xfrm>
            <a:off x="460374" y="1002436"/>
            <a:ext cx="8307106" cy="0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2964238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653</TotalTime>
  <Words>741</Words>
  <Application>Microsoft Office PowerPoint</Application>
  <PresentationFormat>Экран (4:3)</PresentationFormat>
  <Paragraphs>251</Paragraphs>
  <Slides>21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Office Theme</vt:lpstr>
      <vt:lpstr>Біомаркетинг  фармацевтичних препаратів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Name of presentation</dc:title>
  <dc:creator>user</dc:creator>
  <cp:lastModifiedBy>Kate</cp:lastModifiedBy>
  <cp:revision>187</cp:revision>
  <dcterms:created xsi:type="dcterms:W3CDTF">2018-09-04T12:10:47Z</dcterms:created>
  <dcterms:modified xsi:type="dcterms:W3CDTF">2018-12-15T19:55:19Z</dcterms:modified>
</cp:coreProperties>
</file>