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7995900" cy="5581650"/>
  <p:notesSz cx="17995900" cy="558165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1" autoAdjust="0"/>
  </p:normalViewPr>
  <p:slideViewPr>
    <p:cSldViewPr>
      <p:cViewPr>
        <p:scale>
          <a:sx n="100" d="100"/>
          <a:sy n="100" d="100"/>
        </p:scale>
        <p:origin x="72" y="-3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75322" y="1730311"/>
            <a:ext cx="7653655" cy="117214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50645" y="3125724"/>
            <a:ext cx="6303010" cy="13954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0215" y="1283779"/>
            <a:ext cx="3916870" cy="36838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37214" y="1283779"/>
            <a:ext cx="3916870" cy="36838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86714" y="1343473"/>
            <a:ext cx="23177729" cy="528319"/>
          </a:xfrm>
          <a:prstGeom prst="rect">
            <a:avLst/>
          </a:prstGeom>
        </p:spPr>
        <p:txBody>
          <a:bodyPr wrap="square" lIns="0" tIns="0" rIns="0" bIns="0">
            <a:spAutoFit/>
          </a:bodyPr>
          <a:lstStyle>
            <a:lvl1pPr>
              <a:defRPr sz="33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450215" y="1283779"/>
            <a:ext cx="8103870" cy="368388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061462" y="5190934"/>
            <a:ext cx="2881376" cy="27908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0215" y="5190934"/>
            <a:ext cx="2070989" cy="27908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3/19/2022</a:t>
            </a:fld>
            <a:endParaRPr lang="en-US"/>
          </a:p>
        </p:txBody>
      </p:sp>
      <p:sp>
        <p:nvSpPr>
          <p:cNvPr id="6" name="Holder 6"/>
          <p:cNvSpPr>
            <a:spLocks noGrp="1"/>
          </p:cNvSpPr>
          <p:nvPr>
            <p:ph type="sldNum" sz="quarter" idx="7"/>
          </p:nvPr>
        </p:nvSpPr>
        <p:spPr>
          <a:xfrm>
            <a:off x="6483096" y="5190934"/>
            <a:ext cx="2070989" cy="27908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000490" cy="5245735"/>
            <a:chOff x="0" y="0"/>
            <a:chExt cx="9000490" cy="5245735"/>
          </a:xfrm>
        </p:grpSpPr>
        <p:pic>
          <p:nvPicPr>
            <p:cNvPr id="3" name="object 3"/>
            <p:cNvPicPr/>
            <p:nvPr/>
          </p:nvPicPr>
          <p:blipFill>
            <a:blip r:embed="rId2" cstate="print"/>
            <a:stretch>
              <a:fillRect/>
            </a:stretch>
          </p:blipFill>
          <p:spPr>
            <a:xfrm>
              <a:off x="0" y="0"/>
              <a:ext cx="8999994" cy="4419003"/>
            </a:xfrm>
            <a:prstGeom prst="rect">
              <a:avLst/>
            </a:prstGeom>
          </p:spPr>
        </p:pic>
        <p:sp>
          <p:nvSpPr>
            <p:cNvPr id="4" name="object 4"/>
            <p:cNvSpPr/>
            <p:nvPr/>
          </p:nvSpPr>
          <p:spPr>
            <a:xfrm>
              <a:off x="5953197" y="2525994"/>
              <a:ext cx="2541270" cy="2172335"/>
            </a:xfrm>
            <a:custGeom>
              <a:avLst/>
              <a:gdLst/>
              <a:ahLst/>
              <a:cxnLst/>
              <a:rect l="l" t="t" r="r" b="b"/>
              <a:pathLst>
                <a:path w="2541270" h="2172335">
                  <a:moveTo>
                    <a:pt x="2541003" y="0"/>
                  </a:moveTo>
                  <a:lnTo>
                    <a:pt x="562838" y="0"/>
                  </a:lnTo>
                  <a:lnTo>
                    <a:pt x="418172" y="153669"/>
                  </a:lnTo>
                  <a:lnTo>
                    <a:pt x="273507" y="0"/>
                  </a:lnTo>
                  <a:lnTo>
                    <a:pt x="0" y="0"/>
                  </a:lnTo>
                  <a:lnTo>
                    <a:pt x="0" y="2172004"/>
                  </a:lnTo>
                  <a:lnTo>
                    <a:pt x="2541003" y="2172004"/>
                  </a:lnTo>
                  <a:lnTo>
                    <a:pt x="2541003" y="0"/>
                  </a:lnTo>
                  <a:close/>
                </a:path>
              </a:pathLst>
            </a:custGeom>
            <a:solidFill>
              <a:srgbClr val="1A213D">
                <a:alpha val="79998"/>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503834" y="4680000"/>
              <a:ext cx="1569161" cy="565157"/>
            </a:xfrm>
            <a:prstGeom prst="rect">
              <a:avLst/>
            </a:prstGeom>
          </p:spPr>
        </p:pic>
      </p:grpSp>
      <p:sp>
        <p:nvSpPr>
          <p:cNvPr id="6" name="object 6"/>
          <p:cNvSpPr txBox="1"/>
          <p:nvPr/>
        </p:nvSpPr>
        <p:spPr>
          <a:xfrm>
            <a:off x="6177500" y="2815554"/>
            <a:ext cx="2016760" cy="1933863"/>
          </a:xfrm>
          <a:prstGeom prst="rect">
            <a:avLst/>
          </a:prstGeom>
        </p:spPr>
        <p:txBody>
          <a:bodyPr vert="horz" wrap="square" lIns="0" tIns="12700" rIns="0" bIns="0" rtlCol="0">
            <a:spAutoFit/>
          </a:bodyPr>
          <a:lstStyle/>
          <a:p>
            <a:pPr marL="12700" marR="5080" algn="ctr">
              <a:lnSpc>
                <a:spcPct val="100000"/>
              </a:lnSpc>
              <a:spcBef>
                <a:spcPts val="100"/>
              </a:spcBef>
            </a:pPr>
            <a:r>
              <a:rPr lang="uk-UA" sz="31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Вітаємо у світі</a:t>
            </a:r>
            <a:r>
              <a:rPr lang="ru-UA" sz="31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3100" dirty="0" err="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Chr.Hansen</a:t>
            </a:r>
            <a:endParaRPr lang="en-US" sz="31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p>
            <a:pPr marL="12700" marR="5080" algn="just">
              <a:lnSpc>
                <a:spcPct val="100000"/>
              </a:lnSpc>
              <a:spcBef>
                <a:spcPts val="100"/>
              </a:spcBef>
            </a:pPr>
            <a:endParaRPr lang="en-GB" sz="31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64008" y="0"/>
            <a:ext cx="11735955" cy="5579998"/>
          </a:xfrm>
          <a:prstGeom prst="rect">
            <a:avLst/>
          </a:prstGeom>
        </p:spPr>
      </p:pic>
      <p:sp>
        <p:nvSpPr>
          <p:cNvPr id="3" name="object 3"/>
          <p:cNvSpPr txBox="1"/>
          <p:nvPr/>
        </p:nvSpPr>
        <p:spPr>
          <a:xfrm>
            <a:off x="707299" y="2153109"/>
            <a:ext cx="2362835" cy="1986378"/>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Ми надихаємося бажанням покращити продукти харчування та здоров'я. Більше 3700 робітників щодня працюють в офісах, лабораторіях та заводах компанії по всьому світу. Наше завдання у виробництві продуктів харчування: розробляти, виробляти та продавати натуральні інгредієнти для зниження кількості хімікатів, антибіотиків, цукру, солі та жиру. </a:t>
            </a:r>
            <a:endParaRPr lang="ru-UA" sz="950" dirty="0">
              <a:effectLst/>
              <a:latin typeface="Calibri" panose="020F050202020403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4" name="object 4"/>
          <p:cNvSpPr txBox="1"/>
          <p:nvPr/>
        </p:nvSpPr>
        <p:spPr>
          <a:xfrm>
            <a:off x="704124" y="4096085"/>
            <a:ext cx="2193290" cy="715004"/>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На кожному етапі ланцюга цінності, від виробників до споживачів, ми пропонуємо вирішення найсерйозніших проблем сучасності. </a:t>
            </a:r>
            <a:endParaRPr sz="950" dirty="0">
              <a:latin typeface="Trebuchet MS"/>
              <a:cs typeface="Trebuchet MS"/>
            </a:endParaRPr>
          </a:p>
        </p:txBody>
      </p:sp>
      <p:sp>
        <p:nvSpPr>
          <p:cNvPr id="5" name="object 5"/>
          <p:cNvSpPr txBox="1"/>
          <p:nvPr/>
        </p:nvSpPr>
        <p:spPr>
          <a:xfrm>
            <a:off x="3279557" y="2153351"/>
            <a:ext cx="2039620" cy="355418"/>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Наша мета – створити здорове та стале майбутнє. </a:t>
            </a:r>
            <a:endParaRPr sz="950" dirty="0">
              <a:latin typeface="Trebuchet MS"/>
              <a:cs typeface="Trebuchet MS"/>
            </a:endParaRPr>
          </a:p>
        </p:txBody>
      </p:sp>
      <p:sp>
        <p:nvSpPr>
          <p:cNvPr id="6" name="object 6"/>
          <p:cNvSpPr txBox="1"/>
          <p:nvPr/>
        </p:nvSpPr>
        <p:spPr>
          <a:xfrm>
            <a:off x="3274972" y="2948320"/>
            <a:ext cx="2299335" cy="1254382"/>
          </a:xfrm>
          <a:prstGeom prst="rect">
            <a:avLst/>
          </a:prstGeom>
        </p:spPr>
        <p:txBody>
          <a:bodyPr vert="horz" wrap="square" lIns="0" tIns="12700" rIns="0" bIns="0" rtlCol="0">
            <a:spAutoFit/>
          </a:bodyPr>
          <a:lstStyle/>
          <a:p>
            <a:pPr marL="12700" marR="23495">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Ця справа має вплив на світ, і велике значення для </a:t>
            </a:r>
            <a:r>
              <a:rPr lang="en-US" sz="950" dirty="0">
                <a:effectLst/>
                <a:latin typeface="Trebuchet MS" panose="020B0603020202020204" pitchFamily="34" charset="0"/>
                <a:ea typeface="Calibri" panose="020F0502020204030204" pitchFamily="34" charset="0"/>
                <a:cs typeface="Calibri" panose="020F0502020204030204" pitchFamily="34" charset="0"/>
              </a:rPr>
              <a:t>Chr. Hansen</a:t>
            </a:r>
            <a:r>
              <a:rPr lang="uk-UA" sz="950" dirty="0">
                <a:effectLst/>
                <a:latin typeface="Trebuchet MS" panose="020B0603020202020204" pitchFamily="34" charset="0"/>
                <a:ea typeface="Calibri" panose="020F0502020204030204" pitchFamily="34" charset="0"/>
                <a:cs typeface="Calibri" panose="020F0502020204030204" pitchFamily="34" charset="0"/>
              </a:rPr>
              <a:t>. Натхненні пристрастю у безпечному робочому середовищі, ми зацікавлені сприяти розвитку та допомогти один одному ефективно використовувати наші професійні якості.</a:t>
            </a:r>
            <a:endParaRPr sz="950" dirty="0">
              <a:latin typeface="Trebuchet MS"/>
              <a:cs typeface="Trebuchet MS"/>
            </a:endParaRPr>
          </a:p>
        </p:txBody>
      </p:sp>
      <p:sp>
        <p:nvSpPr>
          <p:cNvPr id="7" name="object 7"/>
          <p:cNvSpPr txBox="1">
            <a:spLocks noGrp="1"/>
          </p:cNvSpPr>
          <p:nvPr>
            <p:ph type="title"/>
          </p:nvPr>
        </p:nvSpPr>
        <p:spPr>
          <a:xfrm>
            <a:off x="707298" y="1388473"/>
            <a:ext cx="5395051" cy="1028487"/>
          </a:xfrm>
          <a:prstGeom prst="rect">
            <a:avLst/>
          </a:prstGeom>
        </p:spPr>
        <p:txBody>
          <a:bodyPr vert="horz" wrap="square" lIns="0" tIns="12700" rIns="0" bIns="0" rtlCol="0">
            <a:spAutoFit/>
          </a:bodyPr>
          <a:lstStyle/>
          <a:p>
            <a:pPr marL="12700">
              <a:spcBef>
                <a:spcPts val="100"/>
              </a:spcBef>
            </a:pPr>
            <a:r>
              <a:rPr lang="uk-UA" b="1" dirty="0">
                <a:effectLst/>
                <a:latin typeface="Trebuchet MS" panose="020B0603020202020204" pitchFamily="34" charset="0"/>
                <a:ea typeface="Calibri" panose="020F0502020204030204" pitchFamily="34" charset="0"/>
                <a:cs typeface="Calibri" panose="020F0502020204030204" pitchFamily="34" charset="0"/>
              </a:rPr>
              <a:t>Надихаємося пристрастю</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spc="-4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000345" cy="5580380"/>
            <a:chOff x="0" y="0"/>
            <a:chExt cx="18000345" cy="5580380"/>
          </a:xfrm>
        </p:grpSpPr>
        <p:sp>
          <p:nvSpPr>
            <p:cNvPr id="3" name="object 3"/>
            <p:cNvSpPr/>
            <p:nvPr/>
          </p:nvSpPr>
          <p:spPr>
            <a:xfrm>
              <a:off x="10751997" y="0"/>
              <a:ext cx="7248525" cy="5580380"/>
            </a:xfrm>
            <a:custGeom>
              <a:avLst/>
              <a:gdLst/>
              <a:ahLst/>
              <a:cxnLst/>
              <a:rect l="l" t="t" r="r" b="b"/>
              <a:pathLst>
                <a:path w="7248525" h="5580380">
                  <a:moveTo>
                    <a:pt x="7248004" y="0"/>
                  </a:moveTo>
                  <a:lnTo>
                    <a:pt x="0" y="0"/>
                  </a:lnTo>
                  <a:lnTo>
                    <a:pt x="0" y="5579999"/>
                  </a:lnTo>
                  <a:lnTo>
                    <a:pt x="7248004" y="5579999"/>
                  </a:lnTo>
                  <a:lnTo>
                    <a:pt x="7248004" y="0"/>
                  </a:lnTo>
                  <a:close/>
                </a:path>
              </a:pathLst>
            </a:custGeom>
            <a:solidFill>
              <a:srgbClr val="1A213D"/>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11573992" cy="5579998"/>
            </a:xfrm>
            <a:prstGeom prst="rect">
              <a:avLst/>
            </a:prstGeom>
          </p:spPr>
        </p:pic>
      </p:grpSp>
      <p:sp>
        <p:nvSpPr>
          <p:cNvPr id="5" name="object 5"/>
          <p:cNvSpPr txBox="1"/>
          <p:nvPr/>
        </p:nvSpPr>
        <p:spPr>
          <a:xfrm>
            <a:off x="12140191" y="1323229"/>
            <a:ext cx="5612130" cy="4353949"/>
          </a:xfrm>
          <a:prstGeom prst="rect">
            <a:avLst/>
          </a:prstGeom>
        </p:spPr>
        <p:txBody>
          <a:bodyPr vert="horz" wrap="square" lIns="0" tIns="12065" rIns="0" bIns="0" rtlCol="0">
            <a:spAutoFit/>
          </a:bodyPr>
          <a:lstStyle/>
          <a:p>
            <a:pPr marL="141605" marR="5080" indent="-129539">
              <a:lnSpc>
                <a:spcPct val="112300"/>
              </a:lnSpc>
              <a:spcBef>
                <a:spcPts val="95"/>
              </a:spcBef>
            </a:pP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«Щоб компанія </a:t>
            </a:r>
            <a:r>
              <a:rPr lang="en-US"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Chr. Hansen </a:t>
            </a: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залишилася найбільшою постачальницею натуральних інгредієнтів, н</a:t>
            </a:r>
            <a:r>
              <a:rPr lang="uk-UA" sz="2300" dirty="0">
                <a:solidFill>
                  <a:schemeClr val="bg1"/>
                </a:solidFill>
                <a:effectLst/>
                <a:latin typeface="Trebuchet MS" panose="020B0603020202020204" pitchFamily="34" charset="0"/>
                <a:ea typeface="Calibri" panose="020F0502020204030204" pitchFamily="34" charset="0"/>
                <a:cs typeface="Calibri" panose="020F0502020204030204" pitchFamily="34" charset="0"/>
              </a:rPr>
              <a:t>аші численні високотехнологічні заводи працюють цілодобово на чотирьох континентах. Кожен робітник </a:t>
            </a:r>
            <a:r>
              <a:rPr lang="en-US" sz="2300" dirty="0">
                <a:solidFill>
                  <a:schemeClr val="bg1"/>
                </a:solidFill>
                <a:effectLst/>
                <a:latin typeface="Trebuchet MS" panose="020B0603020202020204" pitchFamily="34" charset="0"/>
                <a:ea typeface="Calibri" panose="020F0502020204030204" pitchFamily="34" charset="0"/>
                <a:cs typeface="Calibri" panose="020F0502020204030204" pitchFamily="34" charset="0"/>
              </a:rPr>
              <a:t>Chr. Hansen</a:t>
            </a:r>
            <a:r>
              <a:rPr lang="uk-UA" sz="2300" dirty="0">
                <a:solidFill>
                  <a:schemeClr val="bg1"/>
                </a:solidFill>
                <a:effectLst/>
                <a:latin typeface="Trebuchet MS" panose="020B0603020202020204" pitchFamily="34" charset="0"/>
                <a:ea typeface="Calibri" panose="020F0502020204030204" pitchFamily="34" charset="0"/>
                <a:cs typeface="Calibri" panose="020F0502020204030204" pitchFamily="34" charset="0"/>
              </a:rPr>
              <a:t> належить до новаторської когорти, що працює над якістю продуктів харчування та здоров’я у всьому світі.»</a:t>
            </a:r>
            <a:endParaRPr lang="ru-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p>
            <a:pPr marL="141605" marR="5080" indent="-129539">
              <a:lnSpc>
                <a:spcPct val="112300"/>
              </a:lnSpc>
              <a:spcBef>
                <a:spcPts val="95"/>
              </a:spcBef>
            </a:pPr>
            <a:endParaRPr sz="23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25996" y="0"/>
            <a:ext cx="11573966" cy="5579998"/>
          </a:xfrm>
          <a:prstGeom prst="rect">
            <a:avLst/>
          </a:prstGeom>
        </p:spPr>
      </p:pic>
      <p:sp>
        <p:nvSpPr>
          <p:cNvPr id="3" name="object 3"/>
          <p:cNvSpPr txBox="1"/>
          <p:nvPr/>
        </p:nvSpPr>
        <p:spPr>
          <a:xfrm>
            <a:off x="707299" y="1811108"/>
            <a:ext cx="2369185" cy="1806585"/>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145-річний досвід у інноваціях та новаторство дозволяють завжди відчувати світові тенденції. Ми здійснюємо це у наших головних дослідницьких центрах Данії та 19 центрах вироблення та розробки по всьому світу. Ми тісно співпрацюємо з нашими клієнтами, щоб вивести на ринок нові цікаві продукти.</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4" name="object 4"/>
          <p:cNvSpPr txBox="1"/>
          <p:nvPr/>
        </p:nvSpPr>
        <p:spPr>
          <a:xfrm>
            <a:off x="683486" y="3579593"/>
            <a:ext cx="2416810" cy="1267206"/>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Дослідження та розробка – невід’ємна частина нашого бізнесу. Щодня прагнемо опанувати природні процеси. Ми застосовуємо ці знання для покращення якості продуктів харчування, здоров'я та позитивного впливу на навколишній світ.</a:t>
            </a:r>
            <a:endParaRPr lang="ru-UA" sz="950" dirty="0">
              <a:effectLst/>
              <a:latin typeface="Calibri" panose="020F050202020403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5" name="object 5"/>
          <p:cNvSpPr txBox="1"/>
          <p:nvPr/>
        </p:nvSpPr>
        <p:spPr>
          <a:xfrm>
            <a:off x="3279557" y="1811470"/>
            <a:ext cx="2413000" cy="1446999"/>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Близько 40 000 штамів актуальних мікроорганізмів налічує наша колекція. Ми досліджуємо мікроорганізми та обираємо найкращі комбінації. Наші унікальні вирішення потреб клієнтів допомагають доставляти їм унікальні, безпечні та високоякісні продукти.</a:t>
            </a:r>
            <a:endParaRPr lang="ru-UA" sz="950" dirty="0">
              <a:effectLst/>
              <a:latin typeface="Calibri" panose="020F050202020403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6" name="object 6"/>
          <p:cNvSpPr txBox="1"/>
          <p:nvPr/>
        </p:nvSpPr>
        <p:spPr>
          <a:xfrm>
            <a:off x="3279557" y="3234054"/>
            <a:ext cx="2430145" cy="1434175"/>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Наша спадщина та успіх дозволяють розповсюджувати наші інновації у нові галузі. Прагнення наукового новаторства спонукає нас постійно розвивати натуральні та мікробіологічні рішення для майбутніх поколінь. Натуральні інгредієнти створюють здорове та стале майбутнє. </a:t>
            </a:r>
            <a:endParaRPr sz="950" dirty="0">
              <a:latin typeface="Trebuchet MS"/>
              <a:cs typeface="Trebuchet MS"/>
            </a:endParaRPr>
          </a:p>
        </p:txBody>
      </p:sp>
      <p:sp>
        <p:nvSpPr>
          <p:cNvPr id="7" name="object 7"/>
          <p:cNvSpPr txBox="1">
            <a:spLocks noGrp="1"/>
          </p:cNvSpPr>
          <p:nvPr>
            <p:ph type="title"/>
          </p:nvPr>
        </p:nvSpPr>
        <p:spPr>
          <a:xfrm>
            <a:off x="707298" y="734851"/>
            <a:ext cx="4099651" cy="1028487"/>
          </a:xfrm>
          <a:prstGeom prst="rect">
            <a:avLst/>
          </a:prstGeom>
        </p:spPr>
        <p:txBody>
          <a:bodyPr vert="horz" wrap="square" lIns="0" tIns="12700" rIns="0" bIns="0" rtlCol="0">
            <a:spAutoFit/>
          </a:bodyPr>
          <a:lstStyle/>
          <a:p>
            <a:pPr marL="12700">
              <a:spcBef>
                <a:spcPts val="100"/>
              </a:spcBef>
            </a:pPr>
            <a:r>
              <a:rPr lang="uk-UA" b="1" dirty="0">
                <a:effectLst/>
                <a:latin typeface="Trebuchet MS" panose="020B0603020202020204" pitchFamily="34" charset="0"/>
                <a:ea typeface="Calibri" panose="020F0502020204030204" pitchFamily="34" charset="0"/>
                <a:cs typeface="Calibri" panose="020F0502020204030204" pitchFamily="34" charset="0"/>
              </a:rPr>
              <a:t>Новаторська наука</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spc="-1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000490" cy="5580380"/>
          </a:xfrm>
          <a:custGeom>
            <a:avLst/>
            <a:gdLst/>
            <a:ahLst/>
            <a:cxnLst/>
            <a:rect l="l" t="t" r="r" b="b"/>
            <a:pathLst>
              <a:path w="9000490" h="5580380">
                <a:moveTo>
                  <a:pt x="9000007" y="0"/>
                </a:moveTo>
                <a:lnTo>
                  <a:pt x="0" y="0"/>
                </a:lnTo>
                <a:lnTo>
                  <a:pt x="0" y="5579999"/>
                </a:lnTo>
                <a:lnTo>
                  <a:pt x="9000007" y="5579999"/>
                </a:lnTo>
                <a:lnTo>
                  <a:pt x="9000007" y="0"/>
                </a:lnTo>
                <a:close/>
              </a:path>
            </a:pathLst>
          </a:custGeom>
          <a:solidFill>
            <a:srgbClr val="1A213D"/>
          </a:solidFill>
        </p:spPr>
        <p:txBody>
          <a:bodyPr wrap="square" lIns="0" tIns="0" rIns="0" bIns="0" rtlCol="0"/>
          <a:lstStyle/>
          <a:p>
            <a:endParaRPr/>
          </a:p>
        </p:txBody>
      </p:sp>
      <p:sp>
        <p:nvSpPr>
          <p:cNvPr id="3" name="object 3"/>
          <p:cNvSpPr txBox="1">
            <a:spLocks noGrp="1"/>
          </p:cNvSpPr>
          <p:nvPr>
            <p:ph type="title"/>
          </p:nvPr>
        </p:nvSpPr>
        <p:spPr>
          <a:xfrm>
            <a:off x="2871520" y="1752791"/>
            <a:ext cx="3352800" cy="1170641"/>
          </a:xfrm>
          <a:prstGeom prst="rect">
            <a:avLst/>
          </a:prstGeom>
        </p:spPr>
        <p:txBody>
          <a:bodyPr vert="horz" wrap="square" lIns="0" tIns="12700" rIns="0" bIns="0" rtlCol="0">
            <a:spAutoFit/>
          </a:bodyPr>
          <a:lstStyle/>
          <a:p>
            <a:pPr marL="290830" marR="107314" indent="-176530" algn="ctr">
              <a:lnSpc>
                <a:spcPct val="112300"/>
              </a:lnSpc>
              <a:spcBef>
                <a:spcPts val="100"/>
              </a:spcBef>
            </a:pPr>
            <a:r>
              <a:rPr lang="uk-UA" sz="2300" b="1" dirty="0">
                <a:solidFill>
                  <a:schemeClr val="bg1"/>
                </a:solidFill>
                <a:effectLst/>
                <a:latin typeface="Trebuchet MS" panose="020B0603020202020204" pitchFamily="34" charset="0"/>
                <a:ea typeface="Calibri" panose="020F0502020204030204" pitchFamily="34" charset="0"/>
              </a:rPr>
              <a:t>Вітаємо в ері корисних бактерій і натуральних рішень</a:t>
            </a:r>
            <a:endParaRPr lang="en-GB" sz="2300" dirty="0">
              <a:solidFill>
                <a:schemeClr val="bg1"/>
              </a:solidFill>
              <a:latin typeface="Trebuchet MS" panose="020B0603020202020204" pitchFamily="34" charset="0"/>
            </a:endParaRPr>
          </a:p>
        </p:txBody>
      </p:sp>
      <p:sp>
        <p:nvSpPr>
          <p:cNvPr id="4" name="object 4"/>
          <p:cNvSpPr txBox="1"/>
          <p:nvPr/>
        </p:nvSpPr>
        <p:spPr>
          <a:xfrm>
            <a:off x="1810321" y="4736724"/>
            <a:ext cx="536575" cy="149225"/>
          </a:xfrm>
          <a:prstGeom prst="rect">
            <a:avLst/>
          </a:prstGeom>
        </p:spPr>
        <p:txBody>
          <a:bodyPr vert="horz" wrap="square" lIns="0" tIns="13970" rIns="0" bIns="0" rtlCol="0">
            <a:spAutoFit/>
          </a:bodyPr>
          <a:lstStyle/>
          <a:p>
            <a:pPr marL="12700">
              <a:lnSpc>
                <a:spcPct val="100000"/>
              </a:lnSpc>
              <a:spcBef>
                <a:spcPts val="110"/>
              </a:spcBef>
            </a:pPr>
            <a:r>
              <a:rPr sz="800" spc="-20" dirty="0">
                <a:solidFill>
                  <a:srgbClr val="FFFFFF"/>
                </a:solidFill>
                <a:latin typeface="Trebuchet MS"/>
                <a:cs typeface="Trebuchet MS"/>
              </a:rPr>
              <a:t>Ch</a:t>
            </a:r>
            <a:r>
              <a:rPr sz="800" spc="-60" dirty="0">
                <a:solidFill>
                  <a:srgbClr val="FFFFFF"/>
                </a:solidFill>
                <a:latin typeface="Trebuchet MS"/>
                <a:cs typeface="Trebuchet MS"/>
              </a:rPr>
              <a:t>r</a:t>
            </a:r>
            <a:r>
              <a:rPr sz="800" spc="-130" dirty="0">
                <a:solidFill>
                  <a:srgbClr val="FFFFFF"/>
                </a:solidFill>
                <a:latin typeface="Trebuchet MS"/>
                <a:cs typeface="Trebuchet MS"/>
              </a:rPr>
              <a:t>.</a:t>
            </a:r>
            <a:r>
              <a:rPr sz="800" spc="-70" dirty="0">
                <a:solidFill>
                  <a:srgbClr val="FFFFFF"/>
                </a:solidFill>
                <a:latin typeface="Trebuchet MS"/>
                <a:cs typeface="Trebuchet MS"/>
              </a:rPr>
              <a:t> </a:t>
            </a:r>
            <a:r>
              <a:rPr sz="800" spc="-10" dirty="0">
                <a:solidFill>
                  <a:srgbClr val="FFFFFF"/>
                </a:solidFill>
                <a:latin typeface="Trebuchet MS"/>
                <a:cs typeface="Trebuchet MS"/>
              </a:rPr>
              <a:t>Hansen</a:t>
            </a:r>
            <a:endParaRPr sz="800">
              <a:latin typeface="Trebuchet MS"/>
              <a:cs typeface="Trebuchet MS"/>
            </a:endParaRPr>
          </a:p>
        </p:txBody>
      </p:sp>
      <p:sp>
        <p:nvSpPr>
          <p:cNvPr id="5" name="object 5"/>
          <p:cNvSpPr txBox="1"/>
          <p:nvPr/>
        </p:nvSpPr>
        <p:spPr>
          <a:xfrm>
            <a:off x="2953927" y="4736724"/>
            <a:ext cx="527050" cy="149225"/>
          </a:xfrm>
          <a:prstGeom prst="rect">
            <a:avLst/>
          </a:prstGeom>
        </p:spPr>
        <p:txBody>
          <a:bodyPr vert="horz" wrap="square" lIns="0" tIns="13970" rIns="0" bIns="0" rtlCol="0">
            <a:spAutoFit/>
          </a:bodyPr>
          <a:lstStyle/>
          <a:p>
            <a:pPr marL="12700">
              <a:lnSpc>
                <a:spcPct val="100000"/>
              </a:lnSpc>
              <a:spcBef>
                <a:spcPts val="110"/>
              </a:spcBef>
            </a:pPr>
            <a:r>
              <a:rPr sz="800" spc="-15" dirty="0">
                <a:solidFill>
                  <a:srgbClr val="FFFFFF"/>
                </a:solidFill>
                <a:latin typeface="Trebuchet MS"/>
                <a:cs typeface="Trebuchet MS"/>
              </a:rPr>
              <a:t>chr_hansen</a:t>
            </a:r>
            <a:endParaRPr sz="800">
              <a:latin typeface="Trebuchet MS"/>
              <a:cs typeface="Trebuchet MS"/>
            </a:endParaRPr>
          </a:p>
        </p:txBody>
      </p:sp>
      <p:sp>
        <p:nvSpPr>
          <p:cNvPr id="6" name="object 6"/>
          <p:cNvSpPr txBox="1"/>
          <p:nvPr/>
        </p:nvSpPr>
        <p:spPr>
          <a:xfrm>
            <a:off x="4079530" y="4736724"/>
            <a:ext cx="807085" cy="149225"/>
          </a:xfrm>
          <a:prstGeom prst="rect">
            <a:avLst/>
          </a:prstGeom>
        </p:spPr>
        <p:txBody>
          <a:bodyPr vert="horz" wrap="square" lIns="0" tIns="13970" rIns="0" bIns="0" rtlCol="0">
            <a:spAutoFit/>
          </a:bodyPr>
          <a:lstStyle/>
          <a:p>
            <a:pPr marL="12700">
              <a:lnSpc>
                <a:spcPct val="100000"/>
              </a:lnSpc>
              <a:spcBef>
                <a:spcPts val="110"/>
              </a:spcBef>
            </a:pPr>
            <a:r>
              <a:rPr sz="800" spc="-30" dirty="0">
                <a:solidFill>
                  <a:srgbClr val="FFFFFF"/>
                </a:solidFill>
                <a:latin typeface="Trebuchet MS"/>
                <a:cs typeface="Trebuchet MS"/>
              </a:rPr>
              <a:t>Chr.Hansen.Group</a:t>
            </a:r>
            <a:endParaRPr sz="800">
              <a:latin typeface="Trebuchet MS"/>
              <a:cs typeface="Trebuchet MS"/>
            </a:endParaRPr>
          </a:p>
        </p:txBody>
      </p:sp>
      <p:sp>
        <p:nvSpPr>
          <p:cNvPr id="7" name="object 7"/>
          <p:cNvSpPr txBox="1"/>
          <p:nvPr/>
        </p:nvSpPr>
        <p:spPr>
          <a:xfrm>
            <a:off x="5488242" y="4736724"/>
            <a:ext cx="491490" cy="149225"/>
          </a:xfrm>
          <a:prstGeom prst="rect">
            <a:avLst/>
          </a:prstGeom>
        </p:spPr>
        <p:txBody>
          <a:bodyPr vert="horz" wrap="square" lIns="0" tIns="13970" rIns="0" bIns="0" rtlCol="0">
            <a:spAutoFit/>
          </a:bodyPr>
          <a:lstStyle/>
          <a:p>
            <a:pPr marL="12700">
              <a:lnSpc>
                <a:spcPct val="100000"/>
              </a:lnSpc>
              <a:spcBef>
                <a:spcPts val="110"/>
              </a:spcBef>
            </a:pPr>
            <a:r>
              <a:rPr sz="800" spc="-30" dirty="0">
                <a:solidFill>
                  <a:srgbClr val="FFFFFF"/>
                </a:solidFill>
                <a:latin typeface="Trebuchet MS"/>
                <a:cs typeface="Trebuchet MS"/>
              </a:rPr>
              <a:t>chr.hansen</a:t>
            </a:r>
            <a:endParaRPr sz="800">
              <a:latin typeface="Trebuchet MS"/>
              <a:cs typeface="Trebuchet MS"/>
            </a:endParaRPr>
          </a:p>
        </p:txBody>
      </p:sp>
      <p:pic>
        <p:nvPicPr>
          <p:cNvPr id="8" name="object 8"/>
          <p:cNvPicPr/>
          <p:nvPr/>
        </p:nvPicPr>
        <p:blipFill>
          <a:blip r:embed="rId2" cstate="print"/>
          <a:stretch>
            <a:fillRect/>
          </a:stretch>
        </p:blipFill>
        <p:spPr>
          <a:xfrm>
            <a:off x="1558799" y="4715998"/>
            <a:ext cx="210223" cy="210223"/>
          </a:xfrm>
          <a:prstGeom prst="rect">
            <a:avLst/>
          </a:prstGeom>
        </p:spPr>
      </p:pic>
      <p:pic>
        <p:nvPicPr>
          <p:cNvPr id="9" name="object 9"/>
          <p:cNvPicPr/>
          <p:nvPr/>
        </p:nvPicPr>
        <p:blipFill>
          <a:blip r:embed="rId3" cstate="print"/>
          <a:stretch>
            <a:fillRect/>
          </a:stretch>
        </p:blipFill>
        <p:spPr>
          <a:xfrm>
            <a:off x="2766409" y="4715998"/>
            <a:ext cx="210223" cy="210223"/>
          </a:xfrm>
          <a:prstGeom prst="rect">
            <a:avLst/>
          </a:prstGeom>
        </p:spPr>
      </p:pic>
      <p:pic>
        <p:nvPicPr>
          <p:cNvPr id="10" name="object 10"/>
          <p:cNvPicPr/>
          <p:nvPr/>
        </p:nvPicPr>
        <p:blipFill>
          <a:blip r:embed="rId4" cstate="print"/>
          <a:stretch>
            <a:fillRect/>
          </a:stretch>
        </p:blipFill>
        <p:spPr>
          <a:xfrm>
            <a:off x="3928214" y="4715998"/>
            <a:ext cx="210223" cy="210223"/>
          </a:xfrm>
          <a:prstGeom prst="rect">
            <a:avLst/>
          </a:prstGeom>
        </p:spPr>
      </p:pic>
      <p:pic>
        <p:nvPicPr>
          <p:cNvPr id="11" name="object 11"/>
          <p:cNvPicPr/>
          <p:nvPr/>
        </p:nvPicPr>
        <p:blipFill>
          <a:blip r:embed="rId5" cstate="print"/>
          <a:stretch>
            <a:fillRect/>
          </a:stretch>
        </p:blipFill>
        <p:spPr>
          <a:xfrm>
            <a:off x="5378020" y="4715998"/>
            <a:ext cx="210223" cy="210223"/>
          </a:xfrm>
          <a:prstGeom prst="rect">
            <a:avLst/>
          </a:prstGeom>
        </p:spPr>
      </p:pic>
      <p:pic>
        <p:nvPicPr>
          <p:cNvPr id="12" name="object 12"/>
          <p:cNvPicPr/>
          <p:nvPr/>
        </p:nvPicPr>
        <p:blipFill>
          <a:blip r:embed="rId6" cstate="print"/>
          <a:stretch>
            <a:fillRect/>
          </a:stretch>
        </p:blipFill>
        <p:spPr>
          <a:xfrm>
            <a:off x="6485825" y="4715998"/>
            <a:ext cx="210223" cy="210223"/>
          </a:xfrm>
          <a:prstGeom prst="rect">
            <a:avLst/>
          </a:prstGeom>
        </p:spPr>
      </p:pic>
      <p:sp>
        <p:nvSpPr>
          <p:cNvPr id="13" name="object 13"/>
          <p:cNvSpPr txBox="1"/>
          <p:nvPr/>
        </p:nvSpPr>
        <p:spPr>
          <a:xfrm>
            <a:off x="6486397" y="4736724"/>
            <a:ext cx="793750" cy="149225"/>
          </a:xfrm>
          <a:prstGeom prst="rect">
            <a:avLst/>
          </a:prstGeom>
        </p:spPr>
        <p:txBody>
          <a:bodyPr vert="horz" wrap="square" lIns="0" tIns="13970" rIns="0" bIns="0" rtlCol="0">
            <a:spAutoFit/>
          </a:bodyPr>
          <a:lstStyle/>
          <a:p>
            <a:pPr marL="12700">
              <a:lnSpc>
                <a:spcPct val="100000"/>
              </a:lnSpc>
              <a:spcBef>
                <a:spcPts val="110"/>
              </a:spcBef>
            </a:pPr>
            <a:r>
              <a:rPr sz="975" spc="-104" baseline="4273" dirty="0">
                <a:solidFill>
                  <a:srgbClr val="1A213D"/>
                </a:solidFill>
                <a:latin typeface="Trebuchet MS"/>
                <a:cs typeface="Trebuchet MS"/>
              </a:rPr>
              <a:t>ww</a:t>
            </a:r>
            <a:r>
              <a:rPr sz="800" spc="-70" dirty="0">
                <a:solidFill>
                  <a:srgbClr val="FFFFFF"/>
                </a:solidFill>
                <a:latin typeface="Trebuchet MS"/>
                <a:cs typeface="Trebuchet MS"/>
              </a:rPr>
              <a:t>c</a:t>
            </a:r>
            <a:r>
              <a:rPr sz="975" spc="-104" baseline="4273" dirty="0">
                <a:solidFill>
                  <a:srgbClr val="1A213D"/>
                </a:solidFill>
                <a:latin typeface="Trebuchet MS"/>
                <a:cs typeface="Trebuchet MS"/>
              </a:rPr>
              <a:t>w</a:t>
            </a:r>
            <a:r>
              <a:rPr sz="800" spc="-70" dirty="0">
                <a:solidFill>
                  <a:srgbClr val="FFFFFF"/>
                </a:solidFill>
                <a:latin typeface="Trebuchet MS"/>
                <a:cs typeface="Trebuchet MS"/>
              </a:rPr>
              <a:t>hr-hansen.com</a:t>
            </a:r>
            <a:endParaRPr sz="800">
              <a:latin typeface="Trebuchet MS"/>
              <a:cs typeface="Trebuchet MS"/>
            </a:endParaRPr>
          </a:p>
        </p:txBody>
      </p:sp>
      <p:pic>
        <p:nvPicPr>
          <p:cNvPr id="14" name="object 14"/>
          <p:cNvPicPr/>
          <p:nvPr/>
        </p:nvPicPr>
        <p:blipFill>
          <a:blip r:embed="rId7" cstate="print"/>
          <a:stretch>
            <a:fillRect/>
          </a:stretch>
        </p:blipFill>
        <p:spPr>
          <a:xfrm>
            <a:off x="8373596" y="162002"/>
            <a:ext cx="455168" cy="696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275299" y="2510108"/>
            <a:ext cx="2440940" cy="2153346"/>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Ми спираємось на 145 років мікробіологічних досліджень і використовуємо природні ресурси, щоб розробляти та впроваджувати інновації від виробника до споживача. Щодня понад 1 мільярда людей вживають наші інгредієнти. Наша технологічна платформа має потенціал змінити світ і сьогодні є дієвою як ніколи. Ми разом з нашими партнерами та клієнтами користуємося унікальним становищем, щоб здійснити революцію у постійному </a:t>
            </a:r>
            <a:endParaRPr sz="950" dirty="0">
              <a:latin typeface="Trebuchet MS"/>
              <a:cs typeface="Trebuchet MS"/>
            </a:endParaRPr>
          </a:p>
        </p:txBody>
      </p:sp>
      <p:sp>
        <p:nvSpPr>
          <p:cNvPr id="3" name="object 3"/>
          <p:cNvSpPr txBox="1"/>
          <p:nvPr/>
        </p:nvSpPr>
        <p:spPr>
          <a:xfrm>
            <a:off x="14847557" y="2510470"/>
            <a:ext cx="2445385" cy="355418"/>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виробництві продуктів харчування та</a:t>
            </a:r>
            <a:r>
              <a:rPr lang="en-US" sz="950" dirty="0">
                <a:effectLst/>
                <a:latin typeface="Trebuchet MS" panose="020B0603020202020204" pitchFamily="34" charset="0"/>
                <a:ea typeface="Calibri" panose="020F0502020204030204" pitchFamily="34" charset="0"/>
                <a:cs typeface="Times New Roman" panose="02020603050405020304" pitchFamily="18" charset="0"/>
              </a:rPr>
              <a:t> </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охороні здоров’я</a:t>
            </a:r>
            <a:r>
              <a:rPr lang="en-US" sz="950" dirty="0">
                <a:latin typeface="Trebuchet MS" panose="020B0603020202020204" pitchFamily="34" charset="0"/>
                <a:ea typeface="Calibri" panose="020F0502020204030204" pitchFamily="34" charset="0"/>
                <a:cs typeface="Times New Roman" panose="02020603050405020304" pitchFamily="18" charset="0"/>
              </a:rPr>
              <a:t>. </a:t>
            </a:r>
            <a:endParaRPr sz="950" dirty="0">
              <a:latin typeface="Trebuchet MS"/>
              <a:cs typeface="Trebuchet MS"/>
            </a:endParaRPr>
          </a:p>
        </p:txBody>
      </p:sp>
      <p:sp>
        <p:nvSpPr>
          <p:cNvPr id="4" name="object 4"/>
          <p:cNvSpPr txBox="1"/>
          <p:nvPr/>
        </p:nvSpPr>
        <p:spPr>
          <a:xfrm>
            <a:off x="14847557" y="3043864"/>
            <a:ext cx="2435860" cy="1267206"/>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Компанію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Chr</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Hansen</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заснував у 1874 році молодий амбітний фармацевт зі столиці Данії, Копенгаген. Його звали Крістіан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Дітлєв</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Амменторп</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Гансен, і він зробив вагомий внесок в історію науки та інновацій у харчовій промисловості.</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5" name="object 5"/>
          <p:cNvSpPr txBox="1">
            <a:spLocks noGrp="1"/>
          </p:cNvSpPr>
          <p:nvPr>
            <p:ph type="title"/>
          </p:nvPr>
        </p:nvSpPr>
        <p:spPr>
          <a:xfrm>
            <a:off x="12426950" y="1283474"/>
            <a:ext cx="3918479" cy="1571777"/>
          </a:xfrm>
          <a:prstGeom prst="rect">
            <a:avLst/>
          </a:prstGeom>
        </p:spPr>
        <p:txBody>
          <a:bodyPr vert="horz" wrap="square" lIns="0" tIns="45720" rIns="0" bIns="0" rtlCol="0">
            <a:spAutoFit/>
          </a:bodyPr>
          <a:lstStyle/>
          <a:p>
            <a:pPr>
              <a:lnSpc>
                <a:spcPct val="107000"/>
              </a:lnSpc>
              <a:spcAft>
                <a:spcPts val="800"/>
              </a:spcAft>
            </a:pPr>
            <a:r>
              <a:rPr lang="uk-UA" sz="3100" b="1" dirty="0">
                <a:effectLst/>
                <a:latin typeface="Trebuchet MS" panose="020B0603020202020204" pitchFamily="34" charset="0"/>
                <a:ea typeface="Calibri" panose="020F0502020204030204" pitchFamily="34" charset="0"/>
                <a:cs typeface="Times New Roman" panose="02020603050405020304" pitchFamily="18" charset="0"/>
              </a:rPr>
              <a:t>Більше 145 років інновацій</a:t>
            </a:r>
            <a:br>
              <a:rPr lang="ru-UA" sz="3600" dirty="0">
                <a:effectLst/>
                <a:latin typeface="Calibri" panose="020F0502020204030204" pitchFamily="34" charset="0"/>
                <a:ea typeface="Calibri" panose="020F0502020204030204" pitchFamily="34" charset="0"/>
                <a:cs typeface="Times New Roman" panose="02020603050405020304" pitchFamily="18" charset="0"/>
              </a:rPr>
            </a:br>
            <a:endParaRPr spc="-80" dirty="0"/>
          </a:p>
        </p:txBody>
      </p:sp>
      <p:pic>
        <p:nvPicPr>
          <p:cNvPr id="6" name="object 6"/>
          <p:cNvPicPr/>
          <p:nvPr/>
        </p:nvPicPr>
        <p:blipFill>
          <a:blip r:embed="rId2" cstate="print"/>
          <a:stretch>
            <a:fillRect/>
          </a:stretch>
        </p:blipFill>
        <p:spPr>
          <a:xfrm>
            <a:off x="0" y="0"/>
            <a:ext cx="11573992" cy="55799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182484" cy="5580380"/>
          </a:xfrm>
          <a:custGeom>
            <a:avLst/>
            <a:gdLst/>
            <a:ahLst/>
            <a:cxnLst/>
            <a:rect l="l" t="t" r="r" b="b"/>
            <a:pathLst>
              <a:path w="7182484" h="5580380">
                <a:moveTo>
                  <a:pt x="7181989" y="0"/>
                </a:moveTo>
                <a:lnTo>
                  <a:pt x="0" y="0"/>
                </a:lnTo>
                <a:lnTo>
                  <a:pt x="0" y="5579999"/>
                </a:lnTo>
                <a:lnTo>
                  <a:pt x="7181989" y="5579999"/>
                </a:lnTo>
                <a:lnTo>
                  <a:pt x="7181989" y="0"/>
                </a:lnTo>
                <a:close/>
              </a:path>
            </a:pathLst>
          </a:custGeom>
          <a:solidFill>
            <a:srgbClr val="1A213D"/>
          </a:solidFill>
        </p:spPr>
        <p:txBody>
          <a:bodyPr wrap="square" lIns="0" tIns="0" rIns="0" bIns="0" rtlCol="0"/>
          <a:lstStyle/>
          <a:p>
            <a:endParaRPr/>
          </a:p>
        </p:txBody>
      </p:sp>
      <p:sp>
        <p:nvSpPr>
          <p:cNvPr id="3" name="object 3"/>
          <p:cNvSpPr txBox="1">
            <a:spLocks noGrp="1"/>
          </p:cNvSpPr>
          <p:nvPr>
            <p:ph type="title"/>
          </p:nvPr>
        </p:nvSpPr>
        <p:spPr>
          <a:xfrm>
            <a:off x="579800" y="1520644"/>
            <a:ext cx="4496435" cy="3394134"/>
          </a:xfrm>
          <a:prstGeom prst="rect">
            <a:avLst/>
          </a:prstGeom>
        </p:spPr>
        <p:txBody>
          <a:bodyPr vert="horz" wrap="square" lIns="0" tIns="12700" rIns="0" bIns="0" rtlCol="0">
            <a:spAutoFit/>
          </a:bodyPr>
          <a:lstStyle/>
          <a:p>
            <a:pPr algn="l">
              <a:lnSpc>
                <a:spcPct val="107000"/>
              </a:lnSpc>
              <a:spcAft>
                <a:spcPts val="800"/>
              </a:spcAft>
            </a:pP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"Щодня інгредієнти компанії </a:t>
            </a:r>
            <a:r>
              <a:rPr lang="uk-UA" sz="2300" dirty="0" err="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Chr</a:t>
            </a: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a:t>
            </a:r>
            <a:r>
              <a:rPr lang="uk-UA" sz="2300" dirty="0" err="1">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Hansen</a:t>
            </a:r>
            <a:r>
              <a:rPr lang="en-US"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a:t>
            </a: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споживають понад 1 мільярду людей по всьому світу. На смачні, здорові, натуральні, безпечні і доступні продукти харчування постійно зростає попит. А ми задовольняємо його."</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lang="ru-UA" sz="2300" dirty="0"/>
          </a:p>
        </p:txBody>
      </p:sp>
      <p:pic>
        <p:nvPicPr>
          <p:cNvPr id="4" name="object 4"/>
          <p:cNvPicPr/>
          <p:nvPr/>
        </p:nvPicPr>
        <p:blipFill>
          <a:blip r:embed="rId2" cstate="print"/>
          <a:stretch>
            <a:fillRect/>
          </a:stretch>
        </p:blipFill>
        <p:spPr>
          <a:xfrm>
            <a:off x="5712002" y="0"/>
            <a:ext cx="12287960" cy="55799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573992" cy="5579998"/>
          </a:xfrm>
          <a:prstGeom prst="rect">
            <a:avLst/>
          </a:prstGeom>
        </p:spPr>
      </p:pic>
      <p:sp>
        <p:nvSpPr>
          <p:cNvPr id="3" name="object 3"/>
          <p:cNvSpPr txBox="1"/>
          <p:nvPr/>
        </p:nvSpPr>
        <p:spPr>
          <a:xfrm>
            <a:off x="12275299" y="2264108"/>
            <a:ext cx="2415540" cy="2035557"/>
          </a:xfrm>
          <a:prstGeom prst="rect">
            <a:avLst/>
          </a:prstGeom>
        </p:spPr>
        <p:txBody>
          <a:bodyPr vert="horz" wrap="square" lIns="0" tIns="12700" rIns="0" bIns="0" rtlCol="0">
            <a:spAutoFit/>
          </a:bodyPr>
          <a:lstStyle/>
          <a:p>
            <a:pPr>
              <a:lnSpc>
                <a:spcPct val="107000"/>
              </a:lnSpc>
              <a:spcAft>
                <a:spcPts val="800"/>
              </a:spcAft>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Спираючись на спадщину Крістіана Д.А. Гансена та наше бажання досліджувати незвідане, компанія </a:t>
            </a:r>
            <a:r>
              <a:rPr lang="en-US" sz="950" dirty="0">
                <a:effectLst/>
                <a:latin typeface="Trebuchet MS" panose="020B0603020202020204" pitchFamily="34" charset="0"/>
                <a:ea typeface="Calibri" panose="020F0502020204030204" pitchFamily="34" charset="0"/>
                <a:cs typeface="Times New Roman" panose="02020603050405020304" pitchFamily="18" charset="0"/>
              </a:rPr>
              <a:t>Chr. Hansen </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продовжує розробляти натуральні та мікробіологічні рішення для майбутніх поколінь. Компанія є новатором і лідером ринку у трьох основних галузях діяльності</a:t>
            </a:r>
            <a:r>
              <a:rPr lang="ru-UA" sz="950" dirty="0">
                <a:effectLst/>
                <a:latin typeface="Trebuchet MS" panose="020B0603020202020204" pitchFamily="34" charset="0"/>
                <a:ea typeface="Calibri" panose="020F0502020204030204" pitchFamily="34" charset="0"/>
                <a:cs typeface="Times New Roman" panose="02020603050405020304" pitchFamily="18" charset="0"/>
              </a:rPr>
              <a:t>: </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харчові культури та ферменти, здоров’я та харчування</a:t>
            </a:r>
            <a:r>
              <a:rPr lang="en-US" sz="950" dirty="0">
                <a:latin typeface="Trebuchet MS" panose="020B0603020202020204" pitchFamily="34" charset="0"/>
                <a:ea typeface="Calibri" panose="020F0502020204030204" pitchFamily="34" charset="0"/>
                <a:cs typeface="Times New Roman" panose="02020603050405020304" pitchFamily="18" charset="0"/>
              </a:rPr>
              <a:t>, </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натуральні барвники</a:t>
            </a:r>
            <a:r>
              <a:rPr lang="ru-UA" sz="950" dirty="0">
                <a:effectLst/>
                <a:latin typeface="Trebuchet MS" panose="020B0603020202020204" pitchFamily="34" charset="0"/>
                <a:ea typeface="Calibri" panose="020F0502020204030204" pitchFamily="34" charset="0"/>
                <a:cs typeface="Times New Roman" panose="02020603050405020304" pitchFamily="18" charset="0"/>
              </a:rPr>
              <a:t>. </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Спираючись на наші інновації, ми зробили своєю місією покращення якості продуктів харчування та здоров'я, працюючи з природними ресурсами</a:t>
            </a:r>
            <a:endParaRPr sz="950" dirty="0">
              <a:latin typeface="Trebuchet MS"/>
              <a:cs typeface="Trebuchet MS"/>
            </a:endParaRPr>
          </a:p>
        </p:txBody>
      </p:sp>
      <p:sp>
        <p:nvSpPr>
          <p:cNvPr id="4" name="object 4"/>
          <p:cNvSpPr txBox="1"/>
          <p:nvPr/>
        </p:nvSpPr>
        <p:spPr>
          <a:xfrm>
            <a:off x="14847557" y="2264470"/>
            <a:ext cx="2287270" cy="727828"/>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для розробки сталих рішень для харчової, фармацевтичної та сільськогосподарської промисловості</a:t>
            </a:r>
            <a:r>
              <a:rPr lang="ru-UA" sz="950" dirty="0">
                <a:effectLst/>
                <a:latin typeface="Trebuchet MS" panose="020B0603020202020204" pitchFamily="34" charset="0"/>
                <a:ea typeface="Calibri" panose="020F0502020204030204" pitchFamily="34" charset="0"/>
                <a:cs typeface="Times New Roman" panose="02020603050405020304" pitchFamily="18" charset="0"/>
              </a:rPr>
              <a:t>.</a:t>
            </a:r>
          </a:p>
          <a:p>
            <a:pPr marL="12700" marR="5080">
              <a:lnSpc>
                <a:spcPct val="122800"/>
              </a:lnSpc>
              <a:spcBef>
                <a:spcPts val="100"/>
              </a:spcBef>
            </a:pPr>
            <a:endParaRPr sz="950" dirty="0">
              <a:latin typeface="Trebuchet MS"/>
              <a:cs typeface="Trebuchet MS"/>
            </a:endParaRPr>
          </a:p>
        </p:txBody>
      </p:sp>
      <p:sp>
        <p:nvSpPr>
          <p:cNvPr id="5" name="object 5"/>
          <p:cNvSpPr txBox="1"/>
          <p:nvPr/>
        </p:nvSpPr>
        <p:spPr>
          <a:xfrm>
            <a:off x="14847557" y="2975702"/>
            <a:ext cx="2275205" cy="1074590"/>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Виробництво здійснюється на найсучасніших підприємствах на чотирьох континентах, які поділяють амбітні цілі щодо постійного поліпшення екології, клімату, охорони праці та техніки безпеки.</a:t>
            </a:r>
            <a:endParaRPr sz="950" dirty="0">
              <a:latin typeface="Trebuchet MS" panose="020B0603020202020204" pitchFamily="34" charset="0"/>
              <a:cs typeface="Trebuchet MS"/>
            </a:endParaRPr>
          </a:p>
        </p:txBody>
      </p:sp>
      <p:sp>
        <p:nvSpPr>
          <p:cNvPr id="6" name="object 6"/>
          <p:cNvSpPr txBox="1">
            <a:spLocks noGrp="1"/>
          </p:cNvSpPr>
          <p:nvPr>
            <p:ph type="title"/>
          </p:nvPr>
        </p:nvSpPr>
        <p:spPr>
          <a:xfrm>
            <a:off x="12257300" y="1520474"/>
            <a:ext cx="4710430" cy="528320"/>
          </a:xfrm>
          <a:prstGeom prst="rect">
            <a:avLst/>
          </a:prstGeom>
        </p:spPr>
        <p:txBody>
          <a:bodyPr vert="horz" wrap="square" lIns="0" tIns="12700" rIns="0" bIns="0" rtlCol="0">
            <a:spAutoFit/>
          </a:bodyPr>
          <a:lstStyle/>
          <a:p>
            <a:pPr marL="12700">
              <a:lnSpc>
                <a:spcPct val="100000"/>
              </a:lnSpc>
              <a:spcBef>
                <a:spcPts val="100"/>
              </a:spcBef>
            </a:pPr>
            <a:r>
              <a:rPr spc="-100" dirty="0"/>
              <a:t>I</a:t>
            </a:r>
            <a:r>
              <a:rPr spc="-60" dirty="0"/>
              <a:t>mp</a:t>
            </a:r>
            <a:r>
              <a:rPr spc="-70" dirty="0"/>
              <a:t>r</a:t>
            </a:r>
            <a:r>
              <a:rPr spc="15" dirty="0"/>
              <a:t>o</a:t>
            </a:r>
            <a:r>
              <a:rPr dirty="0"/>
              <a:t>ving</a:t>
            </a:r>
            <a:r>
              <a:rPr spc="-295" dirty="0"/>
              <a:t> </a:t>
            </a:r>
            <a:r>
              <a:rPr spc="-305" dirty="0"/>
              <a:t>f</a:t>
            </a:r>
            <a:r>
              <a:rPr spc="30" dirty="0"/>
              <a:t>ood</a:t>
            </a:r>
            <a:r>
              <a:rPr spc="-295" dirty="0"/>
              <a:t> </a:t>
            </a:r>
            <a:r>
              <a:rPr spc="-35" dirty="0"/>
              <a:t>and</a:t>
            </a:r>
            <a:r>
              <a:rPr spc="-295" dirty="0"/>
              <a:t> </a:t>
            </a:r>
            <a:r>
              <a:rPr spc="-110" dirty="0"/>
              <a:t>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000345" cy="5580380"/>
            <a:chOff x="0" y="0"/>
            <a:chExt cx="18000345" cy="5580380"/>
          </a:xfrm>
        </p:grpSpPr>
        <p:pic>
          <p:nvPicPr>
            <p:cNvPr id="3" name="object 3"/>
            <p:cNvPicPr/>
            <p:nvPr/>
          </p:nvPicPr>
          <p:blipFill>
            <a:blip r:embed="rId2" cstate="print"/>
            <a:stretch>
              <a:fillRect/>
            </a:stretch>
          </p:blipFill>
          <p:spPr>
            <a:xfrm>
              <a:off x="3858005" y="0"/>
              <a:ext cx="14141957" cy="5579998"/>
            </a:xfrm>
            <a:prstGeom prst="rect">
              <a:avLst/>
            </a:prstGeom>
          </p:spPr>
        </p:pic>
        <p:sp>
          <p:nvSpPr>
            <p:cNvPr id="4" name="object 4"/>
            <p:cNvSpPr/>
            <p:nvPr/>
          </p:nvSpPr>
          <p:spPr>
            <a:xfrm>
              <a:off x="0" y="0"/>
              <a:ext cx="3858260" cy="5580380"/>
            </a:xfrm>
            <a:custGeom>
              <a:avLst/>
              <a:gdLst/>
              <a:ahLst/>
              <a:cxnLst/>
              <a:rect l="l" t="t" r="r" b="b"/>
              <a:pathLst>
                <a:path w="3858260" h="5580380">
                  <a:moveTo>
                    <a:pt x="3858005" y="0"/>
                  </a:moveTo>
                  <a:lnTo>
                    <a:pt x="0" y="0"/>
                  </a:lnTo>
                  <a:lnTo>
                    <a:pt x="0" y="5579999"/>
                  </a:lnTo>
                  <a:lnTo>
                    <a:pt x="3858005" y="5579999"/>
                  </a:lnTo>
                  <a:lnTo>
                    <a:pt x="3858005" y="0"/>
                  </a:lnTo>
                  <a:close/>
                </a:path>
              </a:pathLst>
            </a:custGeom>
            <a:solidFill>
              <a:srgbClr val="1A213D"/>
            </a:solidFill>
          </p:spPr>
          <p:txBody>
            <a:bodyPr wrap="square" lIns="0" tIns="0" rIns="0" bIns="0" rtlCol="0"/>
            <a:lstStyle/>
            <a:p>
              <a:endParaRPr/>
            </a:p>
          </p:txBody>
        </p:sp>
      </p:grpSp>
      <p:sp>
        <p:nvSpPr>
          <p:cNvPr id="5" name="object 5"/>
          <p:cNvSpPr txBox="1">
            <a:spLocks noGrp="1"/>
          </p:cNvSpPr>
          <p:nvPr>
            <p:ph type="title"/>
          </p:nvPr>
        </p:nvSpPr>
        <p:spPr>
          <a:xfrm>
            <a:off x="542192" y="2126644"/>
            <a:ext cx="2759075" cy="1567032"/>
          </a:xfrm>
          <a:prstGeom prst="rect">
            <a:avLst/>
          </a:prstGeom>
        </p:spPr>
        <p:txBody>
          <a:bodyPr vert="horz" wrap="square" lIns="0" tIns="12700" rIns="0" bIns="0" rtlCol="0">
            <a:spAutoFit/>
          </a:bodyPr>
          <a:lstStyle/>
          <a:p>
            <a:pPr marL="141605" marR="5080" indent="-129539" algn="ctr">
              <a:lnSpc>
                <a:spcPct val="112300"/>
              </a:lnSpc>
              <a:spcBef>
                <a:spcPts val="100"/>
              </a:spcBef>
            </a:pPr>
            <a:r>
              <a:rPr lang="uk-UA" sz="2300" spc="-395"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a:t>
            </a: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Природа – найвидатніша дослідниця  всіх часів</a:t>
            </a:r>
            <a:r>
              <a:rPr lang="en-US" sz="23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a:t>
            </a:r>
            <a:r>
              <a:rPr lang="uk-UA" sz="23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a:t>
            </a:r>
            <a:endParaRPr sz="2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275299" y="2288109"/>
            <a:ext cx="2443480" cy="1973554"/>
          </a:xfrm>
          <a:prstGeom prst="rect">
            <a:avLst/>
          </a:prstGeom>
        </p:spPr>
        <p:txBody>
          <a:bodyPr vert="horz" wrap="square" lIns="0" tIns="12700" rIns="0" bIns="0" rtlCol="0">
            <a:spAutoFit/>
          </a:bodyPr>
          <a:lstStyle/>
          <a:p>
            <a:pPr marL="12700" marR="73025">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Компанія </a:t>
            </a:r>
            <a:r>
              <a:rPr lang="en-US" sz="950" dirty="0">
                <a:effectLst/>
                <a:latin typeface="Trebuchet MS" panose="020B0603020202020204" pitchFamily="34" charset="0"/>
                <a:ea typeface="Calibri" panose="020F0502020204030204" pitchFamily="34" charset="0"/>
                <a:cs typeface="Times New Roman" panose="02020603050405020304" pitchFamily="18" charset="0"/>
              </a:rPr>
              <a:t>Chr. Hansen</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постачає натуральні інгредієнти для харчової промисловості вже понад 145 років. Ми опублікували наше перше зобов'язання щодо сталого розвитку ще у 1949 році, адже наш пріоритет – раціональне використання природних ресурсів. Сьогодні основа нашої стратегії – орієнтир на сталість. Ми прагнемо сприяти ширшому впровадженню натуральних рішень. </a:t>
            </a:r>
            <a:endParaRPr sz="950" dirty="0">
              <a:latin typeface="Trebuchet MS"/>
              <a:cs typeface="Trebuchet MS"/>
            </a:endParaRPr>
          </a:p>
        </p:txBody>
      </p:sp>
      <p:sp>
        <p:nvSpPr>
          <p:cNvPr id="3" name="object 3"/>
          <p:cNvSpPr txBox="1"/>
          <p:nvPr/>
        </p:nvSpPr>
        <p:spPr>
          <a:xfrm>
            <a:off x="14847557" y="2288471"/>
            <a:ext cx="2315845" cy="727828"/>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Ми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використовуємо«Цілі</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сталого розвитку» ООН щоб розвинути нашу стратегію. </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4" name="object 4"/>
          <p:cNvSpPr txBox="1"/>
          <p:nvPr/>
        </p:nvSpPr>
        <p:spPr>
          <a:xfrm>
            <a:off x="14847557" y="3007281"/>
            <a:ext cx="2446020" cy="1254382"/>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Праця для покращення світу – основа нашого асортименту продукції та організаційної культури. Понад 80% доходів компанії витрачається на досягнення цілей. Це надає компанії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Chr</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Hansen</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дуже сильну мету, яка нерозривна зі сталим розвитком.</a:t>
            </a:r>
            <a:endParaRPr sz="950" dirty="0">
              <a:latin typeface="Trebuchet MS" panose="020B0603020202020204" pitchFamily="34" charset="0"/>
              <a:cs typeface="Trebuchet MS"/>
            </a:endParaRPr>
          </a:p>
        </p:txBody>
      </p:sp>
      <p:sp>
        <p:nvSpPr>
          <p:cNvPr id="5" name="object 5"/>
          <p:cNvSpPr txBox="1">
            <a:spLocks noGrp="1"/>
          </p:cNvSpPr>
          <p:nvPr>
            <p:ph type="title"/>
          </p:nvPr>
        </p:nvSpPr>
        <p:spPr>
          <a:xfrm>
            <a:off x="12275299" y="942970"/>
            <a:ext cx="4624070" cy="1028487"/>
          </a:xfrm>
          <a:prstGeom prst="rect">
            <a:avLst/>
          </a:prstGeom>
        </p:spPr>
        <p:txBody>
          <a:bodyPr vert="horz" wrap="square" lIns="0" tIns="12700" rIns="0" bIns="0" rtlCol="0">
            <a:spAutoFit/>
          </a:bodyPr>
          <a:lstStyle/>
          <a:p>
            <a:pPr marL="12700">
              <a:spcBef>
                <a:spcPts val="100"/>
              </a:spcBef>
            </a:pPr>
            <a:r>
              <a:rPr lang="uk-UA" b="1" dirty="0">
                <a:effectLst/>
                <a:latin typeface="Trebuchet MS" panose="020B0603020202020204" pitchFamily="34" charset="0"/>
                <a:ea typeface="Calibri" panose="020F0502020204030204" pitchFamily="34" charset="0"/>
                <a:cs typeface="Times New Roman" panose="02020603050405020304" pitchFamily="18" charset="0"/>
              </a:rPr>
              <a:t>Працюємо для покращення світу</a:t>
            </a:r>
            <a:endParaRPr spc="-90" dirty="0"/>
          </a:p>
        </p:txBody>
      </p:sp>
      <p:pic>
        <p:nvPicPr>
          <p:cNvPr id="6" name="object 6"/>
          <p:cNvPicPr/>
          <p:nvPr/>
        </p:nvPicPr>
        <p:blipFill>
          <a:blip r:embed="rId2" cstate="print"/>
          <a:stretch>
            <a:fillRect/>
          </a:stretch>
        </p:blipFill>
        <p:spPr>
          <a:xfrm>
            <a:off x="0" y="0"/>
            <a:ext cx="11573992" cy="55799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5784215" cy="5580380"/>
          </a:xfrm>
          <a:custGeom>
            <a:avLst/>
            <a:gdLst/>
            <a:ahLst/>
            <a:cxnLst/>
            <a:rect l="l" t="t" r="r" b="b"/>
            <a:pathLst>
              <a:path w="5784215" h="5580380">
                <a:moveTo>
                  <a:pt x="5783999" y="0"/>
                </a:moveTo>
                <a:lnTo>
                  <a:pt x="0" y="0"/>
                </a:lnTo>
                <a:lnTo>
                  <a:pt x="0" y="5579999"/>
                </a:lnTo>
                <a:lnTo>
                  <a:pt x="5783999" y="5579999"/>
                </a:lnTo>
                <a:lnTo>
                  <a:pt x="5783999" y="0"/>
                </a:lnTo>
                <a:close/>
              </a:path>
            </a:pathLst>
          </a:custGeom>
          <a:solidFill>
            <a:srgbClr val="1A213D"/>
          </a:solidFill>
        </p:spPr>
        <p:txBody>
          <a:bodyPr wrap="square" lIns="0" tIns="0" rIns="0" bIns="0" rtlCol="0"/>
          <a:lstStyle/>
          <a:p>
            <a:endParaRPr/>
          </a:p>
        </p:txBody>
      </p:sp>
      <p:sp>
        <p:nvSpPr>
          <p:cNvPr id="3" name="object 3"/>
          <p:cNvSpPr txBox="1"/>
          <p:nvPr/>
        </p:nvSpPr>
        <p:spPr>
          <a:xfrm>
            <a:off x="587246" y="1344229"/>
            <a:ext cx="3793490" cy="3548344"/>
          </a:xfrm>
          <a:prstGeom prst="rect">
            <a:avLst/>
          </a:prstGeom>
        </p:spPr>
        <p:txBody>
          <a:bodyPr vert="horz" wrap="square" lIns="0" tIns="12065" rIns="0" bIns="0" rtlCol="0">
            <a:spAutoFit/>
          </a:bodyPr>
          <a:lstStyle/>
          <a:p>
            <a:pPr marL="132715" marR="5080" indent="-120650">
              <a:lnSpc>
                <a:spcPct val="112300"/>
              </a:lnSpc>
              <a:spcBef>
                <a:spcPts val="95"/>
              </a:spcBef>
            </a:pP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«Ми намагаємось не тільки уявляти стале майбутнє, а використати наші знання, технології і пристрасть, щоб зробити магію природи доступною споживачам по всьому світу. Ми досягаємо успіху</a:t>
            </a:r>
            <a:r>
              <a:rPr lang="uk-UA" sz="23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a:t>
            </a:r>
            <a:r>
              <a:rPr lang="uk-UA" sz="23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роблячи користь.»</a:t>
            </a:r>
            <a:endParaRPr sz="2300" dirty="0">
              <a:solidFill>
                <a:schemeClr val="bg1"/>
              </a:solidFill>
              <a:latin typeface="Trebuchet MS" panose="020B0603020202020204" pitchFamily="34" charset="0"/>
              <a:cs typeface="Trebuchet MS"/>
            </a:endParaRPr>
          </a:p>
        </p:txBody>
      </p:sp>
      <p:pic>
        <p:nvPicPr>
          <p:cNvPr id="4" name="object 4"/>
          <p:cNvPicPr/>
          <p:nvPr/>
        </p:nvPicPr>
        <p:blipFill>
          <a:blip r:embed="rId2" cstate="print"/>
          <a:stretch>
            <a:fillRect/>
          </a:stretch>
        </p:blipFill>
        <p:spPr>
          <a:xfrm>
            <a:off x="5184000" y="0"/>
            <a:ext cx="12815963" cy="55799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00007" y="0"/>
            <a:ext cx="8999955" cy="5579998"/>
          </a:xfrm>
          <a:prstGeom prst="rect">
            <a:avLst/>
          </a:prstGeom>
        </p:spPr>
      </p:pic>
      <p:sp>
        <p:nvSpPr>
          <p:cNvPr id="3" name="object 3"/>
          <p:cNvSpPr txBox="1"/>
          <p:nvPr/>
        </p:nvSpPr>
        <p:spPr>
          <a:xfrm>
            <a:off x="707299" y="1373108"/>
            <a:ext cx="2403475" cy="2013372"/>
          </a:xfrm>
          <a:prstGeom prst="rect">
            <a:avLst/>
          </a:prstGeom>
        </p:spPr>
        <p:txBody>
          <a:bodyPr vert="horz" wrap="square" lIns="0" tIns="45720" rIns="0" bIns="0" rtlCol="0">
            <a:spAutoFit/>
          </a:bodyPr>
          <a:lstStyle/>
          <a:p>
            <a:pPr>
              <a:lnSpc>
                <a:spcPct val="107000"/>
              </a:lnSpc>
              <a:spcAft>
                <a:spcPts val="800"/>
              </a:spcAft>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Харчові культури та ферменти</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Наш основний підрозділ, харчові культури та ферменти, розробляє та виробляє культури, ферменти та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пробіотики</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для харчової та молочної промисловості, виробництва напоїв. Наші інгредієнти забезпечують смак, зовнішній вигляд, поживну цінність, корисні властивості та навіть термін зберігання кожного окремого харчового продукту.</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marL="12700">
              <a:lnSpc>
                <a:spcPct val="100000"/>
              </a:lnSpc>
              <a:spcBef>
                <a:spcPts val="360"/>
              </a:spcBef>
            </a:pPr>
            <a:endParaRPr sz="950" dirty="0">
              <a:latin typeface="Trebuchet MS"/>
              <a:cs typeface="Trebuchet MS"/>
            </a:endParaRPr>
          </a:p>
        </p:txBody>
      </p:sp>
      <p:sp>
        <p:nvSpPr>
          <p:cNvPr id="4" name="object 4"/>
          <p:cNvSpPr txBox="1"/>
          <p:nvPr/>
        </p:nvSpPr>
        <p:spPr>
          <a:xfrm>
            <a:off x="692599" y="3433207"/>
            <a:ext cx="2211705" cy="1127168"/>
          </a:xfrm>
          <a:prstGeom prst="rect">
            <a:avLst/>
          </a:prstGeom>
        </p:spPr>
        <p:txBody>
          <a:bodyPr vert="horz" wrap="square" lIns="0" tIns="12700" rIns="0" bIns="0" rtlCol="0">
            <a:spAutoFit/>
          </a:bodyPr>
          <a:lstStyle/>
          <a:p>
            <a:pPr marL="12700" marR="5080">
              <a:lnSpc>
                <a:spcPct val="107000"/>
              </a:lnSpc>
              <a:spcBef>
                <a:spcPts val="100"/>
              </a:spcBef>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Підрозділ</a:t>
            </a:r>
            <a:r>
              <a:rPr lang="uk-UA" sz="950" b="1" dirty="0">
                <a:effectLst/>
                <a:latin typeface="Trebuchet MS" panose="020B0603020202020204" pitchFamily="34" charset="0"/>
                <a:ea typeface="Calibri" panose="020F0502020204030204" pitchFamily="34" charset="0"/>
                <a:cs typeface="Times New Roman" panose="02020603050405020304" pitchFamily="18" charset="0"/>
              </a:rPr>
              <a:t> </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харчових культур та ферментів – світовий лідер на ринку, адже кожен другий продукт на кшталт сиру та йогурту містить принаймні один із наших натуральних інгредієнтів.</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5080" algn="just">
              <a:lnSpc>
                <a:spcPct val="122800"/>
              </a:lnSpc>
              <a:spcBef>
                <a:spcPts val="100"/>
              </a:spcBef>
            </a:pPr>
            <a:endParaRPr sz="950" dirty="0">
              <a:latin typeface="Trebuchet MS"/>
              <a:cs typeface="Trebuchet MS"/>
            </a:endParaRPr>
          </a:p>
        </p:txBody>
      </p:sp>
      <p:sp>
        <p:nvSpPr>
          <p:cNvPr id="5" name="object 5"/>
          <p:cNvSpPr txBox="1"/>
          <p:nvPr/>
        </p:nvSpPr>
        <p:spPr>
          <a:xfrm>
            <a:off x="3278109" y="1373470"/>
            <a:ext cx="2176780" cy="2536592"/>
          </a:xfrm>
          <a:prstGeom prst="rect">
            <a:avLst/>
          </a:prstGeom>
        </p:spPr>
        <p:txBody>
          <a:bodyPr vert="horz" wrap="square" lIns="0" tIns="45720" rIns="0" bIns="0" rtlCol="0">
            <a:spAutoFit/>
          </a:bodyPr>
          <a:lstStyle/>
          <a:p>
            <a:pPr marL="12700">
              <a:lnSpc>
                <a:spcPct val="107000"/>
              </a:lnSpc>
              <a:spcBef>
                <a:spcPts val="360"/>
              </a:spcBef>
            </a:pPr>
            <a:r>
              <a:rPr lang="uk-UA" sz="950" spc="-35" dirty="0">
                <a:latin typeface="Trebuchet MS"/>
                <a:cs typeface="Trebuchet MS"/>
              </a:rPr>
              <a:t>З</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доров’я та харчування </a:t>
            </a:r>
            <a:endParaRPr lang="uk-UA" sz="950" spc="-30" dirty="0">
              <a:latin typeface="Trebuchet MS"/>
              <a:cs typeface="Trebuchet MS"/>
            </a:endParaRPr>
          </a:p>
          <a:p>
            <a:pPr>
              <a:lnSpc>
                <a:spcPct val="107000"/>
              </a:lnSpc>
              <a:spcAft>
                <a:spcPts val="800"/>
              </a:spcAft>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Підрозділ здоров’я та харчування розробляє та виробляє інгредієнти для біологічно активних добавок, фармацевтичних препаратів, дитячих молочних сумішей,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пробіотиків</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для тварин, силосних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інокулянтів</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та пестицидів. Наші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пробіотичні</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культури ретельно відібрані та документально підтверджують сприятливий вплив на людей та тварин. Наші унікальні мікробіологічні рішення допомагають покращити стан рослин та урожайність.</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marL="12700">
              <a:lnSpc>
                <a:spcPct val="100000"/>
              </a:lnSpc>
              <a:spcBef>
                <a:spcPts val="360"/>
              </a:spcBef>
            </a:pPr>
            <a:endParaRPr sz="950" dirty="0">
              <a:latin typeface="Trebuchet MS"/>
              <a:cs typeface="Trebuchet MS"/>
            </a:endParaRPr>
          </a:p>
        </p:txBody>
      </p:sp>
      <p:sp>
        <p:nvSpPr>
          <p:cNvPr id="6" name="object 6"/>
          <p:cNvSpPr txBox="1"/>
          <p:nvPr/>
        </p:nvSpPr>
        <p:spPr>
          <a:xfrm>
            <a:off x="5848920" y="1373832"/>
            <a:ext cx="2408555" cy="2327945"/>
          </a:xfrm>
          <a:prstGeom prst="rect">
            <a:avLst/>
          </a:prstGeom>
        </p:spPr>
        <p:txBody>
          <a:bodyPr vert="horz" wrap="square" lIns="0" tIns="45720" rIns="0" bIns="0" rtlCol="0">
            <a:spAutoFit/>
          </a:bodyPr>
          <a:lstStyle/>
          <a:p>
            <a:pPr>
              <a:lnSpc>
                <a:spcPct val="107000"/>
              </a:lnSpc>
              <a:spcAft>
                <a:spcPts val="800"/>
              </a:spcAft>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Натуральні барвники</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pPr>
            <a:r>
              <a:rPr lang="uk-UA" sz="950" dirty="0">
                <a:effectLst/>
                <a:latin typeface="Trebuchet MS" panose="020B0603020202020204" pitchFamily="34" charset="0"/>
                <a:ea typeface="Calibri" panose="020F0502020204030204" pitchFamily="34" charset="0"/>
                <a:cs typeface="Times New Roman" panose="02020603050405020304" pitchFamily="18" charset="0"/>
              </a:rPr>
              <a:t>Наш підрозділ натуральних барвників займається розробкою та виробництвом продуктів харчування та напоїв, кормів домашніх тварин та харчовими добавкам. Наша сировина видобувається на природній основі такій як ягоди, овочі та насіння, котрі ми переробляємо на натуральні барвники та </a:t>
            </a:r>
            <a:r>
              <a:rPr lang="uk-UA" sz="950" dirty="0" err="1">
                <a:effectLst/>
                <a:latin typeface="Trebuchet MS" panose="020B0603020202020204" pitchFamily="34" charset="0"/>
                <a:ea typeface="Calibri" panose="020F0502020204030204" pitchFamily="34" charset="0"/>
                <a:cs typeface="Times New Roman" panose="02020603050405020304" pitchFamily="18" charset="0"/>
              </a:rPr>
              <a:t>фітонутрієнти</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 Ми новатори у використанні інкапсуляції (капсульна форма оболонки). Ми – експерти в галузі натуральних барвників, що підвищує довіру серед споживачів, які дбають про своє здоров'я.</a:t>
            </a:r>
            <a:endParaRPr sz="950" dirty="0">
              <a:latin typeface="Trebuchet MS" panose="020B0603020202020204" pitchFamily="34" charset="0"/>
              <a:cs typeface="Trebuchet MS"/>
            </a:endParaRPr>
          </a:p>
        </p:txBody>
      </p:sp>
      <p:sp>
        <p:nvSpPr>
          <p:cNvPr id="7" name="object 7"/>
          <p:cNvSpPr txBox="1">
            <a:spLocks noGrp="1"/>
          </p:cNvSpPr>
          <p:nvPr>
            <p:ph type="title"/>
          </p:nvPr>
        </p:nvSpPr>
        <p:spPr>
          <a:xfrm>
            <a:off x="692599" y="200025"/>
            <a:ext cx="4269740" cy="1536318"/>
          </a:xfrm>
          <a:prstGeom prst="rect">
            <a:avLst/>
          </a:prstGeom>
        </p:spPr>
        <p:txBody>
          <a:bodyPr vert="horz" wrap="square" lIns="0" tIns="12700" rIns="0" bIns="0" rtlCol="0">
            <a:spAutoFit/>
          </a:bodyPr>
          <a:lstStyle/>
          <a:p>
            <a:pPr marL="12700">
              <a:spcBef>
                <a:spcPts val="100"/>
              </a:spcBef>
            </a:pPr>
            <a:r>
              <a:rPr lang="uk-UA" b="1" dirty="0">
                <a:effectLst/>
                <a:latin typeface="Trebuchet MS" panose="020B0603020202020204" pitchFamily="34" charset="0"/>
                <a:ea typeface="Calibri" panose="020F0502020204030204" pitchFamily="34" charset="0"/>
                <a:cs typeface="Times New Roman" panose="02020603050405020304" pitchFamily="18" charset="0"/>
              </a:rPr>
              <a:t>Наші три основні галузі </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spc="-1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573992" cy="5579998"/>
          </a:xfrm>
          <a:prstGeom prst="rect">
            <a:avLst/>
          </a:prstGeom>
        </p:spPr>
      </p:pic>
      <p:sp>
        <p:nvSpPr>
          <p:cNvPr id="3" name="object 3"/>
          <p:cNvSpPr txBox="1"/>
          <p:nvPr/>
        </p:nvSpPr>
        <p:spPr>
          <a:xfrm>
            <a:off x="12253074" y="1853058"/>
            <a:ext cx="2439035" cy="1579984"/>
          </a:xfrm>
          <a:prstGeom prst="rect">
            <a:avLst/>
          </a:prstGeom>
        </p:spPr>
        <p:txBody>
          <a:bodyPr vert="horz" wrap="square" lIns="0" tIns="12700" rIns="0" bIns="0" rtlCol="0">
            <a:spAutoFit/>
          </a:bodyPr>
          <a:lstStyle/>
          <a:p>
            <a:pPr marL="12700" marR="5080">
              <a:lnSpc>
                <a:spcPct val="1070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За допомогою </a:t>
            </a:r>
            <a:r>
              <a:rPr lang="uk-UA" sz="950" dirty="0" err="1">
                <a:effectLst/>
                <a:latin typeface="Trebuchet MS" panose="020B0603020202020204" pitchFamily="34" charset="0"/>
                <a:ea typeface="Calibri" panose="020F0502020204030204" pitchFamily="34" charset="0"/>
                <a:cs typeface="Calibri" panose="020F0502020204030204" pitchFamily="34" charset="0"/>
              </a:rPr>
              <a:t>пробіотиків</a:t>
            </a:r>
            <a:r>
              <a:rPr lang="uk-UA" sz="950" dirty="0">
                <a:effectLst/>
                <a:latin typeface="Trebuchet MS" panose="020B0603020202020204" pitchFamily="34" charset="0"/>
                <a:ea typeface="Calibri" panose="020F0502020204030204" pitchFamily="34" charset="0"/>
                <a:cs typeface="Calibri" panose="020F0502020204030204" pitchFamily="34" charset="0"/>
              </a:rPr>
              <a:t> наша компанія прагне вирішити найбільші проблеми сучасності. Нагодувати зростаючу кількість населення, зменшити кількість харчових відходів і забезпечити більш стале сільськогосподарське виробництво ­</a:t>
            </a:r>
            <a:r>
              <a:rPr lang="uk-UA" sz="950" dirty="0">
                <a:effectLst/>
                <a:latin typeface="Trebuchet MS" panose="020B0603020202020204" pitchFamily="34" charset="0"/>
                <a:ea typeface="Calibri" panose="020F0502020204030204" pitchFamily="34" charset="0"/>
                <a:cs typeface="Times New Roman" panose="02020603050405020304" pitchFamily="18" charset="0"/>
              </a:rPr>
              <a:t>–</a:t>
            </a:r>
            <a:r>
              <a:rPr lang="uk-UA" sz="950" dirty="0">
                <a:effectLst/>
                <a:latin typeface="Trebuchet MS" panose="020B0603020202020204" pitchFamily="34" charset="0"/>
                <a:ea typeface="Calibri" panose="020F0502020204030204" pitchFamily="34" charset="0"/>
                <a:cs typeface="Calibri" panose="020F0502020204030204" pitchFamily="34" charset="0"/>
              </a:rPr>
              <a:t> з цим здатні впоратися </a:t>
            </a:r>
            <a:r>
              <a:rPr lang="uk-UA" sz="950" dirty="0">
                <a:latin typeface="Trebuchet MS" panose="020B0603020202020204" pitchFamily="34" charset="0"/>
                <a:ea typeface="Calibri" panose="020F0502020204030204" pitchFamily="34" charset="0"/>
                <a:cs typeface="Calibri" panose="020F0502020204030204" pitchFamily="34" charset="0"/>
              </a:rPr>
              <a:t>наші </a:t>
            </a:r>
            <a:r>
              <a:rPr lang="uk-UA" sz="950" dirty="0">
                <a:effectLst/>
                <a:latin typeface="Trebuchet MS" panose="020B0603020202020204" pitchFamily="34" charset="0"/>
                <a:ea typeface="Calibri" panose="020F0502020204030204" pitchFamily="34" charset="0"/>
                <a:cs typeface="Calibri" panose="020F0502020204030204" pitchFamily="34" charset="0"/>
              </a:rPr>
              <a:t>мікробіологічні рішення</a:t>
            </a:r>
            <a:r>
              <a:rPr lang="uk-UA" sz="1800" dirty="0">
                <a:effectLst/>
                <a:latin typeface="Calibri" panose="020F0502020204030204" pitchFamily="34" charset="0"/>
                <a:ea typeface="Calibri" panose="020F0502020204030204" pitchFamily="34" charset="0"/>
                <a:cs typeface="Calibri" panose="020F0502020204030204" pitchFamily="34" charset="0"/>
              </a:rPr>
              <a:t>.</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4" name="object 4"/>
          <p:cNvSpPr txBox="1"/>
          <p:nvPr/>
        </p:nvSpPr>
        <p:spPr>
          <a:xfrm>
            <a:off x="12275299" y="3521693"/>
            <a:ext cx="2298700" cy="715004"/>
          </a:xfrm>
          <a:prstGeom prst="rect">
            <a:avLst/>
          </a:prstGeom>
        </p:spPr>
        <p:txBody>
          <a:bodyPr vert="horz" wrap="square" lIns="0" tIns="12700" rIns="0" bIns="0" rtlCol="0">
            <a:spAutoFit/>
          </a:bodyPr>
          <a:lstStyle/>
          <a:p>
            <a:pPr marL="12700" marR="5080" algn="just">
              <a:lnSpc>
                <a:spcPct val="122800"/>
              </a:lnSpc>
              <a:spcBef>
                <a:spcPts val="100"/>
              </a:spcBef>
            </a:pPr>
            <a:r>
              <a:rPr lang="uk-UA" sz="950" dirty="0">
                <a:effectLst/>
                <a:latin typeface="Trebuchet MS" panose="020B0603020202020204" pitchFamily="34" charset="0"/>
                <a:ea typeface="Calibri" panose="020F0502020204030204" pitchFamily="34" charset="0"/>
              </a:rPr>
              <a:t>У 2019 році наш орієнтир на сталий розвиток отримав визнання журналу </a:t>
            </a:r>
            <a:r>
              <a:rPr lang="en-US" sz="950" dirty="0">
                <a:effectLst/>
                <a:latin typeface="Trebuchet MS" panose="020B0603020202020204" pitchFamily="34" charset="0"/>
                <a:ea typeface="Calibri" panose="020F0502020204030204" pitchFamily="34" charset="0"/>
              </a:rPr>
              <a:t>Corporate Knights: Chr. Hansen </a:t>
            </a:r>
            <a:r>
              <a:rPr lang="uk-UA" sz="950" dirty="0">
                <a:effectLst/>
                <a:latin typeface="Trebuchet MS" panose="020B0603020202020204" pitchFamily="34" charset="0"/>
                <a:ea typeface="Calibri" panose="020F0502020204030204" pitchFamily="34" charset="0"/>
              </a:rPr>
              <a:t>– найбільш стала компанія. </a:t>
            </a:r>
            <a:endParaRPr sz="950" dirty="0">
              <a:latin typeface="Trebuchet MS" panose="020B0603020202020204" pitchFamily="34" charset="0"/>
              <a:cs typeface="Trebuchet MS"/>
            </a:endParaRPr>
          </a:p>
        </p:txBody>
      </p:sp>
      <p:sp>
        <p:nvSpPr>
          <p:cNvPr id="5" name="object 5"/>
          <p:cNvSpPr txBox="1"/>
          <p:nvPr/>
        </p:nvSpPr>
        <p:spPr>
          <a:xfrm>
            <a:off x="14847556" y="1853058"/>
            <a:ext cx="2419350" cy="1267206"/>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Це цінна винагорода за всю важку  працю і численні зусилля, що ми докладаємо щодня до сталого розвитку у нашому міжнародному бізнесі. Результат – численні партнерські відносини з клієнтами.</a:t>
            </a:r>
            <a:endParaRPr lang="ru-UA" sz="950" dirty="0">
              <a:effectLst/>
              <a:latin typeface="Trebuchet MS" panose="020B0603020202020204" pitchFamily="34" charset="0"/>
              <a:ea typeface="Calibri" panose="020F0502020204030204" pitchFamily="34" charset="0"/>
              <a:cs typeface="Times New Roman" panose="02020603050405020304" pitchFamily="18" charset="0"/>
            </a:endParaRPr>
          </a:p>
          <a:p>
            <a:pPr marL="12700" marR="5080">
              <a:lnSpc>
                <a:spcPct val="122800"/>
              </a:lnSpc>
              <a:spcBef>
                <a:spcPts val="100"/>
              </a:spcBef>
            </a:pPr>
            <a:endParaRPr sz="950" dirty="0">
              <a:latin typeface="Trebuchet MS"/>
              <a:cs typeface="Trebuchet MS"/>
            </a:endParaRPr>
          </a:p>
        </p:txBody>
      </p:sp>
      <p:sp>
        <p:nvSpPr>
          <p:cNvPr id="6" name="object 6"/>
          <p:cNvSpPr txBox="1"/>
          <p:nvPr/>
        </p:nvSpPr>
        <p:spPr>
          <a:xfrm>
            <a:off x="14871369" y="3499462"/>
            <a:ext cx="2371725" cy="1074590"/>
          </a:xfrm>
          <a:prstGeom prst="rect">
            <a:avLst/>
          </a:prstGeom>
        </p:spPr>
        <p:txBody>
          <a:bodyPr vert="horz" wrap="square" lIns="0" tIns="12700" rIns="0" bIns="0" rtlCol="0">
            <a:spAutoFit/>
          </a:bodyPr>
          <a:lstStyle/>
          <a:p>
            <a:pPr marL="12700" marR="5080">
              <a:lnSpc>
                <a:spcPct val="122800"/>
              </a:lnSpc>
              <a:spcBef>
                <a:spcPts val="100"/>
              </a:spcBef>
            </a:pPr>
            <a:r>
              <a:rPr lang="uk-UA" sz="950" dirty="0">
                <a:effectLst/>
                <a:latin typeface="Trebuchet MS" panose="020B0603020202020204" pitchFamily="34" charset="0"/>
                <a:ea typeface="Calibri" panose="020F0502020204030204" pitchFamily="34" charset="0"/>
                <a:cs typeface="Calibri" panose="020F0502020204030204" pitchFamily="34" charset="0"/>
              </a:rPr>
              <a:t>Ми на цьому не зупинимось! Адже, стале майбутнє реалізується лише у тому випадку, якщо ми продовжимо розробляти натуральні та інноваційні рішення. Наш шлях – зберегти нашу планету для майбутніх поколінь. </a:t>
            </a:r>
            <a:endParaRPr sz="950" dirty="0">
              <a:latin typeface="Trebuchet MS"/>
              <a:cs typeface="Trebuchet MS"/>
            </a:endParaRPr>
          </a:p>
        </p:txBody>
      </p:sp>
      <p:sp>
        <p:nvSpPr>
          <p:cNvPr id="7" name="object 7"/>
          <p:cNvSpPr txBox="1">
            <a:spLocks noGrp="1"/>
          </p:cNvSpPr>
          <p:nvPr>
            <p:ph type="title"/>
          </p:nvPr>
        </p:nvSpPr>
        <p:spPr>
          <a:xfrm>
            <a:off x="-7232650" y="239439"/>
            <a:ext cx="23177729" cy="1536318"/>
          </a:xfrm>
          <a:prstGeom prst="rect">
            <a:avLst/>
          </a:prstGeom>
        </p:spPr>
        <p:txBody>
          <a:bodyPr vert="horz" wrap="square" lIns="0" tIns="12700" rIns="0" bIns="0" rtlCol="0">
            <a:spAutoFit/>
          </a:bodyPr>
          <a:lstStyle/>
          <a:p>
            <a:pPr marL="19374485">
              <a:spcBef>
                <a:spcPts val="100"/>
              </a:spcBef>
            </a:pPr>
            <a:r>
              <a:rPr lang="uk-UA" b="1" dirty="0">
                <a:effectLst/>
                <a:latin typeface="Trebuchet MS" panose="020B0603020202020204" pitchFamily="34" charset="0"/>
                <a:ea typeface="Calibri" panose="020F0502020204030204" pitchFamily="34" charset="0"/>
                <a:cs typeface="Calibri" panose="020F0502020204030204" pitchFamily="34" charset="0"/>
              </a:rPr>
              <a:t>Орієнтир на сталість</a:t>
            </a:r>
            <a:br>
              <a:rPr lang="ru-UA" sz="1800" dirty="0">
                <a:effectLst/>
                <a:latin typeface="Calibri" panose="020F0502020204030204" pitchFamily="34" charset="0"/>
                <a:ea typeface="Calibri" panose="020F0502020204030204" pitchFamily="34" charset="0"/>
                <a:cs typeface="Times New Roman" panose="02020603050405020304" pitchFamily="18" charset="0"/>
              </a:rPr>
            </a:br>
            <a:endParaRPr spc="-3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TotalTime>
  <Words>1106</Words>
  <Application>Microsoft Office PowerPoint</Application>
  <PresentationFormat>Произвольный</PresentationFormat>
  <Paragraphs>46</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Calibri</vt:lpstr>
      <vt:lpstr>Trebuchet MS</vt:lpstr>
      <vt:lpstr>Office Theme</vt:lpstr>
      <vt:lpstr>Презентация PowerPoint</vt:lpstr>
      <vt:lpstr>Більше 145 років інновацій </vt:lpstr>
      <vt:lpstr>"Щодня інгредієнти компанії Chr. Hansen споживають понад 1 мільярду людей по всьому світу. На смачні, здорові, натуральні, безпечні і доступні продукти харчування постійно зростає попит. А ми задовольняємо його." </vt:lpstr>
      <vt:lpstr>Improving food and health</vt:lpstr>
      <vt:lpstr>«Природа – найвидатніша дослідниця  всіх часів.»</vt:lpstr>
      <vt:lpstr>Працюємо для покращення світу</vt:lpstr>
      <vt:lpstr>Презентация PowerPoint</vt:lpstr>
      <vt:lpstr>Наші три основні галузі  </vt:lpstr>
      <vt:lpstr>Орієнтир на сталість </vt:lpstr>
      <vt:lpstr>Надихаємося пристрастю </vt:lpstr>
      <vt:lpstr>Презентация PowerPoint</vt:lpstr>
      <vt:lpstr>Новаторська наука </vt:lpstr>
      <vt:lpstr>Вітаємо в ері корисних бактерій і натуральних рішень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Ирина Лисняк</cp:lastModifiedBy>
  <cp:revision>11</cp:revision>
  <dcterms:created xsi:type="dcterms:W3CDTF">2022-03-11T12:33:23Z</dcterms:created>
  <dcterms:modified xsi:type="dcterms:W3CDTF">2022-03-19T20:29:00Z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2019-12-13T00:00:00Z</vt:filetime>
  </property>
  <property fmtid="{D5CDD505-2E9C-101B-9397-08002B2CF9AE}" pid="3" name="Creator">
    <vt:lpwstr>Adobe InDesign 14.0 (Windows)</vt:lpwstr>
  </property>
  <property fmtid="{D5CDD505-2E9C-101B-9397-08002B2CF9AE}" pid="4" name="LastSaved">
    <vt:filetime>2022-03-11T00:00:00Z</vt:filetime>
  </property>
</Properties>
</file>