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y="10287000" cx="18288000"/>
  <p:notesSz cx="6858000" cy="9144000"/>
  <p:embeddedFontLst>
    <p:embeddedFont>
      <p:font typeface="Cormorant Garamond"/>
      <p:bold r:id="rId40"/>
      <p:boldItalic r:id="rId41"/>
    </p:embeddedFont>
    <p:embeddedFont>
      <p:font typeface="Tenor Sans"/>
      <p:regular r:id="rId42"/>
    </p:embeddedFont>
    <p:embeddedFont>
      <p:font typeface="Alice"/>
      <p:regular r:id="rId43"/>
    </p:embeddedFont>
    <p:embeddedFont>
      <p:font typeface="Lora"/>
      <p:regular r:id="rId44"/>
      <p:bold r:id="rId45"/>
      <p:italic r:id="rId46"/>
      <p:boldItalic r:id="rId47"/>
    </p:embeddedFont>
    <p:embeddedFont>
      <p:font typeface="Ovo"/>
      <p:regular r:id="rId48"/>
    </p:embeddedFont>
    <p:embeddedFont>
      <p:font typeface="Cormorant Garamond Light"/>
      <p:regular r:id="rId49"/>
      <p:bold r:id="rId50"/>
      <p:italic r:id="rId51"/>
      <p:boldItalic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53" roundtripDataSignature="AMtx7mhI4b4AlQctsseKrEaSmT80f8W6i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C91F0AC-AE9A-426F-8CD3-62052EC24263}">
  <a:tblStyle styleId="{CC91F0AC-AE9A-426F-8CD3-62052EC24263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ormorantGaramond-bold.fntdata"/><Relationship Id="rId42" Type="http://schemas.openxmlformats.org/officeDocument/2006/relationships/font" Target="fonts/TenorSans-regular.fntdata"/><Relationship Id="rId41" Type="http://schemas.openxmlformats.org/officeDocument/2006/relationships/font" Target="fonts/CormorantGaramond-boldItalic.fntdata"/><Relationship Id="rId44" Type="http://schemas.openxmlformats.org/officeDocument/2006/relationships/font" Target="fonts/Lora-regular.fntdata"/><Relationship Id="rId43" Type="http://schemas.openxmlformats.org/officeDocument/2006/relationships/font" Target="fonts/Alice-regular.fntdata"/><Relationship Id="rId46" Type="http://schemas.openxmlformats.org/officeDocument/2006/relationships/font" Target="fonts/Lora-italic.fntdata"/><Relationship Id="rId45" Type="http://schemas.openxmlformats.org/officeDocument/2006/relationships/font" Target="fonts/Lora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Ovo-regular.fntdata"/><Relationship Id="rId47" Type="http://schemas.openxmlformats.org/officeDocument/2006/relationships/font" Target="fonts/Lora-boldItalic.fntdata"/><Relationship Id="rId49" Type="http://schemas.openxmlformats.org/officeDocument/2006/relationships/font" Target="fonts/CormorantGaramondLight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CormorantGaramondLight-italic.fntdata"/><Relationship Id="rId50" Type="http://schemas.openxmlformats.org/officeDocument/2006/relationships/font" Target="fonts/CormorantGaramondLight-bold.fntdata"/><Relationship Id="rId53" Type="http://customschemas.google.com/relationships/presentationmetadata" Target="metadata"/><Relationship Id="rId52" Type="http://schemas.openxmlformats.org/officeDocument/2006/relationships/font" Target="fonts/CormorantGaramondLight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4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4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3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3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4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4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4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4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4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4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4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jpg"/><Relationship Id="rId4" Type="http://schemas.openxmlformats.org/officeDocument/2006/relationships/image" Target="../media/image15.png"/><Relationship Id="rId5" Type="http://schemas.openxmlformats.org/officeDocument/2006/relationships/image" Target="../media/image19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Relationship Id="rId4" Type="http://schemas.openxmlformats.org/officeDocument/2006/relationships/image" Target="../media/image19.jpg"/><Relationship Id="rId5" Type="http://schemas.openxmlformats.org/officeDocument/2006/relationships/image" Target="../media/image1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4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1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1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1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5625193" y="-221954"/>
            <a:ext cx="12971613" cy="10730908"/>
          </a:xfrm>
          <a:prstGeom prst="rect">
            <a:avLst/>
          </a:pr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 b="0" l="18724" r="168" t="0"/>
          <a:stretch/>
        </p:blipFill>
        <p:spPr>
          <a:xfrm>
            <a:off x="0" y="1704213"/>
            <a:ext cx="8368393" cy="687857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/>
          <p:nvPr/>
        </p:nvSpPr>
        <p:spPr>
          <a:xfrm rot="10800000">
            <a:off x="9022766" y="8873937"/>
            <a:ext cx="10076" cy="7604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"/>
          <p:cNvSpPr txBox="1"/>
          <p:nvPr/>
        </p:nvSpPr>
        <p:spPr>
          <a:xfrm>
            <a:off x="9144000" y="8922385"/>
            <a:ext cx="5300180" cy="5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Cormorant Garamond Light"/>
                <a:ea typeface="Cormorant Garamond Light"/>
                <a:cs typeface="Cormorant Garamond Light"/>
                <a:sym typeface="Cormorant Garamond Light"/>
              </a:rPr>
              <a:t>Свистун Анастасія, РМ-302з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9022775" y="2338150"/>
            <a:ext cx="8508000" cy="43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266" u="none" cap="none" strike="noStrik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Логістика сервісного обслуговування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0"/>
          <p:cNvSpPr/>
          <p:nvPr/>
        </p:nvSpPr>
        <p:spPr>
          <a:xfrm>
            <a:off x="0" y="0"/>
            <a:ext cx="18516840" cy="1403621"/>
          </a:xfrm>
          <a:prstGeom prst="rect">
            <a:avLst/>
          </a:pr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0"/>
          <p:cNvSpPr/>
          <p:nvPr/>
        </p:nvSpPr>
        <p:spPr>
          <a:xfrm rot="-5400000">
            <a:off x="8569629" y="-2079197"/>
            <a:ext cx="9525" cy="15700561"/>
          </a:xfrm>
          <a:prstGeom prst="rect">
            <a:avLst/>
          </a:pr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0"/>
          <p:cNvSpPr txBox="1"/>
          <p:nvPr/>
        </p:nvSpPr>
        <p:spPr>
          <a:xfrm>
            <a:off x="1028700" y="4792662"/>
            <a:ext cx="15193769" cy="654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ФОРМУВАННЯ ЛОГІСТИЧНОГО СЕРВІСУ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11"/>
          <p:cNvPicPr preferRelativeResize="0"/>
          <p:nvPr/>
        </p:nvPicPr>
        <p:blipFill rotWithShape="1">
          <a:blip r:embed="rId3">
            <a:alphaModFix/>
          </a:blip>
          <a:srcRect b="0" l="21816" r="25591" t="0"/>
          <a:stretch/>
        </p:blipFill>
        <p:spPr>
          <a:xfrm>
            <a:off x="0" y="0"/>
            <a:ext cx="81153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1"/>
          <p:cNvSpPr/>
          <p:nvPr/>
        </p:nvSpPr>
        <p:spPr>
          <a:xfrm>
            <a:off x="8115300" y="-187233"/>
            <a:ext cx="10380736" cy="355161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1"/>
          <p:cNvSpPr txBox="1"/>
          <p:nvPr/>
        </p:nvSpPr>
        <p:spPr>
          <a:xfrm>
            <a:off x="9144000" y="1192319"/>
            <a:ext cx="6328315" cy="9225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77" u="none" cap="none" strike="noStrike">
                <a:solidFill>
                  <a:srgbClr val="3F4042"/>
                </a:solidFill>
                <a:latin typeface="Lora"/>
                <a:ea typeface="Lora"/>
                <a:cs typeface="Lora"/>
                <a:sym typeface="Lora"/>
              </a:rPr>
              <a:t>ЛОГІСТИЧНИЙ СЕРВІС ПОВИНЕН ҐРУНТУВАТИСЯ НА ПРИНЦИПАХ:</a:t>
            </a:r>
            <a:endParaRPr/>
          </a:p>
        </p:txBody>
      </p:sp>
      <p:grpSp>
        <p:nvGrpSpPr>
          <p:cNvPr id="251" name="Google Shape;251;p11"/>
          <p:cNvGrpSpPr/>
          <p:nvPr/>
        </p:nvGrpSpPr>
        <p:grpSpPr>
          <a:xfrm>
            <a:off x="9144000" y="3509597"/>
            <a:ext cx="7933178" cy="449421"/>
            <a:chOff x="0" y="-55668"/>
            <a:chExt cx="10577570" cy="599228"/>
          </a:xfrm>
        </p:grpSpPr>
        <p:sp>
          <p:nvSpPr>
            <p:cNvPr id="252" name="Google Shape;252;p11"/>
            <p:cNvSpPr/>
            <p:nvPr/>
          </p:nvSpPr>
          <p:spPr>
            <a:xfrm>
              <a:off x="1198275" y="265430"/>
              <a:ext cx="1727078" cy="12700"/>
            </a:xfrm>
            <a:prstGeom prst="rect">
              <a:avLst/>
            </a:prstGeom>
            <a:solidFill>
              <a:srgbClr val="3F40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11"/>
            <p:cNvSpPr txBox="1"/>
            <p:nvPr/>
          </p:nvSpPr>
          <p:spPr>
            <a:xfrm>
              <a:off x="0" y="-55668"/>
              <a:ext cx="767255" cy="5882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rgbClr val="EB8208"/>
                  </a:solidFill>
                  <a:latin typeface="Tenor Sans"/>
                  <a:ea typeface="Tenor Sans"/>
                  <a:cs typeface="Tenor Sans"/>
                  <a:sym typeface="Tenor Sans"/>
                </a:rPr>
                <a:t>1</a:t>
              </a:r>
              <a:endParaRPr/>
            </a:p>
          </p:txBody>
        </p:sp>
        <p:sp>
          <p:nvSpPr>
            <p:cNvPr id="254" name="Google Shape;254;p11"/>
            <p:cNvSpPr txBox="1"/>
            <p:nvPr/>
          </p:nvSpPr>
          <p:spPr>
            <a:xfrm>
              <a:off x="3292872" y="-47625"/>
              <a:ext cx="7284698" cy="5911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6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00" u="none" cap="none" strike="noStrike">
                  <a:solidFill>
                    <a:srgbClr val="3F4042"/>
                  </a:solidFill>
                  <a:latin typeface="Lora"/>
                  <a:ea typeface="Lora"/>
                  <a:cs typeface="Lora"/>
                  <a:sym typeface="Lora"/>
                </a:rPr>
                <a:t>обов'язковість пропозиції</a:t>
              </a:r>
              <a:endParaRPr/>
            </a:p>
          </p:txBody>
        </p:sp>
      </p:grpSp>
      <p:grpSp>
        <p:nvGrpSpPr>
          <p:cNvPr id="255" name="Google Shape;255;p11"/>
          <p:cNvGrpSpPr/>
          <p:nvPr/>
        </p:nvGrpSpPr>
        <p:grpSpPr>
          <a:xfrm>
            <a:off x="9144000" y="4694079"/>
            <a:ext cx="7933178" cy="449421"/>
            <a:chOff x="0" y="-55668"/>
            <a:chExt cx="10577570" cy="599228"/>
          </a:xfrm>
        </p:grpSpPr>
        <p:sp>
          <p:nvSpPr>
            <p:cNvPr id="256" name="Google Shape;256;p11"/>
            <p:cNvSpPr/>
            <p:nvPr/>
          </p:nvSpPr>
          <p:spPr>
            <a:xfrm>
              <a:off x="1198275" y="265430"/>
              <a:ext cx="1727078" cy="12700"/>
            </a:xfrm>
            <a:prstGeom prst="rect">
              <a:avLst/>
            </a:prstGeom>
            <a:solidFill>
              <a:srgbClr val="3F40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11"/>
            <p:cNvSpPr txBox="1"/>
            <p:nvPr/>
          </p:nvSpPr>
          <p:spPr>
            <a:xfrm>
              <a:off x="0" y="-55668"/>
              <a:ext cx="830755" cy="5882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rgbClr val="EB8208"/>
                  </a:solidFill>
                  <a:latin typeface="Tenor Sans"/>
                  <a:ea typeface="Tenor Sans"/>
                  <a:cs typeface="Tenor Sans"/>
                  <a:sym typeface="Tenor Sans"/>
                </a:rPr>
                <a:t>2</a:t>
              </a:r>
              <a:endParaRPr/>
            </a:p>
          </p:txBody>
        </p:sp>
        <p:sp>
          <p:nvSpPr>
            <p:cNvPr id="258" name="Google Shape;258;p11"/>
            <p:cNvSpPr txBox="1"/>
            <p:nvPr/>
          </p:nvSpPr>
          <p:spPr>
            <a:xfrm>
              <a:off x="3292872" y="-47625"/>
              <a:ext cx="7284698" cy="5911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6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00" u="none" cap="none" strike="noStrike">
                  <a:solidFill>
                    <a:srgbClr val="3F4042"/>
                  </a:solidFill>
                  <a:latin typeface="Lora"/>
                  <a:ea typeface="Lora"/>
                  <a:cs typeface="Lora"/>
                  <a:sym typeface="Lora"/>
                </a:rPr>
                <a:t>необов'язковість використання</a:t>
              </a:r>
              <a:endParaRPr/>
            </a:p>
          </p:txBody>
        </p:sp>
      </p:grpSp>
      <p:grpSp>
        <p:nvGrpSpPr>
          <p:cNvPr id="259" name="Google Shape;259;p11"/>
          <p:cNvGrpSpPr/>
          <p:nvPr/>
        </p:nvGrpSpPr>
        <p:grpSpPr>
          <a:xfrm>
            <a:off x="9144000" y="5882799"/>
            <a:ext cx="7933178" cy="449421"/>
            <a:chOff x="0" y="-55668"/>
            <a:chExt cx="10577570" cy="599228"/>
          </a:xfrm>
        </p:grpSpPr>
        <p:sp>
          <p:nvSpPr>
            <p:cNvPr id="260" name="Google Shape;260;p11"/>
            <p:cNvSpPr/>
            <p:nvPr/>
          </p:nvSpPr>
          <p:spPr>
            <a:xfrm>
              <a:off x="1198275" y="265430"/>
              <a:ext cx="1727078" cy="12700"/>
            </a:xfrm>
            <a:prstGeom prst="rect">
              <a:avLst/>
            </a:prstGeom>
            <a:solidFill>
              <a:srgbClr val="3F40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11"/>
            <p:cNvSpPr txBox="1"/>
            <p:nvPr/>
          </p:nvSpPr>
          <p:spPr>
            <a:xfrm>
              <a:off x="3292872" y="-47625"/>
              <a:ext cx="7284698" cy="5911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6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00" u="none" cap="none" strike="noStrike">
                  <a:solidFill>
                    <a:srgbClr val="3F4042"/>
                  </a:solidFill>
                  <a:latin typeface="Lora"/>
                  <a:ea typeface="Lora"/>
                  <a:cs typeface="Lora"/>
                  <a:sym typeface="Lora"/>
                </a:rPr>
                <a:t>еластичність</a:t>
              </a:r>
              <a:endParaRPr/>
            </a:p>
          </p:txBody>
        </p:sp>
        <p:sp>
          <p:nvSpPr>
            <p:cNvPr id="262" name="Google Shape;262;p11"/>
            <p:cNvSpPr txBox="1"/>
            <p:nvPr/>
          </p:nvSpPr>
          <p:spPr>
            <a:xfrm>
              <a:off x="0" y="-55668"/>
              <a:ext cx="830755" cy="5882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rgbClr val="EB8208"/>
                  </a:solidFill>
                  <a:latin typeface="Tenor Sans"/>
                  <a:ea typeface="Tenor Sans"/>
                  <a:cs typeface="Tenor Sans"/>
                  <a:sym typeface="Tenor Sans"/>
                </a:rPr>
                <a:t>3</a:t>
              </a:r>
              <a:endParaRPr/>
            </a:p>
          </p:txBody>
        </p:sp>
      </p:grpSp>
      <p:grpSp>
        <p:nvGrpSpPr>
          <p:cNvPr id="263" name="Google Shape;263;p11"/>
          <p:cNvGrpSpPr/>
          <p:nvPr/>
        </p:nvGrpSpPr>
        <p:grpSpPr>
          <a:xfrm>
            <a:off x="9144000" y="7071519"/>
            <a:ext cx="7933178" cy="449421"/>
            <a:chOff x="0" y="-55668"/>
            <a:chExt cx="10577570" cy="599228"/>
          </a:xfrm>
        </p:grpSpPr>
        <p:sp>
          <p:nvSpPr>
            <p:cNvPr id="264" name="Google Shape;264;p11"/>
            <p:cNvSpPr/>
            <p:nvPr/>
          </p:nvSpPr>
          <p:spPr>
            <a:xfrm>
              <a:off x="1198275" y="265430"/>
              <a:ext cx="1727078" cy="12700"/>
            </a:xfrm>
            <a:prstGeom prst="rect">
              <a:avLst/>
            </a:prstGeom>
            <a:solidFill>
              <a:srgbClr val="3F40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11"/>
            <p:cNvSpPr txBox="1"/>
            <p:nvPr/>
          </p:nvSpPr>
          <p:spPr>
            <a:xfrm>
              <a:off x="0" y="-55668"/>
              <a:ext cx="830755" cy="5882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rgbClr val="EB8208"/>
                  </a:solidFill>
                  <a:latin typeface="Tenor Sans"/>
                  <a:ea typeface="Tenor Sans"/>
                  <a:cs typeface="Tenor Sans"/>
                  <a:sym typeface="Tenor Sans"/>
                </a:rPr>
                <a:t>4</a:t>
              </a:r>
              <a:endParaRPr/>
            </a:p>
          </p:txBody>
        </p:sp>
        <p:sp>
          <p:nvSpPr>
            <p:cNvPr id="266" name="Google Shape;266;p11"/>
            <p:cNvSpPr txBox="1"/>
            <p:nvPr/>
          </p:nvSpPr>
          <p:spPr>
            <a:xfrm>
              <a:off x="3292872" y="-47625"/>
              <a:ext cx="7284698" cy="5911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6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00" u="none" cap="none" strike="noStrike">
                  <a:solidFill>
                    <a:srgbClr val="3F4042"/>
                  </a:solidFill>
                  <a:latin typeface="Lora"/>
                  <a:ea typeface="Lora"/>
                  <a:cs typeface="Lora"/>
                  <a:sym typeface="Lora"/>
                </a:rPr>
                <a:t>зручність</a:t>
              </a:r>
              <a:endParaRPr/>
            </a:p>
          </p:txBody>
        </p:sp>
      </p:grpSp>
      <p:grpSp>
        <p:nvGrpSpPr>
          <p:cNvPr id="267" name="Google Shape;267;p11"/>
          <p:cNvGrpSpPr/>
          <p:nvPr/>
        </p:nvGrpSpPr>
        <p:grpSpPr>
          <a:xfrm>
            <a:off x="9144000" y="8266271"/>
            <a:ext cx="7933178" cy="443389"/>
            <a:chOff x="0" y="-47625"/>
            <a:chExt cx="10577570" cy="591185"/>
          </a:xfrm>
        </p:grpSpPr>
        <p:sp>
          <p:nvSpPr>
            <p:cNvPr id="268" name="Google Shape;268;p11"/>
            <p:cNvSpPr/>
            <p:nvPr/>
          </p:nvSpPr>
          <p:spPr>
            <a:xfrm>
              <a:off x="1198275" y="265430"/>
              <a:ext cx="1727078" cy="12700"/>
            </a:xfrm>
            <a:prstGeom prst="rect">
              <a:avLst/>
            </a:prstGeom>
            <a:solidFill>
              <a:srgbClr val="3F40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11"/>
            <p:cNvSpPr txBox="1"/>
            <p:nvPr/>
          </p:nvSpPr>
          <p:spPr>
            <a:xfrm>
              <a:off x="3292872" y="-47625"/>
              <a:ext cx="7284698" cy="5911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6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00" u="none" cap="none" strike="noStrike">
                  <a:solidFill>
                    <a:srgbClr val="3F4042"/>
                  </a:solidFill>
                  <a:latin typeface="Lora"/>
                  <a:ea typeface="Lora"/>
                  <a:cs typeface="Lora"/>
                  <a:sym typeface="Lora"/>
                </a:rPr>
                <a:t>раціональна цінова політика</a:t>
              </a:r>
              <a:endParaRPr/>
            </a:p>
          </p:txBody>
        </p:sp>
        <p:sp>
          <p:nvSpPr>
            <p:cNvPr id="270" name="Google Shape;270;p11"/>
            <p:cNvSpPr txBox="1"/>
            <p:nvPr/>
          </p:nvSpPr>
          <p:spPr>
            <a:xfrm>
              <a:off x="0" y="-27093"/>
              <a:ext cx="830755" cy="5596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600" u="none" cap="none" strike="noStrike">
                  <a:solidFill>
                    <a:srgbClr val="EB8208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/>
            </a:p>
          </p:txBody>
        </p:sp>
      </p:grpSp>
      <p:grpSp>
        <p:nvGrpSpPr>
          <p:cNvPr id="271" name="Google Shape;271;p11"/>
          <p:cNvGrpSpPr/>
          <p:nvPr/>
        </p:nvGrpSpPr>
        <p:grpSpPr>
          <a:xfrm>
            <a:off x="9144000" y="9454991"/>
            <a:ext cx="7933104" cy="435134"/>
            <a:chOff x="0" y="-47625"/>
            <a:chExt cx="10577472" cy="580179"/>
          </a:xfrm>
        </p:grpSpPr>
        <p:sp>
          <p:nvSpPr>
            <p:cNvPr id="272" name="Google Shape;272;p11"/>
            <p:cNvSpPr/>
            <p:nvPr/>
          </p:nvSpPr>
          <p:spPr>
            <a:xfrm>
              <a:off x="1198275" y="265430"/>
              <a:ext cx="1727078" cy="12700"/>
            </a:xfrm>
            <a:prstGeom prst="rect">
              <a:avLst/>
            </a:prstGeom>
            <a:solidFill>
              <a:srgbClr val="3F40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11"/>
            <p:cNvSpPr txBox="1"/>
            <p:nvPr/>
          </p:nvSpPr>
          <p:spPr>
            <a:xfrm>
              <a:off x="3292872" y="-47625"/>
              <a:ext cx="72846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6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00" u="none" cap="none" strike="noStrike">
                  <a:solidFill>
                    <a:srgbClr val="3F4042"/>
                  </a:solidFill>
                  <a:latin typeface="Lora"/>
                  <a:ea typeface="Lora"/>
                  <a:cs typeface="Lora"/>
                  <a:sym typeface="Lora"/>
                </a:rPr>
                <a:t>інформаційна віддача</a:t>
              </a:r>
              <a:endParaRPr/>
            </a:p>
          </p:txBody>
        </p:sp>
        <p:sp>
          <p:nvSpPr>
            <p:cNvPr id="274" name="Google Shape;274;p11"/>
            <p:cNvSpPr txBox="1"/>
            <p:nvPr/>
          </p:nvSpPr>
          <p:spPr>
            <a:xfrm>
              <a:off x="0" y="-27093"/>
              <a:ext cx="830755" cy="5596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600" u="none" cap="none" strike="noStrike">
                  <a:solidFill>
                    <a:srgbClr val="EB8208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2"/>
          <p:cNvSpPr/>
          <p:nvPr/>
        </p:nvSpPr>
        <p:spPr>
          <a:xfrm>
            <a:off x="-340731" y="0"/>
            <a:ext cx="5959331" cy="10557447"/>
          </a:xfrm>
          <a:prstGeom prst="rect">
            <a:avLst/>
          </a:pr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2"/>
          <p:cNvSpPr/>
          <p:nvPr/>
        </p:nvSpPr>
        <p:spPr>
          <a:xfrm>
            <a:off x="6571106" y="9354057"/>
            <a:ext cx="10688194" cy="9539"/>
          </a:xfrm>
          <a:prstGeom prst="rect">
            <a:avLst/>
          </a:pr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2"/>
          <p:cNvSpPr txBox="1"/>
          <p:nvPr/>
        </p:nvSpPr>
        <p:spPr>
          <a:xfrm>
            <a:off x="447366" y="990600"/>
            <a:ext cx="4586581" cy="26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FFFFF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ЕТАПИ ФОРМУВАННЯ ЛОГІСТИЧНОГО СЕРВІСУ КОМПАНІЇ</a:t>
            </a:r>
            <a:endParaRPr/>
          </a:p>
        </p:txBody>
      </p:sp>
      <p:sp>
        <p:nvSpPr>
          <p:cNvPr id="282" name="Google Shape;282;p12"/>
          <p:cNvSpPr txBox="1"/>
          <p:nvPr/>
        </p:nvSpPr>
        <p:spPr>
          <a:xfrm>
            <a:off x="6571106" y="1406672"/>
            <a:ext cx="10395633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99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Сегментація споживчого ринку</a:t>
            </a:r>
            <a:endParaRPr/>
          </a:p>
        </p:txBody>
      </p:sp>
      <p:sp>
        <p:nvSpPr>
          <p:cNvPr id="283" name="Google Shape;283;p12"/>
          <p:cNvSpPr/>
          <p:nvPr/>
        </p:nvSpPr>
        <p:spPr>
          <a:xfrm rot="5400000">
            <a:off x="11523032" y="2440147"/>
            <a:ext cx="493142" cy="116307"/>
          </a:xfrm>
          <a:custGeom>
            <a:rect b="b" l="l" r="r" t="t"/>
            <a:pathLst>
              <a:path extrusionOk="0" h="434340" w="1841591">
                <a:moveTo>
                  <a:pt x="1823811" y="187960"/>
                </a:moveTo>
                <a:lnTo>
                  <a:pt x="1562191" y="11430"/>
                </a:lnTo>
                <a:cubicBezTo>
                  <a:pt x="1544411" y="0"/>
                  <a:pt x="1521551" y="3810"/>
                  <a:pt x="1508851" y="21590"/>
                </a:cubicBezTo>
                <a:cubicBezTo>
                  <a:pt x="1497421" y="39370"/>
                  <a:pt x="1501231" y="62230"/>
                  <a:pt x="1519011" y="74930"/>
                </a:cubicBezTo>
                <a:lnTo>
                  <a:pt x="1677761" y="181610"/>
                </a:lnTo>
                <a:lnTo>
                  <a:pt x="0" y="181610"/>
                </a:lnTo>
                <a:lnTo>
                  <a:pt x="0" y="257810"/>
                </a:lnTo>
                <a:lnTo>
                  <a:pt x="1677761" y="257810"/>
                </a:lnTo>
                <a:lnTo>
                  <a:pt x="1519011" y="364490"/>
                </a:lnTo>
                <a:cubicBezTo>
                  <a:pt x="1501231" y="375920"/>
                  <a:pt x="1497421" y="400050"/>
                  <a:pt x="1508851" y="417830"/>
                </a:cubicBezTo>
                <a:cubicBezTo>
                  <a:pt x="1516471" y="429260"/>
                  <a:pt x="1527901" y="434340"/>
                  <a:pt x="1540601" y="434340"/>
                </a:cubicBezTo>
                <a:cubicBezTo>
                  <a:pt x="1548221" y="434340"/>
                  <a:pt x="1555841" y="431800"/>
                  <a:pt x="1562191" y="427990"/>
                </a:cubicBezTo>
                <a:lnTo>
                  <a:pt x="1825081" y="251460"/>
                </a:lnTo>
                <a:cubicBezTo>
                  <a:pt x="1835241" y="243840"/>
                  <a:pt x="1841591" y="232410"/>
                  <a:pt x="1841591" y="219710"/>
                </a:cubicBezTo>
                <a:cubicBezTo>
                  <a:pt x="1841591" y="207010"/>
                  <a:pt x="1835241" y="195580"/>
                  <a:pt x="1823811" y="18796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12"/>
          <p:cNvSpPr txBox="1"/>
          <p:nvPr/>
        </p:nvSpPr>
        <p:spPr>
          <a:xfrm>
            <a:off x="6571106" y="3056529"/>
            <a:ext cx="10395633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99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Визначення найважливіших послуг</a:t>
            </a:r>
            <a:endParaRPr/>
          </a:p>
        </p:txBody>
      </p:sp>
      <p:sp>
        <p:nvSpPr>
          <p:cNvPr id="285" name="Google Shape;285;p12"/>
          <p:cNvSpPr txBox="1"/>
          <p:nvPr/>
        </p:nvSpPr>
        <p:spPr>
          <a:xfrm>
            <a:off x="6571106" y="4871119"/>
            <a:ext cx="10395633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99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Ранжування послуг</a:t>
            </a:r>
            <a:endParaRPr/>
          </a:p>
        </p:txBody>
      </p:sp>
      <p:sp>
        <p:nvSpPr>
          <p:cNvPr id="286" name="Google Shape;286;p12"/>
          <p:cNvSpPr txBox="1"/>
          <p:nvPr/>
        </p:nvSpPr>
        <p:spPr>
          <a:xfrm>
            <a:off x="6628580" y="6689215"/>
            <a:ext cx="10395633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99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Оцінка якості послуг</a:t>
            </a:r>
            <a:endParaRPr/>
          </a:p>
        </p:txBody>
      </p:sp>
      <p:sp>
        <p:nvSpPr>
          <p:cNvPr id="287" name="Google Shape;287;p12"/>
          <p:cNvSpPr txBox="1"/>
          <p:nvPr/>
        </p:nvSpPr>
        <p:spPr>
          <a:xfrm>
            <a:off x="7506295" y="8344407"/>
            <a:ext cx="9460444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99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Встановлення зворотнього зв’язку із покупцями</a:t>
            </a:r>
            <a:endParaRPr/>
          </a:p>
        </p:txBody>
      </p:sp>
      <p:sp>
        <p:nvSpPr>
          <p:cNvPr id="288" name="Google Shape;288;p12"/>
          <p:cNvSpPr/>
          <p:nvPr/>
        </p:nvSpPr>
        <p:spPr>
          <a:xfrm rot="5400000">
            <a:off x="11523032" y="4093650"/>
            <a:ext cx="493142" cy="116307"/>
          </a:xfrm>
          <a:custGeom>
            <a:rect b="b" l="l" r="r" t="t"/>
            <a:pathLst>
              <a:path extrusionOk="0" h="434340" w="1841591">
                <a:moveTo>
                  <a:pt x="1823811" y="187960"/>
                </a:moveTo>
                <a:lnTo>
                  <a:pt x="1562191" y="11430"/>
                </a:lnTo>
                <a:cubicBezTo>
                  <a:pt x="1544411" y="0"/>
                  <a:pt x="1521551" y="3810"/>
                  <a:pt x="1508851" y="21590"/>
                </a:cubicBezTo>
                <a:cubicBezTo>
                  <a:pt x="1497421" y="39370"/>
                  <a:pt x="1501231" y="62230"/>
                  <a:pt x="1519011" y="74930"/>
                </a:cubicBezTo>
                <a:lnTo>
                  <a:pt x="1677761" y="181610"/>
                </a:lnTo>
                <a:lnTo>
                  <a:pt x="0" y="181610"/>
                </a:lnTo>
                <a:lnTo>
                  <a:pt x="0" y="257810"/>
                </a:lnTo>
                <a:lnTo>
                  <a:pt x="1677761" y="257810"/>
                </a:lnTo>
                <a:lnTo>
                  <a:pt x="1519011" y="364490"/>
                </a:lnTo>
                <a:cubicBezTo>
                  <a:pt x="1501231" y="375920"/>
                  <a:pt x="1497421" y="400050"/>
                  <a:pt x="1508851" y="417830"/>
                </a:cubicBezTo>
                <a:cubicBezTo>
                  <a:pt x="1516471" y="429260"/>
                  <a:pt x="1527901" y="434340"/>
                  <a:pt x="1540601" y="434340"/>
                </a:cubicBezTo>
                <a:cubicBezTo>
                  <a:pt x="1548221" y="434340"/>
                  <a:pt x="1555841" y="431800"/>
                  <a:pt x="1562191" y="427990"/>
                </a:cubicBezTo>
                <a:lnTo>
                  <a:pt x="1825081" y="251460"/>
                </a:lnTo>
                <a:cubicBezTo>
                  <a:pt x="1835241" y="243840"/>
                  <a:pt x="1841591" y="232410"/>
                  <a:pt x="1841591" y="219710"/>
                </a:cubicBezTo>
                <a:cubicBezTo>
                  <a:pt x="1841591" y="207010"/>
                  <a:pt x="1835241" y="195580"/>
                  <a:pt x="1823811" y="18796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12"/>
          <p:cNvSpPr/>
          <p:nvPr/>
        </p:nvSpPr>
        <p:spPr>
          <a:xfrm rot="5400000">
            <a:off x="11523032" y="5908240"/>
            <a:ext cx="493142" cy="116307"/>
          </a:xfrm>
          <a:custGeom>
            <a:rect b="b" l="l" r="r" t="t"/>
            <a:pathLst>
              <a:path extrusionOk="0" h="434340" w="1841591">
                <a:moveTo>
                  <a:pt x="1823811" y="187960"/>
                </a:moveTo>
                <a:lnTo>
                  <a:pt x="1562191" y="11430"/>
                </a:lnTo>
                <a:cubicBezTo>
                  <a:pt x="1544411" y="0"/>
                  <a:pt x="1521551" y="3810"/>
                  <a:pt x="1508851" y="21590"/>
                </a:cubicBezTo>
                <a:cubicBezTo>
                  <a:pt x="1497421" y="39370"/>
                  <a:pt x="1501231" y="62230"/>
                  <a:pt x="1519011" y="74930"/>
                </a:cubicBezTo>
                <a:lnTo>
                  <a:pt x="1677761" y="181610"/>
                </a:lnTo>
                <a:lnTo>
                  <a:pt x="0" y="181610"/>
                </a:lnTo>
                <a:lnTo>
                  <a:pt x="0" y="257810"/>
                </a:lnTo>
                <a:lnTo>
                  <a:pt x="1677761" y="257810"/>
                </a:lnTo>
                <a:lnTo>
                  <a:pt x="1519011" y="364490"/>
                </a:lnTo>
                <a:cubicBezTo>
                  <a:pt x="1501231" y="375920"/>
                  <a:pt x="1497421" y="400050"/>
                  <a:pt x="1508851" y="417830"/>
                </a:cubicBezTo>
                <a:cubicBezTo>
                  <a:pt x="1516471" y="429260"/>
                  <a:pt x="1527901" y="434340"/>
                  <a:pt x="1540601" y="434340"/>
                </a:cubicBezTo>
                <a:cubicBezTo>
                  <a:pt x="1548221" y="434340"/>
                  <a:pt x="1555841" y="431800"/>
                  <a:pt x="1562191" y="427990"/>
                </a:cubicBezTo>
                <a:lnTo>
                  <a:pt x="1825081" y="251460"/>
                </a:lnTo>
                <a:cubicBezTo>
                  <a:pt x="1835241" y="243840"/>
                  <a:pt x="1841591" y="232410"/>
                  <a:pt x="1841591" y="219710"/>
                </a:cubicBezTo>
                <a:cubicBezTo>
                  <a:pt x="1841591" y="207010"/>
                  <a:pt x="1835241" y="195580"/>
                  <a:pt x="1823811" y="18796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12"/>
          <p:cNvSpPr/>
          <p:nvPr/>
        </p:nvSpPr>
        <p:spPr>
          <a:xfrm rot="5400000">
            <a:off x="11523032" y="7725357"/>
            <a:ext cx="493142" cy="116307"/>
          </a:xfrm>
          <a:custGeom>
            <a:rect b="b" l="l" r="r" t="t"/>
            <a:pathLst>
              <a:path extrusionOk="0" h="434340" w="1841591">
                <a:moveTo>
                  <a:pt x="1823811" y="187960"/>
                </a:moveTo>
                <a:lnTo>
                  <a:pt x="1562191" y="11430"/>
                </a:lnTo>
                <a:cubicBezTo>
                  <a:pt x="1544411" y="0"/>
                  <a:pt x="1521551" y="3810"/>
                  <a:pt x="1508851" y="21590"/>
                </a:cubicBezTo>
                <a:cubicBezTo>
                  <a:pt x="1497421" y="39370"/>
                  <a:pt x="1501231" y="62230"/>
                  <a:pt x="1519011" y="74930"/>
                </a:cubicBezTo>
                <a:lnTo>
                  <a:pt x="1677761" y="181610"/>
                </a:lnTo>
                <a:lnTo>
                  <a:pt x="0" y="181610"/>
                </a:lnTo>
                <a:lnTo>
                  <a:pt x="0" y="257810"/>
                </a:lnTo>
                <a:lnTo>
                  <a:pt x="1677761" y="257810"/>
                </a:lnTo>
                <a:lnTo>
                  <a:pt x="1519011" y="364490"/>
                </a:lnTo>
                <a:cubicBezTo>
                  <a:pt x="1501231" y="375920"/>
                  <a:pt x="1497421" y="400050"/>
                  <a:pt x="1508851" y="417830"/>
                </a:cubicBezTo>
                <a:cubicBezTo>
                  <a:pt x="1516471" y="429260"/>
                  <a:pt x="1527901" y="434340"/>
                  <a:pt x="1540601" y="434340"/>
                </a:cubicBezTo>
                <a:cubicBezTo>
                  <a:pt x="1548221" y="434340"/>
                  <a:pt x="1555841" y="431800"/>
                  <a:pt x="1562191" y="427990"/>
                </a:cubicBezTo>
                <a:lnTo>
                  <a:pt x="1825081" y="251460"/>
                </a:lnTo>
                <a:cubicBezTo>
                  <a:pt x="1835241" y="243840"/>
                  <a:pt x="1841591" y="232410"/>
                  <a:pt x="1841591" y="219710"/>
                </a:cubicBezTo>
                <a:cubicBezTo>
                  <a:pt x="1841591" y="207010"/>
                  <a:pt x="1835241" y="195580"/>
                  <a:pt x="1823811" y="18796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3"/>
          <p:cNvSpPr/>
          <p:nvPr/>
        </p:nvSpPr>
        <p:spPr>
          <a:xfrm>
            <a:off x="-249643" y="0"/>
            <a:ext cx="13003883" cy="10287000"/>
          </a:xfrm>
          <a:prstGeom prst="rect">
            <a:avLst/>
          </a:pr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3"/>
          <p:cNvSpPr/>
          <p:nvPr/>
        </p:nvSpPr>
        <p:spPr>
          <a:xfrm>
            <a:off x="1028700" y="1028700"/>
            <a:ext cx="16230600" cy="9525"/>
          </a:xfrm>
          <a:prstGeom prst="rect">
            <a:avLst/>
          </a:pr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3"/>
          <p:cNvSpPr txBox="1"/>
          <p:nvPr/>
        </p:nvSpPr>
        <p:spPr>
          <a:xfrm>
            <a:off x="13207822" y="6648450"/>
            <a:ext cx="4051478" cy="3078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До них належать витрати на доставку продукції, пакування, обробку замовлень, інформаційну систему тощо.</a:t>
            </a:r>
            <a:endParaRPr/>
          </a:p>
        </p:txBody>
      </p:sp>
      <p:sp>
        <p:nvSpPr>
          <p:cNvPr id="298" name="Google Shape;298;p13"/>
          <p:cNvSpPr txBox="1"/>
          <p:nvPr/>
        </p:nvSpPr>
        <p:spPr>
          <a:xfrm>
            <a:off x="1028700" y="3438525"/>
            <a:ext cx="11228724" cy="3305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Витрати на логістичне обслуговування – це витрати, пов’язані з наданням споживачу комплексу послуг, пов’язаних з допродажним та післяпродажним обслуговуванням, а також безпосередньо під час продажу продукції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4"/>
          <p:cNvSpPr/>
          <p:nvPr/>
        </p:nvSpPr>
        <p:spPr>
          <a:xfrm>
            <a:off x="0" y="0"/>
            <a:ext cx="18516840" cy="1403621"/>
          </a:xfrm>
          <a:prstGeom prst="rect">
            <a:avLst/>
          </a:pr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4"/>
          <p:cNvSpPr/>
          <p:nvPr/>
        </p:nvSpPr>
        <p:spPr>
          <a:xfrm rot="-5400000">
            <a:off x="8569629" y="-2079197"/>
            <a:ext cx="9525" cy="15700561"/>
          </a:xfrm>
          <a:prstGeom prst="rect">
            <a:avLst/>
          </a:pr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4"/>
          <p:cNvSpPr txBox="1"/>
          <p:nvPr/>
        </p:nvSpPr>
        <p:spPr>
          <a:xfrm>
            <a:off x="1028700" y="4792662"/>
            <a:ext cx="15193769" cy="654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ОЦІНКА ЯКОСТІ ЛОГІСТИЧНОГО СЕРВІСУ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5"/>
          <p:cNvSpPr/>
          <p:nvPr/>
        </p:nvSpPr>
        <p:spPr>
          <a:xfrm>
            <a:off x="-340731" y="0"/>
            <a:ext cx="18940785" cy="2215199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5"/>
          <p:cNvSpPr txBox="1"/>
          <p:nvPr/>
        </p:nvSpPr>
        <p:spPr>
          <a:xfrm>
            <a:off x="1157129" y="593249"/>
            <a:ext cx="15945066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99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Оцінка якості обслуговування в логістиці базується на достатньо широкому колі показників, які відображають як локальні, так і комплексні характеристики</a:t>
            </a:r>
            <a:endParaRPr/>
          </a:p>
        </p:txBody>
      </p:sp>
      <p:sp>
        <p:nvSpPr>
          <p:cNvPr id="312" name="Google Shape;312;p15"/>
          <p:cNvSpPr txBox="1"/>
          <p:nvPr/>
        </p:nvSpPr>
        <p:spPr>
          <a:xfrm>
            <a:off x="7692969" y="3651923"/>
            <a:ext cx="9134677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9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До показників, що локально характеризують систему логістичного обслуговування, можна віднести:</a:t>
            </a:r>
            <a:endParaRPr/>
          </a:p>
        </p:txBody>
      </p:sp>
      <p:pic>
        <p:nvPicPr>
          <p:cNvPr id="313" name="Google Shape;313;p15"/>
          <p:cNvPicPr preferRelativeResize="0"/>
          <p:nvPr/>
        </p:nvPicPr>
        <p:blipFill rotWithShape="1">
          <a:blip r:embed="rId3">
            <a:alphaModFix/>
          </a:blip>
          <a:srcRect b="0" l="14172" r="30665" t="0"/>
          <a:stretch/>
        </p:blipFill>
        <p:spPr>
          <a:xfrm>
            <a:off x="0" y="2215199"/>
            <a:ext cx="6678736" cy="80718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4" name="Google Shape;314;p15"/>
          <p:cNvGrpSpPr/>
          <p:nvPr/>
        </p:nvGrpSpPr>
        <p:grpSpPr>
          <a:xfrm>
            <a:off x="7692969" y="5136375"/>
            <a:ext cx="8949381" cy="3945488"/>
            <a:chOff x="0" y="0"/>
            <a:chExt cx="11932508" cy="5260651"/>
          </a:xfrm>
        </p:grpSpPr>
        <p:sp>
          <p:nvSpPr>
            <p:cNvPr id="315" name="Google Shape;315;p15"/>
            <p:cNvSpPr/>
            <p:nvPr/>
          </p:nvSpPr>
          <p:spPr>
            <a:xfrm>
              <a:off x="0" y="5247951"/>
              <a:ext cx="11932448" cy="12700"/>
            </a:xfrm>
            <a:prstGeom prst="rect">
              <a:avLst/>
            </a:prstGeom>
            <a:solidFill>
              <a:srgbClr val="3F40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15"/>
            <p:cNvSpPr txBox="1"/>
            <p:nvPr/>
          </p:nvSpPr>
          <p:spPr>
            <a:xfrm>
              <a:off x="8" y="401467"/>
              <a:ext cx="11932500" cy="476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b="0" i="0" lang="en-US" sz="1499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З точки зору задоволення споживацького попиту:</a:t>
              </a:r>
              <a:endParaRPr b="0" i="0" sz="1499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endParaRPr>
            </a:p>
            <a:p>
              <a:pPr indent="-161924" lvl="1" marL="323848" marR="0" rtl="0" algn="just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3F4042"/>
                </a:buClr>
                <a:buSzPts val="1499"/>
                <a:buFont typeface="Arial"/>
                <a:buChar char="•"/>
              </a:pPr>
              <a:r>
                <a:rPr b="0" i="0" lang="en-US" sz="1499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рівень надійності поставок, що визначається як частка своєчасно поставлених партій товарів;</a:t>
              </a:r>
              <a:endParaRPr/>
            </a:p>
            <a:p>
              <a:pPr indent="-161924" lvl="1" marL="323848" marR="0" rtl="0" algn="just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3F4042"/>
                </a:buClr>
                <a:buSzPts val="1499"/>
                <a:buFont typeface="Arial"/>
                <a:buChar char="•"/>
              </a:pPr>
              <a:r>
                <a:rPr b="0" i="0" lang="en-US" sz="1499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число відмовлень у розрахунку на весь обсяг продаж та за кожним видом номенклатури у зв’язку з відсутністю виробничих ресурсів і неефективністю їх використання за конкретний період;</a:t>
              </a:r>
              <a:endParaRPr/>
            </a:p>
            <a:p>
              <a:pPr indent="-161924" lvl="1" marL="323848" marR="0" rtl="0" algn="just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3F4042"/>
                </a:buClr>
                <a:buSzPts val="1499"/>
                <a:buFont typeface="Arial"/>
                <a:buChar char="•"/>
              </a:pPr>
              <a:r>
                <a:rPr b="0" i="0" lang="en-US" sz="1499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число відмовлень з боку споживачів у зв’язку з відхиленням цін від середньоринкових;</a:t>
              </a:r>
              <a:endParaRPr/>
            </a:p>
            <a:p>
              <a:pPr indent="-161924" lvl="1" marL="323848" marR="0" rtl="0" algn="just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3F4042"/>
                </a:buClr>
                <a:buSzPts val="1499"/>
                <a:buFont typeface="Arial"/>
                <a:buChar char="•"/>
              </a:pPr>
              <a:r>
                <a:rPr b="0" i="0" lang="en-US" sz="1499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ймовірність безвідмовного виконання прийнятого замовлення за критерієм часу та якості;</a:t>
              </a:r>
              <a:endParaRPr/>
            </a:p>
            <a:p>
              <a:pPr indent="-161924" lvl="1" marL="323848" marR="0" rtl="0" algn="just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3F4042"/>
                </a:buClr>
                <a:buSzPts val="1499"/>
                <a:buFont typeface="Arial"/>
                <a:buChar char="•"/>
              </a:pPr>
              <a:r>
                <a:rPr b="0" i="0" lang="en-US" sz="1499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час приймання (реєстрації), доставки, комплектації, оброблення замовлень у розрахунку на одне замовлення / на одного споживача / на один продукт;</a:t>
              </a:r>
              <a:endParaRPr/>
            </a:p>
          </p:txBody>
        </p:sp>
        <p:sp>
          <p:nvSpPr>
            <p:cNvPr id="317" name="Google Shape;317;p15"/>
            <p:cNvSpPr/>
            <p:nvPr/>
          </p:nvSpPr>
          <p:spPr>
            <a:xfrm>
              <a:off x="0" y="0"/>
              <a:ext cx="11932448" cy="12700"/>
            </a:xfrm>
            <a:prstGeom prst="rect">
              <a:avLst/>
            </a:prstGeom>
            <a:solidFill>
              <a:srgbClr val="3F40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6"/>
          <p:cNvSpPr/>
          <p:nvPr/>
        </p:nvSpPr>
        <p:spPr>
          <a:xfrm>
            <a:off x="-340731" y="0"/>
            <a:ext cx="18940785" cy="2215199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23" name="Google Shape;323;p16"/>
          <p:cNvGrpSpPr/>
          <p:nvPr/>
        </p:nvGrpSpPr>
        <p:grpSpPr>
          <a:xfrm>
            <a:off x="8118505" y="2823632"/>
            <a:ext cx="9140850" cy="6434669"/>
            <a:chOff x="0" y="0"/>
            <a:chExt cx="12187800" cy="8579558"/>
          </a:xfrm>
        </p:grpSpPr>
        <p:sp>
          <p:nvSpPr>
            <p:cNvPr id="324" name="Google Shape;324;p16"/>
            <p:cNvSpPr/>
            <p:nvPr/>
          </p:nvSpPr>
          <p:spPr>
            <a:xfrm>
              <a:off x="0" y="8566586"/>
              <a:ext cx="12187727" cy="12972"/>
            </a:xfrm>
            <a:prstGeom prst="rect">
              <a:avLst/>
            </a:prstGeom>
            <a:solidFill>
              <a:srgbClr val="3F40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16"/>
            <p:cNvSpPr txBox="1"/>
            <p:nvPr/>
          </p:nvSpPr>
          <p:spPr>
            <a:xfrm>
              <a:off x="0" y="170829"/>
              <a:ext cx="12187800" cy="838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53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З точки зору зіставлення послуг компанії з конкурентами або станом на ринку:</a:t>
              </a:r>
              <a:endParaRPr/>
            </a:p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553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endParaRPr>
            </a:p>
            <a:p>
              <a:pPr indent="-275647" lvl="1" marL="551295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4042"/>
                </a:buClr>
                <a:buSzPts val="2553"/>
                <a:buFont typeface="Arial"/>
                <a:buChar char="•"/>
              </a:pPr>
              <a:r>
                <a:rPr b="0" i="0" lang="en-US" sz="2553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кількість послуг та можливі обсяги їх забезпечення порівняно з аналогічними показниками конкурентів;</a:t>
              </a:r>
              <a:endParaRPr/>
            </a:p>
            <a:p>
              <a:pPr indent="-275647" lvl="1" marL="551295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4042"/>
                </a:buClr>
                <a:buSzPts val="2553"/>
                <a:buFont typeface="Arial"/>
                <a:buChar char="•"/>
              </a:pPr>
              <a:r>
                <a:rPr b="0" i="0" lang="en-US" sz="2553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якість логістичних послуг порівняно із середньоринковим рівнем якості;</a:t>
              </a:r>
              <a:endParaRPr/>
            </a:p>
            <a:p>
              <a:pPr indent="-275647" lvl="1" marL="551295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4042"/>
                </a:buClr>
                <a:buSzPts val="2553"/>
                <a:buFont typeface="Arial"/>
                <a:buChar char="•"/>
              </a:pPr>
              <a:r>
                <a:rPr b="0" i="0" lang="en-US" sz="2553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час поставок відносно середньоринкового часу поставок за кожним видом продукції;</a:t>
              </a:r>
              <a:endParaRPr/>
            </a:p>
            <a:p>
              <a:pPr indent="-275647" lvl="1" marL="551295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4042"/>
                </a:buClr>
                <a:buSzPts val="2553"/>
                <a:buFont typeface="Arial"/>
                <a:buChar char="•"/>
              </a:pPr>
              <a:r>
                <a:rPr b="0" i="0" lang="en-US" sz="2553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час надання послуг порівняно із середньоринковим;</a:t>
              </a:r>
              <a:endParaRPr/>
            </a:p>
            <a:p>
              <a:pPr indent="-275647" lvl="1" marL="551295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4042"/>
                </a:buClr>
                <a:buSzPts val="2553"/>
                <a:buFont typeface="Arial"/>
                <a:buChar char="•"/>
              </a:pPr>
              <a:r>
                <a:rPr b="0" i="0" lang="en-US" sz="2553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ціна послуг порівняно із середньоринковою</a:t>
              </a:r>
              <a:endParaRPr b="0" i="0" sz="2553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endParaRPr>
            </a:p>
          </p:txBody>
        </p:sp>
        <p:sp>
          <p:nvSpPr>
            <p:cNvPr id="326" name="Google Shape;326;p16"/>
            <p:cNvSpPr/>
            <p:nvPr/>
          </p:nvSpPr>
          <p:spPr>
            <a:xfrm>
              <a:off x="0" y="0"/>
              <a:ext cx="12187727" cy="12972"/>
            </a:xfrm>
            <a:prstGeom prst="rect">
              <a:avLst/>
            </a:prstGeom>
            <a:solidFill>
              <a:srgbClr val="3F40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27" name="Google Shape;327;p16"/>
          <p:cNvPicPr preferRelativeResize="0"/>
          <p:nvPr/>
        </p:nvPicPr>
        <p:blipFill rotWithShape="1">
          <a:blip r:embed="rId3">
            <a:alphaModFix/>
          </a:blip>
          <a:srcRect b="11527" l="4702" r="4702" t="0"/>
          <a:stretch/>
        </p:blipFill>
        <p:spPr>
          <a:xfrm>
            <a:off x="0" y="0"/>
            <a:ext cx="7125871" cy="1044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7"/>
          <p:cNvSpPr/>
          <p:nvPr/>
        </p:nvSpPr>
        <p:spPr>
          <a:xfrm>
            <a:off x="-208036" y="-221954"/>
            <a:ext cx="7364245" cy="10730908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3" name="Google Shape;333;p17"/>
          <p:cNvPicPr preferRelativeResize="0"/>
          <p:nvPr/>
        </p:nvPicPr>
        <p:blipFill rotWithShape="1">
          <a:blip r:embed="rId3">
            <a:alphaModFix/>
          </a:blip>
          <a:srcRect b="38838" l="0" r="0" t="11158"/>
          <a:stretch/>
        </p:blipFill>
        <p:spPr>
          <a:xfrm>
            <a:off x="7156209" y="5830094"/>
            <a:ext cx="10284165" cy="3428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17"/>
          <p:cNvPicPr preferRelativeResize="0"/>
          <p:nvPr/>
        </p:nvPicPr>
        <p:blipFill rotWithShape="1">
          <a:blip r:embed="rId4">
            <a:alphaModFix amt="4000"/>
          </a:blip>
          <a:srcRect b="0" l="0" r="0" t="0"/>
          <a:stretch/>
        </p:blipFill>
        <p:spPr>
          <a:xfrm>
            <a:off x="-2874070" y="7412930"/>
            <a:ext cx="5748141" cy="5748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17"/>
          <p:cNvPicPr preferRelativeResize="0"/>
          <p:nvPr/>
        </p:nvPicPr>
        <p:blipFill rotWithShape="1">
          <a:blip r:embed="rId5">
            <a:alphaModFix/>
          </a:blip>
          <a:srcRect b="8038" l="0" r="0" t="8038"/>
          <a:stretch/>
        </p:blipFill>
        <p:spPr>
          <a:xfrm>
            <a:off x="1028700" y="5830094"/>
            <a:ext cx="6127509" cy="3428206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17"/>
          <p:cNvSpPr/>
          <p:nvPr/>
        </p:nvSpPr>
        <p:spPr>
          <a:xfrm>
            <a:off x="7994320" y="1471930"/>
            <a:ext cx="9264980" cy="9637"/>
          </a:xfrm>
          <a:prstGeom prst="rect">
            <a:avLst/>
          </a:pr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17"/>
          <p:cNvSpPr txBox="1"/>
          <p:nvPr/>
        </p:nvSpPr>
        <p:spPr>
          <a:xfrm>
            <a:off x="1028700" y="1395730"/>
            <a:ext cx="5341775" cy="2420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400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Рівень сервісу</a:t>
            </a:r>
            <a:endParaRPr/>
          </a:p>
        </p:txBody>
      </p:sp>
      <p:sp>
        <p:nvSpPr>
          <p:cNvPr id="338" name="Google Shape;338;p17"/>
          <p:cNvSpPr txBox="1"/>
          <p:nvPr/>
        </p:nvSpPr>
        <p:spPr>
          <a:xfrm>
            <a:off x="7994320" y="2115185"/>
            <a:ext cx="9264980" cy="18230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Важливим критерієм, який дозволяє комплексно оцінити якість обслуговування як з позицій постачальника, так і з позицій одержувача послуг, є рівень сервісу (або рівень логістичного обслуговування)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8"/>
          <p:cNvSpPr/>
          <p:nvPr/>
        </p:nvSpPr>
        <p:spPr>
          <a:xfrm>
            <a:off x="3784471" y="3963398"/>
            <a:ext cx="10420389" cy="4875524"/>
          </a:xfrm>
          <a:prstGeom prst="rect">
            <a:avLst/>
          </a:pr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4" name="Google Shape;34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58948" y="5694526"/>
            <a:ext cx="3370103" cy="1413269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18"/>
          <p:cNvSpPr txBox="1"/>
          <p:nvPr/>
        </p:nvSpPr>
        <p:spPr>
          <a:xfrm>
            <a:off x="3523712" y="969175"/>
            <a:ext cx="10941900" cy="26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543E2A"/>
                </a:solidFill>
                <a:latin typeface="Tenor Sans"/>
                <a:ea typeface="Tenor Sans"/>
                <a:cs typeface="Tenor Sans"/>
                <a:sym typeface="Tenor Sans"/>
              </a:rPr>
              <a:t>Показник рівня логістичного сервісу є відносним показником, який виражається у відсотках від всього можливого сервісу, який може бути наданий по окремій товарній позиції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9"/>
          <p:cNvSpPr/>
          <p:nvPr/>
        </p:nvSpPr>
        <p:spPr>
          <a:xfrm>
            <a:off x="3784471" y="3963398"/>
            <a:ext cx="10420389" cy="4875524"/>
          </a:xfrm>
          <a:prstGeom prst="rect">
            <a:avLst/>
          </a:pr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1" name="Google Shape;35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4951" y="4264783"/>
            <a:ext cx="5738099" cy="4272754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19"/>
          <p:cNvSpPr txBox="1"/>
          <p:nvPr/>
        </p:nvSpPr>
        <p:spPr>
          <a:xfrm>
            <a:off x="3931523" y="704850"/>
            <a:ext cx="102732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543E2A"/>
                </a:solidFill>
                <a:latin typeface="Tenor Sans"/>
                <a:ea typeface="Tenor Sans"/>
                <a:cs typeface="Tenor Sans"/>
                <a:sym typeface="Tenor Sans"/>
              </a:rPr>
              <a:t>Рівень сервісу можна оцінювати також і шляхом зіставлення часу, який фактично </a:t>
            </a:r>
            <a:r>
              <a:rPr lang="en-US" sz="3500">
                <a:solidFill>
                  <a:srgbClr val="543E2A"/>
                </a:solidFill>
                <a:latin typeface="Tenor Sans"/>
                <a:ea typeface="Tenor Sans"/>
                <a:cs typeface="Tenor Sans"/>
                <a:sym typeface="Tenor Sans"/>
              </a:rPr>
              <a:t>витрачається</a:t>
            </a:r>
            <a:r>
              <a:rPr b="0" i="0" lang="en-US" sz="3500" u="none" cap="none" strike="noStrike">
                <a:solidFill>
                  <a:srgbClr val="543E2A"/>
                </a:solidFill>
                <a:latin typeface="Tenor Sans"/>
                <a:ea typeface="Tenor Sans"/>
                <a:cs typeface="Tenor Sans"/>
                <a:sym typeface="Tenor Sans"/>
              </a:rPr>
              <a:t> на надання логістичних послуг, із часом, який потрібно затратити при наданні всього спектру можливих послуг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/>
          <p:nvPr/>
        </p:nvSpPr>
        <p:spPr>
          <a:xfrm>
            <a:off x="-164916" y="-221954"/>
            <a:ext cx="11502357" cy="10730908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4" name="Google Shape;94;p2"/>
          <p:cNvGrpSpPr/>
          <p:nvPr/>
        </p:nvGrpSpPr>
        <p:grpSpPr>
          <a:xfrm>
            <a:off x="12440689" y="1046554"/>
            <a:ext cx="4818611" cy="8172460"/>
            <a:chOff x="0" y="-28575"/>
            <a:chExt cx="6424815" cy="10896614"/>
          </a:xfrm>
        </p:grpSpPr>
        <p:sp>
          <p:nvSpPr>
            <p:cNvPr id="95" name="Google Shape;95;p2"/>
            <p:cNvSpPr/>
            <p:nvPr/>
          </p:nvSpPr>
          <p:spPr>
            <a:xfrm>
              <a:off x="0" y="2906752"/>
              <a:ext cx="6424815" cy="12700"/>
            </a:xfrm>
            <a:prstGeom prst="rect">
              <a:avLst/>
            </a:prstGeom>
            <a:solidFill>
              <a:srgbClr val="3F4042">
                <a:alpha val="4980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2"/>
            <p:cNvSpPr txBox="1"/>
            <p:nvPr/>
          </p:nvSpPr>
          <p:spPr>
            <a:xfrm>
              <a:off x="0" y="482076"/>
              <a:ext cx="6424815" cy="18707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6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00" u="none" cap="none" strike="noStrike">
                  <a:solidFill>
                    <a:srgbClr val="3F4042"/>
                  </a:solidFill>
                  <a:latin typeface="Alice"/>
                  <a:ea typeface="Alice"/>
                  <a:cs typeface="Alice"/>
                  <a:sym typeface="Alice"/>
                </a:rPr>
                <a:t>Логістичний сервіс. Класифікація видів логістичного сервісу </a:t>
              </a:r>
              <a:endParaRPr/>
            </a:p>
          </p:txBody>
        </p:sp>
        <p:sp>
          <p:nvSpPr>
            <p:cNvPr id="97" name="Google Shape;97;p2"/>
            <p:cNvSpPr txBox="1"/>
            <p:nvPr/>
          </p:nvSpPr>
          <p:spPr>
            <a:xfrm>
              <a:off x="0" y="-28575"/>
              <a:ext cx="6424815" cy="4613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998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91" u="none" cap="none" strike="noStrike">
                  <a:solidFill>
                    <a:srgbClr val="EB8208"/>
                  </a:solidFill>
                  <a:latin typeface="Alice"/>
                  <a:ea typeface="Alice"/>
                  <a:cs typeface="Alice"/>
                  <a:sym typeface="Alice"/>
                </a:rPr>
                <a:t>РОЗДІЛ 1:</a:t>
              </a: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0" y="5745170"/>
              <a:ext cx="6424815" cy="12700"/>
            </a:xfrm>
            <a:prstGeom prst="rect">
              <a:avLst/>
            </a:prstGeom>
            <a:solidFill>
              <a:srgbClr val="3F4042">
                <a:alpha val="4980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2"/>
            <p:cNvSpPr txBox="1"/>
            <p:nvPr/>
          </p:nvSpPr>
          <p:spPr>
            <a:xfrm>
              <a:off x="0" y="3955494"/>
              <a:ext cx="6424815" cy="12357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6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00" u="none" cap="none" strike="noStrike">
                  <a:solidFill>
                    <a:srgbClr val="3F4042"/>
                  </a:solidFill>
                  <a:latin typeface="Alice"/>
                  <a:ea typeface="Alice"/>
                  <a:cs typeface="Alice"/>
                  <a:sym typeface="Alice"/>
                </a:rPr>
                <a:t>Формування логістичного сервісу</a:t>
              </a:r>
              <a:endParaRPr/>
            </a:p>
          </p:txBody>
        </p:sp>
        <p:sp>
          <p:nvSpPr>
            <p:cNvPr id="100" name="Google Shape;100;p2"/>
            <p:cNvSpPr txBox="1"/>
            <p:nvPr/>
          </p:nvSpPr>
          <p:spPr>
            <a:xfrm>
              <a:off x="0" y="3444843"/>
              <a:ext cx="6424815" cy="4613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998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91" u="none" cap="none" strike="noStrike">
                  <a:solidFill>
                    <a:srgbClr val="EB8208"/>
                  </a:solidFill>
                  <a:latin typeface="Alice"/>
                  <a:ea typeface="Alice"/>
                  <a:cs typeface="Alice"/>
                  <a:sym typeface="Alice"/>
                </a:rPr>
                <a:t>РОЗДІЛ 2:</a:t>
              </a: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0" y="8583587"/>
              <a:ext cx="6424815" cy="12700"/>
            </a:xfrm>
            <a:prstGeom prst="rect">
              <a:avLst/>
            </a:prstGeom>
            <a:solidFill>
              <a:srgbClr val="3F4042">
                <a:alpha val="4980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2"/>
            <p:cNvSpPr txBox="1"/>
            <p:nvPr/>
          </p:nvSpPr>
          <p:spPr>
            <a:xfrm>
              <a:off x="0" y="6793911"/>
              <a:ext cx="6424815" cy="12357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6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00" u="none" cap="none" strike="noStrike">
                  <a:solidFill>
                    <a:srgbClr val="3F4042"/>
                  </a:solidFill>
                  <a:latin typeface="Alice"/>
                  <a:ea typeface="Alice"/>
                  <a:cs typeface="Alice"/>
                  <a:sym typeface="Alice"/>
                </a:rPr>
                <a:t>Оцінка якості логістичного сервісу</a:t>
              </a:r>
              <a:endParaRPr/>
            </a:p>
          </p:txBody>
        </p:sp>
        <p:sp>
          <p:nvSpPr>
            <p:cNvPr id="103" name="Google Shape;103;p2"/>
            <p:cNvSpPr txBox="1"/>
            <p:nvPr/>
          </p:nvSpPr>
          <p:spPr>
            <a:xfrm>
              <a:off x="0" y="6283261"/>
              <a:ext cx="6424815" cy="4613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998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91" u="none" cap="none" strike="noStrike">
                  <a:solidFill>
                    <a:srgbClr val="EB8208"/>
                  </a:solidFill>
                  <a:latin typeface="Alice"/>
                  <a:ea typeface="Alice"/>
                  <a:cs typeface="Alice"/>
                  <a:sym typeface="Alice"/>
                </a:rPr>
                <a:t>РОЗДІЛ 3:</a:t>
              </a:r>
              <a:endParaRPr/>
            </a:p>
          </p:txBody>
        </p:sp>
        <p:sp>
          <p:nvSpPr>
            <p:cNvPr id="104" name="Google Shape;104;p2"/>
            <p:cNvSpPr txBox="1"/>
            <p:nvPr/>
          </p:nvSpPr>
          <p:spPr>
            <a:xfrm>
              <a:off x="0" y="9632329"/>
              <a:ext cx="6424815" cy="12357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6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00" u="none" cap="none" strike="noStrike">
                  <a:solidFill>
                    <a:srgbClr val="3F4042"/>
                  </a:solidFill>
                  <a:latin typeface="Alice"/>
                  <a:ea typeface="Alice"/>
                  <a:cs typeface="Alice"/>
                  <a:sym typeface="Alice"/>
                </a:rPr>
                <a:t>Логістика сервісного відгуку – SRL</a:t>
              </a:r>
              <a:endParaRPr/>
            </a:p>
          </p:txBody>
        </p:sp>
        <p:sp>
          <p:nvSpPr>
            <p:cNvPr id="105" name="Google Shape;105;p2"/>
            <p:cNvSpPr txBox="1"/>
            <p:nvPr/>
          </p:nvSpPr>
          <p:spPr>
            <a:xfrm>
              <a:off x="0" y="9121678"/>
              <a:ext cx="6424815" cy="4613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998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91" u="none" cap="none" strike="noStrike">
                  <a:solidFill>
                    <a:srgbClr val="EB8208"/>
                  </a:solidFill>
                  <a:latin typeface="Alice"/>
                  <a:ea typeface="Alice"/>
                  <a:cs typeface="Alice"/>
                  <a:sym typeface="Alice"/>
                </a:rPr>
                <a:t>РОЗДІЛ 4:</a:t>
              </a:r>
              <a:endParaRPr/>
            </a:p>
          </p:txBody>
        </p:sp>
      </p:grpSp>
      <p:pic>
        <p:nvPicPr>
          <p:cNvPr id="106" name="Google Shape;106;p2"/>
          <p:cNvPicPr preferRelativeResize="0"/>
          <p:nvPr/>
        </p:nvPicPr>
        <p:blipFill rotWithShape="1">
          <a:blip r:embed="rId3">
            <a:alphaModFix/>
          </a:blip>
          <a:srcRect b="14643" l="0" r="0" t="9919"/>
          <a:stretch/>
        </p:blipFill>
        <p:spPr>
          <a:xfrm>
            <a:off x="0" y="4585222"/>
            <a:ext cx="11337441" cy="570177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"/>
          <p:cNvSpPr txBox="1"/>
          <p:nvPr/>
        </p:nvSpPr>
        <p:spPr>
          <a:xfrm>
            <a:off x="1028700" y="2281979"/>
            <a:ext cx="9249971" cy="1298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3F4042"/>
                </a:solidFill>
                <a:latin typeface="Lora"/>
                <a:ea typeface="Lora"/>
                <a:cs typeface="Lora"/>
                <a:sym typeface="Lora"/>
              </a:rPr>
              <a:t>Зміст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DED"/>
        </a:solidFill>
      </p:bgPr>
    </p:bg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0"/>
          <p:cNvSpPr/>
          <p:nvPr/>
        </p:nvSpPr>
        <p:spPr>
          <a:xfrm>
            <a:off x="-340731" y="-228840"/>
            <a:ext cx="18969461" cy="24440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8" name="Google Shape;358;p20"/>
          <p:cNvGrpSpPr/>
          <p:nvPr/>
        </p:nvGrpSpPr>
        <p:grpSpPr>
          <a:xfrm>
            <a:off x="1028700" y="4423930"/>
            <a:ext cx="8949375" cy="3812138"/>
            <a:chOff x="0" y="0"/>
            <a:chExt cx="11932500" cy="5082851"/>
          </a:xfrm>
        </p:grpSpPr>
        <p:sp>
          <p:nvSpPr>
            <p:cNvPr id="359" name="Google Shape;359;p20"/>
            <p:cNvSpPr/>
            <p:nvPr/>
          </p:nvSpPr>
          <p:spPr>
            <a:xfrm>
              <a:off x="0" y="5070151"/>
              <a:ext cx="11932448" cy="12700"/>
            </a:xfrm>
            <a:prstGeom prst="rect">
              <a:avLst/>
            </a:prstGeom>
            <a:solidFill>
              <a:srgbClr val="3F40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20"/>
            <p:cNvSpPr txBox="1"/>
            <p:nvPr/>
          </p:nvSpPr>
          <p:spPr>
            <a:xfrm>
              <a:off x="0" y="382425"/>
              <a:ext cx="11932500" cy="46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Базовий рівень обслуговування – це однаково визначений рівень обслуговування споживачів, на якому компанії будують свої основні господарські зв’язки, що дозволяє завоювати та зберегти загальну споживацьку лояльність.</a:t>
              </a:r>
              <a:endParaRPr/>
            </a:p>
          </p:txBody>
        </p:sp>
        <p:sp>
          <p:nvSpPr>
            <p:cNvPr id="361" name="Google Shape;361;p20"/>
            <p:cNvSpPr/>
            <p:nvPr/>
          </p:nvSpPr>
          <p:spPr>
            <a:xfrm>
              <a:off x="0" y="0"/>
              <a:ext cx="11932448" cy="12700"/>
            </a:xfrm>
            <a:prstGeom prst="rect">
              <a:avLst/>
            </a:prstGeom>
            <a:solidFill>
              <a:srgbClr val="3F40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62" name="Google Shape;362;p20"/>
          <p:cNvPicPr preferRelativeResize="0"/>
          <p:nvPr/>
        </p:nvPicPr>
        <p:blipFill rotWithShape="1">
          <a:blip r:embed="rId3">
            <a:alphaModFix/>
          </a:blip>
          <a:srcRect b="13464" l="0" r="0" t="13465"/>
          <a:stretch/>
        </p:blipFill>
        <p:spPr>
          <a:xfrm>
            <a:off x="10770012" y="2215199"/>
            <a:ext cx="7517988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20"/>
          <p:cNvSpPr txBox="1"/>
          <p:nvPr/>
        </p:nvSpPr>
        <p:spPr>
          <a:xfrm>
            <a:off x="786075" y="326277"/>
            <a:ext cx="14592718" cy="164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Базовий рівень логістичного обслуговування та послуги з додатковою вартістю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1"/>
          <p:cNvSpPr/>
          <p:nvPr/>
        </p:nvSpPr>
        <p:spPr>
          <a:xfrm>
            <a:off x="-208036" y="-221954"/>
            <a:ext cx="7364245" cy="10730908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9" name="Google Shape;369;p21"/>
          <p:cNvPicPr preferRelativeResize="0"/>
          <p:nvPr/>
        </p:nvPicPr>
        <p:blipFill rotWithShape="1">
          <a:blip r:embed="rId3">
            <a:alphaModFix amt="4000"/>
          </a:blip>
          <a:srcRect b="0" l="0" r="0" t="0"/>
          <a:stretch/>
        </p:blipFill>
        <p:spPr>
          <a:xfrm>
            <a:off x="-2874070" y="7412930"/>
            <a:ext cx="5748141" cy="5748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21"/>
          <p:cNvPicPr preferRelativeResize="0"/>
          <p:nvPr/>
        </p:nvPicPr>
        <p:blipFill rotWithShape="1">
          <a:blip r:embed="rId4">
            <a:alphaModFix/>
          </a:blip>
          <a:srcRect b="8038" l="0" r="0" t="8038"/>
          <a:stretch/>
        </p:blipFill>
        <p:spPr>
          <a:xfrm>
            <a:off x="1028700" y="5830094"/>
            <a:ext cx="6127509" cy="3428206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21"/>
          <p:cNvSpPr/>
          <p:nvPr/>
        </p:nvSpPr>
        <p:spPr>
          <a:xfrm>
            <a:off x="7994320" y="1019063"/>
            <a:ext cx="9264980" cy="9637"/>
          </a:xfrm>
          <a:prstGeom prst="rect">
            <a:avLst/>
          </a:pr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2" name="Google Shape;372;p21"/>
          <p:cNvPicPr preferRelativeResize="0"/>
          <p:nvPr/>
        </p:nvPicPr>
        <p:blipFill rotWithShape="1">
          <a:blip r:embed="rId5">
            <a:alphaModFix/>
          </a:blip>
          <a:srcRect b="3752" l="0" r="0" t="7244"/>
          <a:stretch/>
        </p:blipFill>
        <p:spPr>
          <a:xfrm>
            <a:off x="7156209" y="5830094"/>
            <a:ext cx="10103091" cy="3428206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21"/>
          <p:cNvSpPr txBox="1"/>
          <p:nvPr/>
        </p:nvSpPr>
        <p:spPr>
          <a:xfrm>
            <a:off x="1180352" y="2585402"/>
            <a:ext cx="5341775" cy="9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Характеристики</a:t>
            </a:r>
            <a:endParaRPr/>
          </a:p>
        </p:txBody>
      </p:sp>
      <p:sp>
        <p:nvSpPr>
          <p:cNvPr id="374" name="Google Shape;374;p21"/>
          <p:cNvSpPr txBox="1"/>
          <p:nvPr/>
        </p:nvSpPr>
        <p:spPr>
          <a:xfrm>
            <a:off x="7994325" y="1332000"/>
            <a:ext cx="9536400" cy="3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59079" lvl="1" marL="51816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4042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доступність - наявність запасів там, де вони потрібні споживачам, яка забезпечується множиною різноманітних способів</a:t>
            </a:r>
            <a:endParaRPr/>
          </a:p>
          <a:p>
            <a:pPr indent="-259079" lvl="1" marL="51816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4042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функціональність;</a:t>
            </a:r>
            <a:endParaRPr/>
          </a:p>
          <a:p>
            <a:pPr indent="-259079" lvl="1" marL="51816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4042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надійність - здатність виконувати план наявності товарів, часу надання послуг, наявності акцій та швидкості операційної діяльності персоналу;</a:t>
            </a:r>
            <a:endParaRPr/>
          </a:p>
          <a:p>
            <a:pPr indent="-259079" lvl="1" marL="51816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4042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безперервне вдосконалення - навчання на помилках і постійне вдосконалення операційної систему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2"/>
          <p:cNvSpPr/>
          <p:nvPr/>
        </p:nvSpPr>
        <p:spPr>
          <a:xfrm>
            <a:off x="-249643" y="0"/>
            <a:ext cx="13003883" cy="10287000"/>
          </a:xfrm>
          <a:prstGeom prst="rect">
            <a:avLst/>
          </a:pr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22"/>
          <p:cNvSpPr/>
          <p:nvPr/>
        </p:nvSpPr>
        <p:spPr>
          <a:xfrm>
            <a:off x="1028700" y="1028700"/>
            <a:ext cx="16230600" cy="9525"/>
          </a:xfrm>
          <a:prstGeom prst="rect">
            <a:avLst/>
          </a:pr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1" name="Google Shape;381;p22"/>
          <p:cNvPicPr preferRelativeResize="0"/>
          <p:nvPr/>
        </p:nvPicPr>
        <p:blipFill rotWithShape="1">
          <a:blip r:embed="rId3">
            <a:alphaModFix/>
          </a:blip>
          <a:srcRect b="0" l="9999" r="10000" t="0"/>
          <a:stretch/>
        </p:blipFill>
        <p:spPr>
          <a:xfrm>
            <a:off x="12754239" y="0"/>
            <a:ext cx="5482971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22"/>
          <p:cNvSpPr txBox="1"/>
          <p:nvPr/>
        </p:nvSpPr>
        <p:spPr>
          <a:xfrm>
            <a:off x="1181100" y="2082800"/>
            <a:ext cx="11166540" cy="19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Логістичний цикл замовлення – інтервал часу між моментом розміщення замовлення та його отриманням споживачем:</a:t>
            </a:r>
            <a:endParaRPr/>
          </a:p>
        </p:txBody>
      </p:sp>
      <p:sp>
        <p:nvSpPr>
          <p:cNvPr id="383" name="Google Shape;383;p22"/>
          <p:cNvSpPr txBox="1"/>
          <p:nvPr/>
        </p:nvSpPr>
        <p:spPr>
          <a:xfrm>
            <a:off x="827245" y="5048250"/>
            <a:ext cx="11520395" cy="2838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23850" lvl="1" marL="647700" marR="0" rtl="0" algn="just">
              <a:lnSpc>
                <a:spcPct val="1500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99"/>
              <a:buFont typeface="Arial"/>
              <a:buChar char="•"/>
            </a:pPr>
            <a:r>
              <a:rPr b="1" i="0" lang="en-US" sz="2999" u="none" cap="none" strike="noStrik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з точки зору продавця – це період з моменту отримання замовлення від клієнта та до моменту надходження товару до нього на розвантаження;</a:t>
            </a:r>
            <a:endParaRPr/>
          </a:p>
          <a:p>
            <a:pPr indent="-323850" lvl="1" marL="647700" marR="0" rtl="0" algn="just">
              <a:lnSpc>
                <a:spcPct val="1500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99"/>
              <a:buFont typeface="Arial"/>
              <a:buChar char="•"/>
            </a:pPr>
            <a:r>
              <a:rPr b="1" i="0" lang="en-US" sz="2999" u="none" cap="none" strike="noStrik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з точки зору покупця – це період з моменту відправлення замовлення до моменту отримання товару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3"/>
          <p:cNvSpPr/>
          <p:nvPr/>
        </p:nvSpPr>
        <p:spPr>
          <a:xfrm>
            <a:off x="-340731" y="-228840"/>
            <a:ext cx="19065607" cy="2444038"/>
          </a:xfrm>
          <a:prstGeom prst="rect">
            <a:avLst/>
          </a:pr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23"/>
          <p:cNvSpPr/>
          <p:nvPr/>
        </p:nvSpPr>
        <p:spPr>
          <a:xfrm>
            <a:off x="1190778" y="6945587"/>
            <a:ext cx="17793930" cy="9525"/>
          </a:xfrm>
          <a:prstGeom prst="rect">
            <a:avLst/>
          </a:pr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23"/>
          <p:cNvSpPr/>
          <p:nvPr/>
        </p:nvSpPr>
        <p:spPr>
          <a:xfrm>
            <a:off x="1191142" y="6868707"/>
            <a:ext cx="162557" cy="163286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23"/>
          <p:cNvSpPr txBox="1"/>
          <p:nvPr/>
        </p:nvSpPr>
        <p:spPr>
          <a:xfrm>
            <a:off x="1028700" y="2886174"/>
            <a:ext cx="11683496" cy="2475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608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Визначається такими показниками: </a:t>
            </a:r>
            <a:endParaRPr/>
          </a:p>
        </p:txBody>
      </p:sp>
      <p:sp>
        <p:nvSpPr>
          <p:cNvPr id="392" name="Google Shape;392;p23"/>
          <p:cNvSpPr txBox="1"/>
          <p:nvPr/>
        </p:nvSpPr>
        <p:spPr>
          <a:xfrm>
            <a:off x="866622" y="5711176"/>
            <a:ext cx="811598" cy="1015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261" u="none" cap="none" strike="noStrike">
                <a:solidFill>
                  <a:srgbClr val="EB8208"/>
                </a:solidFill>
                <a:latin typeface="Ovo"/>
                <a:ea typeface="Ovo"/>
                <a:cs typeface="Ovo"/>
                <a:sym typeface="Ovo"/>
              </a:rPr>
              <a:t>1</a:t>
            </a:r>
            <a:endParaRPr/>
          </a:p>
        </p:txBody>
      </p:sp>
      <p:sp>
        <p:nvSpPr>
          <p:cNvPr id="393" name="Google Shape;393;p23"/>
          <p:cNvSpPr txBox="1"/>
          <p:nvPr/>
        </p:nvSpPr>
        <p:spPr>
          <a:xfrm>
            <a:off x="1064633" y="7458733"/>
            <a:ext cx="2479985" cy="3647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39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Швидкість</a:t>
            </a:r>
            <a:endParaRPr/>
          </a:p>
        </p:txBody>
      </p:sp>
      <p:sp>
        <p:nvSpPr>
          <p:cNvPr id="394" name="Google Shape;394;p23"/>
          <p:cNvSpPr txBox="1"/>
          <p:nvPr/>
        </p:nvSpPr>
        <p:spPr>
          <a:xfrm>
            <a:off x="4209667" y="5711176"/>
            <a:ext cx="811598" cy="1015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261" u="none" cap="none" strike="noStrike">
                <a:solidFill>
                  <a:srgbClr val="EB8208"/>
                </a:solidFill>
                <a:latin typeface="Ovo"/>
                <a:ea typeface="Ovo"/>
                <a:cs typeface="Ovo"/>
                <a:sym typeface="Ovo"/>
              </a:rPr>
              <a:t>2</a:t>
            </a:r>
            <a:endParaRPr/>
          </a:p>
        </p:txBody>
      </p:sp>
      <p:sp>
        <p:nvSpPr>
          <p:cNvPr id="395" name="Google Shape;395;p23"/>
          <p:cNvSpPr txBox="1"/>
          <p:nvPr/>
        </p:nvSpPr>
        <p:spPr>
          <a:xfrm>
            <a:off x="4533823" y="7458733"/>
            <a:ext cx="2479985" cy="3647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39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Постійність</a:t>
            </a:r>
            <a:endParaRPr/>
          </a:p>
        </p:txBody>
      </p:sp>
      <p:sp>
        <p:nvSpPr>
          <p:cNvPr id="396" name="Google Shape;396;p23"/>
          <p:cNvSpPr txBox="1"/>
          <p:nvPr/>
        </p:nvSpPr>
        <p:spPr>
          <a:xfrm>
            <a:off x="7678857" y="5711176"/>
            <a:ext cx="811598" cy="1015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261" u="none" cap="none" strike="noStrike">
                <a:solidFill>
                  <a:srgbClr val="EB8208"/>
                </a:solidFill>
                <a:latin typeface="Ovo"/>
                <a:ea typeface="Ovo"/>
                <a:cs typeface="Ovo"/>
                <a:sym typeface="Ovo"/>
              </a:rPr>
              <a:t>3</a:t>
            </a:r>
            <a:endParaRPr/>
          </a:p>
        </p:txBody>
      </p:sp>
      <p:sp>
        <p:nvSpPr>
          <p:cNvPr id="397" name="Google Shape;397;p23"/>
          <p:cNvSpPr txBox="1"/>
          <p:nvPr/>
        </p:nvSpPr>
        <p:spPr>
          <a:xfrm>
            <a:off x="8003013" y="7458733"/>
            <a:ext cx="2479985" cy="3647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39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Безперевність</a:t>
            </a:r>
            <a:endParaRPr/>
          </a:p>
        </p:txBody>
      </p:sp>
      <p:sp>
        <p:nvSpPr>
          <p:cNvPr id="398" name="Google Shape;398;p23"/>
          <p:cNvSpPr txBox="1"/>
          <p:nvPr/>
        </p:nvSpPr>
        <p:spPr>
          <a:xfrm>
            <a:off x="11117716" y="5711176"/>
            <a:ext cx="811598" cy="1015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261" u="none" cap="none" strike="noStrike">
                <a:solidFill>
                  <a:srgbClr val="EB8208"/>
                </a:solidFill>
                <a:latin typeface="Ovo"/>
                <a:ea typeface="Ovo"/>
                <a:cs typeface="Ovo"/>
                <a:sym typeface="Ovo"/>
              </a:rPr>
              <a:t>4</a:t>
            </a:r>
            <a:endParaRPr/>
          </a:p>
        </p:txBody>
      </p:sp>
      <p:sp>
        <p:nvSpPr>
          <p:cNvPr id="399" name="Google Shape;399;p23"/>
          <p:cNvSpPr txBox="1"/>
          <p:nvPr/>
        </p:nvSpPr>
        <p:spPr>
          <a:xfrm>
            <a:off x="11472203" y="7458733"/>
            <a:ext cx="2479985" cy="3647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39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Гнучкість</a:t>
            </a:r>
            <a:endParaRPr/>
          </a:p>
        </p:txBody>
      </p:sp>
      <p:sp>
        <p:nvSpPr>
          <p:cNvPr id="400" name="Google Shape;400;p23"/>
          <p:cNvSpPr txBox="1"/>
          <p:nvPr/>
        </p:nvSpPr>
        <p:spPr>
          <a:xfrm>
            <a:off x="14617237" y="5711176"/>
            <a:ext cx="811598" cy="1015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261" u="none" cap="none" strike="noStrike">
                <a:solidFill>
                  <a:srgbClr val="EB8208"/>
                </a:solidFill>
                <a:latin typeface="Ovo"/>
                <a:ea typeface="Ovo"/>
                <a:cs typeface="Ovo"/>
                <a:sym typeface="Ovo"/>
              </a:rPr>
              <a:t>5</a:t>
            </a:r>
            <a:endParaRPr/>
          </a:p>
        </p:txBody>
      </p:sp>
      <p:sp>
        <p:nvSpPr>
          <p:cNvPr id="401" name="Google Shape;401;p23"/>
          <p:cNvSpPr txBox="1"/>
          <p:nvPr/>
        </p:nvSpPr>
        <p:spPr>
          <a:xfrm>
            <a:off x="14941393" y="7458733"/>
            <a:ext cx="2479985" cy="736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39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Передбачення рівня браку</a:t>
            </a:r>
            <a:endParaRPr/>
          </a:p>
        </p:txBody>
      </p:sp>
      <p:sp>
        <p:nvSpPr>
          <p:cNvPr id="402" name="Google Shape;402;p23"/>
          <p:cNvSpPr/>
          <p:nvPr/>
        </p:nvSpPr>
        <p:spPr>
          <a:xfrm>
            <a:off x="4534187" y="6868707"/>
            <a:ext cx="162557" cy="163286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23"/>
          <p:cNvSpPr/>
          <p:nvPr/>
        </p:nvSpPr>
        <p:spPr>
          <a:xfrm>
            <a:off x="8003377" y="6868707"/>
            <a:ext cx="162557" cy="163286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23"/>
          <p:cNvSpPr/>
          <p:nvPr/>
        </p:nvSpPr>
        <p:spPr>
          <a:xfrm>
            <a:off x="11523879" y="6868707"/>
            <a:ext cx="162557" cy="163286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23"/>
          <p:cNvSpPr/>
          <p:nvPr/>
        </p:nvSpPr>
        <p:spPr>
          <a:xfrm>
            <a:off x="14941757" y="6868707"/>
            <a:ext cx="162557" cy="163286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4"/>
          <p:cNvSpPr/>
          <p:nvPr/>
        </p:nvSpPr>
        <p:spPr>
          <a:xfrm>
            <a:off x="1028700" y="2266950"/>
            <a:ext cx="10845798" cy="9525"/>
          </a:xfrm>
          <a:prstGeom prst="rect">
            <a:avLst/>
          </a:pr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1" name="Google Shape;411;p24"/>
          <p:cNvPicPr preferRelativeResize="0"/>
          <p:nvPr/>
        </p:nvPicPr>
        <p:blipFill rotWithShape="1">
          <a:blip r:embed="rId3">
            <a:alphaModFix/>
          </a:blip>
          <a:srcRect b="9939" l="15941" r="15940" t="0"/>
          <a:stretch/>
        </p:blipFill>
        <p:spPr>
          <a:xfrm>
            <a:off x="13101003" y="0"/>
            <a:ext cx="5186997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24"/>
          <p:cNvSpPr txBox="1"/>
          <p:nvPr/>
        </p:nvSpPr>
        <p:spPr>
          <a:xfrm>
            <a:off x="1028700" y="2771775"/>
            <a:ext cx="10845900" cy="474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Послуги з додатковою вартістю – це засіб укріплення зв’язків зі споживачами шляхом ухвалення індивідуальних рішень та особливих дій, що створюють додаткову вартість і допомагають споживачам досягти очікуваних результатів, орієнтуючись при цьому, як правило, на великих споживачів</a:t>
            </a:r>
            <a:endParaRPr/>
          </a:p>
        </p:txBody>
      </p:sp>
      <p:sp>
        <p:nvSpPr>
          <p:cNvPr id="413" name="Google Shape;413;p24"/>
          <p:cNvSpPr/>
          <p:nvPr/>
        </p:nvSpPr>
        <p:spPr>
          <a:xfrm>
            <a:off x="1028700" y="8010525"/>
            <a:ext cx="10845798" cy="9525"/>
          </a:xfrm>
          <a:prstGeom prst="rect">
            <a:avLst/>
          </a:pr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5"/>
          <p:cNvSpPr/>
          <p:nvPr/>
        </p:nvSpPr>
        <p:spPr>
          <a:xfrm>
            <a:off x="-153498" y="-270447"/>
            <a:ext cx="5397634" cy="10827894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9" name="Google Shape;419;p25"/>
          <p:cNvGrpSpPr/>
          <p:nvPr/>
        </p:nvGrpSpPr>
        <p:grpSpPr>
          <a:xfrm>
            <a:off x="6423974" y="2753826"/>
            <a:ext cx="9493202" cy="4779348"/>
            <a:chOff x="0" y="0"/>
            <a:chExt cx="12657602" cy="6372465"/>
          </a:xfrm>
        </p:grpSpPr>
        <p:sp>
          <p:nvSpPr>
            <p:cNvPr id="420" name="Google Shape;420;p25"/>
            <p:cNvSpPr/>
            <p:nvPr/>
          </p:nvSpPr>
          <p:spPr>
            <a:xfrm>
              <a:off x="0" y="0"/>
              <a:ext cx="12657602" cy="12700"/>
            </a:xfrm>
            <a:prstGeom prst="rect">
              <a:avLst/>
            </a:prstGeom>
            <a:solidFill>
              <a:srgbClr val="3F40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25"/>
            <p:cNvSpPr txBox="1"/>
            <p:nvPr/>
          </p:nvSpPr>
          <p:spPr>
            <a:xfrm>
              <a:off x="0" y="577017"/>
              <a:ext cx="12657600" cy="52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400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Для оцінки рівня логістичного сервісу вибирають найбільш впливові види послуг, тобто ті, надання яких вимагає значних витрат, а ненадання пов’язане із суттєвими втратами на ринку, оскільки неврахування вимог ринку призводить до збитків</a:t>
              </a:r>
              <a:endParaRPr/>
            </a:p>
          </p:txBody>
        </p:sp>
        <p:sp>
          <p:nvSpPr>
            <p:cNvPr id="422" name="Google Shape;422;p25"/>
            <p:cNvSpPr/>
            <p:nvPr/>
          </p:nvSpPr>
          <p:spPr>
            <a:xfrm>
              <a:off x="0" y="6359765"/>
              <a:ext cx="12657602" cy="12700"/>
            </a:xfrm>
            <a:prstGeom prst="rect">
              <a:avLst/>
            </a:prstGeom>
            <a:solidFill>
              <a:srgbClr val="3F40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Google Shape;427;p26"/>
          <p:cNvPicPr preferRelativeResize="0"/>
          <p:nvPr/>
        </p:nvPicPr>
        <p:blipFill rotWithShape="1">
          <a:blip r:embed="rId3">
            <a:alphaModFix/>
          </a:blip>
          <a:srcRect b="0" l="27966" r="1823" t="0"/>
          <a:stretch/>
        </p:blipFill>
        <p:spPr>
          <a:xfrm>
            <a:off x="7895946" y="0"/>
            <a:ext cx="10392054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26"/>
          <p:cNvSpPr/>
          <p:nvPr/>
        </p:nvSpPr>
        <p:spPr>
          <a:xfrm>
            <a:off x="0" y="0"/>
            <a:ext cx="11110450" cy="4894824"/>
          </a:xfrm>
          <a:prstGeom prst="rect">
            <a:avLst/>
          </a:pr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26"/>
          <p:cNvSpPr txBox="1"/>
          <p:nvPr/>
        </p:nvSpPr>
        <p:spPr>
          <a:xfrm>
            <a:off x="1028700" y="2466307"/>
            <a:ext cx="9098034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Логістика сервісного відгуку</a:t>
            </a:r>
            <a:endParaRPr/>
          </a:p>
        </p:txBody>
      </p:sp>
      <p:sp>
        <p:nvSpPr>
          <p:cNvPr id="430" name="Google Shape;430;p26"/>
          <p:cNvSpPr txBox="1"/>
          <p:nvPr/>
        </p:nvSpPr>
        <p:spPr>
          <a:xfrm>
            <a:off x="1028700" y="5929419"/>
            <a:ext cx="6486886" cy="2847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процес координації логістичних операцій, необхідних для надання послуг найбільш ефективним способом з погляду витрат і задоволення запитів споживачів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7"/>
          <p:cNvSpPr/>
          <p:nvPr/>
        </p:nvSpPr>
        <p:spPr>
          <a:xfrm>
            <a:off x="-340731" y="0"/>
            <a:ext cx="18961588" cy="3898608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27"/>
          <p:cNvSpPr txBox="1"/>
          <p:nvPr/>
        </p:nvSpPr>
        <p:spPr>
          <a:xfrm>
            <a:off x="3323563" y="920604"/>
            <a:ext cx="11633002" cy="19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Базові елементи логістики сервісного відгуку</a:t>
            </a:r>
            <a:endParaRPr/>
          </a:p>
        </p:txBody>
      </p:sp>
      <p:grpSp>
        <p:nvGrpSpPr>
          <p:cNvPr id="437" name="Google Shape;437;p27"/>
          <p:cNvGrpSpPr/>
          <p:nvPr/>
        </p:nvGrpSpPr>
        <p:grpSpPr>
          <a:xfrm>
            <a:off x="2556457" y="4885539"/>
            <a:ext cx="2750537" cy="2117025"/>
            <a:chOff x="0" y="-76200"/>
            <a:chExt cx="3667383" cy="2822701"/>
          </a:xfrm>
        </p:grpSpPr>
        <p:sp>
          <p:nvSpPr>
            <p:cNvPr id="438" name="Google Shape;438;p27"/>
            <p:cNvSpPr txBox="1"/>
            <p:nvPr/>
          </p:nvSpPr>
          <p:spPr>
            <a:xfrm>
              <a:off x="0" y="1605618"/>
              <a:ext cx="3667383" cy="11408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СЕРВІСНИЙ ПОТЕНЦІАЛ</a:t>
              </a:r>
              <a:endParaRPr/>
            </a:p>
          </p:txBody>
        </p:sp>
        <p:sp>
          <p:nvSpPr>
            <p:cNvPr id="439" name="Google Shape;439;p27"/>
            <p:cNvSpPr txBox="1"/>
            <p:nvPr/>
          </p:nvSpPr>
          <p:spPr>
            <a:xfrm>
              <a:off x="1456497" y="-76200"/>
              <a:ext cx="754388" cy="14651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99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871" u="none" cap="none" strike="noStrike">
                  <a:solidFill>
                    <a:srgbClr val="EB8208"/>
                  </a:solidFill>
                  <a:latin typeface="Ovo"/>
                  <a:ea typeface="Ovo"/>
                  <a:cs typeface="Ovo"/>
                  <a:sym typeface="Ovo"/>
                </a:rPr>
                <a:t>1</a:t>
              </a:r>
              <a:endParaRPr/>
            </a:p>
          </p:txBody>
        </p:sp>
      </p:grpSp>
      <p:grpSp>
        <p:nvGrpSpPr>
          <p:cNvPr id="440" name="Google Shape;440;p27"/>
          <p:cNvGrpSpPr/>
          <p:nvPr/>
        </p:nvGrpSpPr>
        <p:grpSpPr>
          <a:xfrm>
            <a:off x="5926473" y="4885539"/>
            <a:ext cx="2750537" cy="2117025"/>
            <a:chOff x="0" y="-76200"/>
            <a:chExt cx="3667383" cy="2822701"/>
          </a:xfrm>
        </p:grpSpPr>
        <p:sp>
          <p:nvSpPr>
            <p:cNvPr id="441" name="Google Shape;441;p27"/>
            <p:cNvSpPr txBox="1"/>
            <p:nvPr/>
          </p:nvSpPr>
          <p:spPr>
            <a:xfrm>
              <a:off x="0" y="1605618"/>
              <a:ext cx="3667383" cy="11408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ЧАС ОЧІКУВАННЯ</a:t>
              </a:r>
              <a:endParaRPr/>
            </a:p>
          </p:txBody>
        </p:sp>
        <p:sp>
          <p:nvSpPr>
            <p:cNvPr id="442" name="Google Shape;442;p27"/>
            <p:cNvSpPr txBox="1"/>
            <p:nvPr/>
          </p:nvSpPr>
          <p:spPr>
            <a:xfrm>
              <a:off x="1456497" y="-76200"/>
              <a:ext cx="754388" cy="14651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99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871" u="none" cap="none" strike="noStrike">
                  <a:solidFill>
                    <a:srgbClr val="EB8208"/>
                  </a:solidFill>
                  <a:latin typeface="Ovo"/>
                  <a:ea typeface="Ovo"/>
                  <a:cs typeface="Ovo"/>
                  <a:sym typeface="Ovo"/>
                </a:rPr>
                <a:t>2</a:t>
              </a:r>
              <a:endParaRPr/>
            </a:p>
          </p:txBody>
        </p:sp>
      </p:grpSp>
      <p:grpSp>
        <p:nvGrpSpPr>
          <p:cNvPr id="443" name="Google Shape;443;p27"/>
          <p:cNvGrpSpPr/>
          <p:nvPr/>
        </p:nvGrpSpPr>
        <p:grpSpPr>
          <a:xfrm>
            <a:off x="9296488" y="4885539"/>
            <a:ext cx="2750537" cy="2117025"/>
            <a:chOff x="0" y="-76200"/>
            <a:chExt cx="3667383" cy="2822701"/>
          </a:xfrm>
        </p:grpSpPr>
        <p:sp>
          <p:nvSpPr>
            <p:cNvPr id="444" name="Google Shape;444;p27"/>
            <p:cNvSpPr txBox="1"/>
            <p:nvPr/>
          </p:nvSpPr>
          <p:spPr>
            <a:xfrm>
              <a:off x="0" y="1605618"/>
              <a:ext cx="3667383" cy="11408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КАНАЛИ РОЗПОДІЛУ</a:t>
              </a:r>
              <a:endParaRPr/>
            </a:p>
          </p:txBody>
        </p:sp>
        <p:sp>
          <p:nvSpPr>
            <p:cNvPr id="445" name="Google Shape;445;p27"/>
            <p:cNvSpPr txBox="1"/>
            <p:nvPr/>
          </p:nvSpPr>
          <p:spPr>
            <a:xfrm>
              <a:off x="1451249" y="-76200"/>
              <a:ext cx="754388" cy="14651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99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871" u="none" cap="none" strike="noStrike">
                  <a:solidFill>
                    <a:srgbClr val="EB8208"/>
                  </a:solidFill>
                  <a:latin typeface="Ovo"/>
                  <a:ea typeface="Ovo"/>
                  <a:cs typeface="Ovo"/>
                  <a:sym typeface="Ovo"/>
                </a:rPr>
                <a:t>3</a:t>
              </a:r>
              <a:endParaRPr/>
            </a:p>
          </p:txBody>
        </p:sp>
      </p:grpSp>
      <p:grpSp>
        <p:nvGrpSpPr>
          <p:cNvPr id="446" name="Google Shape;446;p27"/>
          <p:cNvGrpSpPr/>
          <p:nvPr/>
        </p:nvGrpSpPr>
        <p:grpSpPr>
          <a:xfrm>
            <a:off x="12666327" y="4885539"/>
            <a:ext cx="3483523" cy="2117025"/>
            <a:chOff x="0" y="-76200"/>
            <a:chExt cx="4644698" cy="2822701"/>
          </a:xfrm>
        </p:grpSpPr>
        <p:sp>
          <p:nvSpPr>
            <p:cNvPr id="447" name="Google Shape;447;p27"/>
            <p:cNvSpPr txBox="1"/>
            <p:nvPr/>
          </p:nvSpPr>
          <p:spPr>
            <a:xfrm>
              <a:off x="0" y="1605618"/>
              <a:ext cx="4644698" cy="11408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3F404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ЯКІСТЬ ОБСЛУГОВУВАННЯ</a:t>
              </a:r>
              <a:endParaRPr/>
            </a:p>
          </p:txBody>
        </p:sp>
        <p:sp>
          <p:nvSpPr>
            <p:cNvPr id="448" name="Google Shape;448;p27"/>
            <p:cNvSpPr txBox="1"/>
            <p:nvPr/>
          </p:nvSpPr>
          <p:spPr>
            <a:xfrm>
              <a:off x="1844637" y="-76200"/>
              <a:ext cx="955424" cy="14651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99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871" u="none" cap="none" strike="noStrike">
                  <a:solidFill>
                    <a:srgbClr val="EB8208"/>
                  </a:solidFill>
                  <a:latin typeface="Ovo"/>
                  <a:ea typeface="Ovo"/>
                  <a:cs typeface="Ovo"/>
                  <a:sym typeface="Ovo"/>
                </a:rPr>
                <a:t>4</a:t>
              </a:r>
              <a:endParaRPr/>
            </a:p>
          </p:txBody>
        </p:sp>
      </p:grpSp>
      <p:sp>
        <p:nvSpPr>
          <p:cNvPr id="449" name="Google Shape;449;p27"/>
          <p:cNvSpPr/>
          <p:nvPr/>
        </p:nvSpPr>
        <p:spPr>
          <a:xfrm>
            <a:off x="5612148" y="3898608"/>
            <a:ext cx="9525" cy="4484950"/>
          </a:xfrm>
          <a:prstGeom prst="rect">
            <a:avLst/>
          </a:prstGeom>
          <a:solidFill>
            <a:srgbClr val="3F4042">
              <a:alpha val="4392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27"/>
          <p:cNvSpPr/>
          <p:nvPr/>
        </p:nvSpPr>
        <p:spPr>
          <a:xfrm>
            <a:off x="8982163" y="3898608"/>
            <a:ext cx="9525" cy="4484950"/>
          </a:xfrm>
          <a:prstGeom prst="rect">
            <a:avLst/>
          </a:prstGeom>
          <a:solidFill>
            <a:srgbClr val="3F4042">
              <a:alpha val="4392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27"/>
          <p:cNvSpPr/>
          <p:nvPr/>
        </p:nvSpPr>
        <p:spPr>
          <a:xfrm>
            <a:off x="12351826" y="3898608"/>
            <a:ext cx="9525" cy="4484950"/>
          </a:xfrm>
          <a:prstGeom prst="rect">
            <a:avLst/>
          </a:prstGeom>
          <a:solidFill>
            <a:srgbClr val="3F4042">
              <a:alpha val="4392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27"/>
          <p:cNvSpPr/>
          <p:nvPr/>
        </p:nvSpPr>
        <p:spPr>
          <a:xfrm>
            <a:off x="16454651" y="3898608"/>
            <a:ext cx="9525" cy="4484950"/>
          </a:xfrm>
          <a:prstGeom prst="rect">
            <a:avLst/>
          </a:prstGeom>
          <a:solidFill>
            <a:srgbClr val="3F4042">
              <a:alpha val="4392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8"/>
          <p:cNvSpPr/>
          <p:nvPr/>
        </p:nvSpPr>
        <p:spPr>
          <a:xfrm>
            <a:off x="-340731" y="0"/>
            <a:ext cx="18628731" cy="2215199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458" name="Google Shape;458;p28"/>
          <p:cNvGraphicFramePr/>
          <p:nvPr/>
        </p:nvGraphicFramePr>
        <p:xfrm>
          <a:off x="5316035" y="244267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{CC91F0AC-AE9A-426F-8CD3-62052EC24263}</a:tableStyleId>
              </a:tblPr>
              <a:tblGrid>
                <a:gridCol w="3657600"/>
                <a:gridCol w="3657600"/>
              </a:tblGrid>
              <a:tr h="5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SC-дії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SR-дії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Прогнозування об’єму продажу готової продукції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Прогнозування об’єму послуг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7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Джерела/закупівлі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Набір на роботу служби сервісу; збір інформації про запропоновані послуги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7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Планування виробництва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Розклад роботи персоналу і сервісного устаткування; вибір каналу просування послуг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Внутрішнє транспортування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Збір інформації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59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Управління запасами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Управління потужностями сервісного обладнання; управління даними; навчання персоналу; реєстрація клієнтів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7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Складування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Зберігання даних (інформації); ведення баз даних на ПК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7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Процедури замовлень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Взаємодія з клієнтами; оцінка потреб; переговори; моніторинг; доведення послуг до споживача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7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Система дистрибуції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Мережа виставок; системне планування; планування сервісної мережі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Контроль в дистрибуції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Мережевий контроль; контроль комунікацій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7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Зовнішнє транспортування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Ротація кадрів; рух по службовій драбині; передача інформації про послуги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Логістичне адміністрування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99" u="none" cap="none" strike="noStrike">
                          <a:solidFill>
                            <a:srgbClr val="000000"/>
                          </a:solidFill>
                          <a:latin typeface="Tenor Sans"/>
                          <a:ea typeface="Tenor Sans"/>
                          <a:cs typeface="Tenor Sans"/>
                          <a:sym typeface="Tenor Sans"/>
                        </a:rPr>
                        <a:t>Мережеве адміністрування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59" name="Google Shape;459;p28"/>
          <p:cNvSpPr txBox="1"/>
          <p:nvPr/>
        </p:nvSpPr>
        <p:spPr>
          <a:xfrm>
            <a:off x="1695268" y="638175"/>
            <a:ext cx="14897463" cy="7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99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СПІВСТАВЛЕННЯ SC-ДІЙ ТА SR-ДІЙ У ЛОГІСТИЦІ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Google Shape;464;p29"/>
          <p:cNvPicPr preferRelativeResize="0"/>
          <p:nvPr/>
        </p:nvPicPr>
        <p:blipFill rotWithShape="1">
          <a:blip r:embed="rId3">
            <a:alphaModFix/>
          </a:blip>
          <a:srcRect b="0" l="5814" r="5813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29"/>
          <p:cNvSpPr/>
          <p:nvPr/>
        </p:nvSpPr>
        <p:spPr>
          <a:xfrm>
            <a:off x="1248217" y="2259696"/>
            <a:ext cx="11226253" cy="5767608"/>
          </a:xfrm>
          <a:prstGeom prst="rect">
            <a:avLst/>
          </a:pr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29"/>
          <p:cNvSpPr/>
          <p:nvPr/>
        </p:nvSpPr>
        <p:spPr>
          <a:xfrm>
            <a:off x="11486186" y="3169440"/>
            <a:ext cx="493142" cy="116307"/>
          </a:xfrm>
          <a:custGeom>
            <a:rect b="b" l="l" r="r" t="t"/>
            <a:pathLst>
              <a:path extrusionOk="0" h="434340" w="1841591">
                <a:moveTo>
                  <a:pt x="1823811" y="187960"/>
                </a:moveTo>
                <a:lnTo>
                  <a:pt x="1562191" y="11430"/>
                </a:lnTo>
                <a:cubicBezTo>
                  <a:pt x="1544411" y="0"/>
                  <a:pt x="1521551" y="3810"/>
                  <a:pt x="1508851" y="21590"/>
                </a:cubicBezTo>
                <a:cubicBezTo>
                  <a:pt x="1497421" y="39370"/>
                  <a:pt x="1501231" y="62230"/>
                  <a:pt x="1519011" y="74930"/>
                </a:cubicBezTo>
                <a:lnTo>
                  <a:pt x="1677761" y="181610"/>
                </a:lnTo>
                <a:lnTo>
                  <a:pt x="0" y="181610"/>
                </a:lnTo>
                <a:lnTo>
                  <a:pt x="0" y="257810"/>
                </a:lnTo>
                <a:lnTo>
                  <a:pt x="1677761" y="257810"/>
                </a:lnTo>
                <a:lnTo>
                  <a:pt x="1519011" y="364490"/>
                </a:lnTo>
                <a:cubicBezTo>
                  <a:pt x="1501231" y="375920"/>
                  <a:pt x="1497421" y="400050"/>
                  <a:pt x="1508851" y="417830"/>
                </a:cubicBezTo>
                <a:cubicBezTo>
                  <a:pt x="1516471" y="429260"/>
                  <a:pt x="1527901" y="434340"/>
                  <a:pt x="1540601" y="434340"/>
                </a:cubicBezTo>
                <a:cubicBezTo>
                  <a:pt x="1548221" y="434340"/>
                  <a:pt x="1555841" y="431800"/>
                  <a:pt x="1562191" y="427990"/>
                </a:cubicBezTo>
                <a:lnTo>
                  <a:pt x="1825081" y="251460"/>
                </a:lnTo>
                <a:cubicBezTo>
                  <a:pt x="1835241" y="243840"/>
                  <a:pt x="1841591" y="232410"/>
                  <a:pt x="1841591" y="219710"/>
                </a:cubicBezTo>
                <a:cubicBezTo>
                  <a:pt x="1841591" y="207010"/>
                  <a:pt x="1835241" y="195580"/>
                  <a:pt x="1823811" y="1879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29"/>
          <p:cNvSpPr txBox="1"/>
          <p:nvPr/>
        </p:nvSpPr>
        <p:spPr>
          <a:xfrm>
            <a:off x="2185949" y="2793298"/>
            <a:ext cx="8238671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99" u="none" cap="none" strike="noStrik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Висновок</a:t>
            </a:r>
            <a:endParaRPr/>
          </a:p>
        </p:txBody>
      </p:sp>
      <p:sp>
        <p:nvSpPr>
          <p:cNvPr id="468" name="Google Shape;468;p29"/>
          <p:cNvSpPr txBox="1"/>
          <p:nvPr/>
        </p:nvSpPr>
        <p:spPr>
          <a:xfrm>
            <a:off x="1830764" y="4152344"/>
            <a:ext cx="9546900" cy="36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Логістичний сервіс — це сукупність нематеріальних логістичних операцій, спрямованих на забезпечення максимального задоволення потреб споживачів у процесі управління матеріальними, інформаційними та фінансовими потоками з використанням найоптимальніших способів стосовно витрат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"/>
          <p:cNvSpPr/>
          <p:nvPr/>
        </p:nvSpPr>
        <p:spPr>
          <a:xfrm>
            <a:off x="0" y="0"/>
            <a:ext cx="18516840" cy="1403621"/>
          </a:xfrm>
          <a:prstGeom prst="rect">
            <a:avLst/>
          </a:pr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"/>
          <p:cNvSpPr/>
          <p:nvPr/>
        </p:nvSpPr>
        <p:spPr>
          <a:xfrm>
            <a:off x="2773652" y="4777823"/>
            <a:ext cx="9525" cy="4310811"/>
          </a:xfrm>
          <a:prstGeom prst="rect">
            <a:avLst/>
          </a:pr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3"/>
          <p:cNvSpPr txBox="1"/>
          <p:nvPr/>
        </p:nvSpPr>
        <p:spPr>
          <a:xfrm>
            <a:off x="1028700" y="2411272"/>
            <a:ext cx="15193769" cy="1311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ЛОГІСТИЧНИЙ СЕРВІС. </a:t>
            </a:r>
            <a:endParaRPr/>
          </a:p>
          <a:p>
            <a:pPr indent="0" lvl="0" marL="0" marR="0" rtl="0" algn="just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КЛАСИФІКАЦІЯ ВИДІВ ЛОГІСТИЧНОГО СЕРВІСУ</a:t>
            </a:r>
            <a:endParaRPr/>
          </a:p>
        </p:txBody>
      </p:sp>
      <p:sp>
        <p:nvSpPr>
          <p:cNvPr id="115" name="Google Shape;115;p3"/>
          <p:cNvSpPr txBox="1"/>
          <p:nvPr/>
        </p:nvSpPr>
        <p:spPr>
          <a:xfrm>
            <a:off x="3196284" y="5237779"/>
            <a:ext cx="13026184" cy="3295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F4042"/>
                </a:solidFill>
                <a:latin typeface="Lora"/>
                <a:ea typeface="Lora"/>
                <a:cs typeface="Lora"/>
                <a:sym typeface="Lora"/>
              </a:rPr>
              <a:t>Логістичний сервіс - сукупність нематеріальних логістичних операцій, що забезпечують максимальне задоволення попиту споживачів в процесі управління матеріальними, фінансовими і інформаційними потоками, при оптимальному рівні затрат.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Google Shape;473;p30"/>
          <p:cNvPicPr preferRelativeResize="0"/>
          <p:nvPr/>
        </p:nvPicPr>
        <p:blipFill rotWithShape="1">
          <a:blip r:embed="rId3">
            <a:alphaModFix/>
          </a:blip>
          <a:srcRect b="0" l="5814" r="5813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30"/>
          <p:cNvSpPr/>
          <p:nvPr/>
        </p:nvSpPr>
        <p:spPr>
          <a:xfrm>
            <a:off x="1248217" y="2259696"/>
            <a:ext cx="11226253" cy="5767608"/>
          </a:xfrm>
          <a:prstGeom prst="rect">
            <a:avLst/>
          </a:pr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30"/>
          <p:cNvSpPr/>
          <p:nvPr/>
        </p:nvSpPr>
        <p:spPr>
          <a:xfrm>
            <a:off x="11283983" y="3171795"/>
            <a:ext cx="493142" cy="116307"/>
          </a:xfrm>
          <a:custGeom>
            <a:rect b="b" l="l" r="r" t="t"/>
            <a:pathLst>
              <a:path extrusionOk="0" h="434340" w="1841591">
                <a:moveTo>
                  <a:pt x="1823811" y="187960"/>
                </a:moveTo>
                <a:lnTo>
                  <a:pt x="1562191" y="11430"/>
                </a:lnTo>
                <a:cubicBezTo>
                  <a:pt x="1544411" y="0"/>
                  <a:pt x="1521551" y="3810"/>
                  <a:pt x="1508851" y="21590"/>
                </a:cubicBezTo>
                <a:cubicBezTo>
                  <a:pt x="1497421" y="39370"/>
                  <a:pt x="1501231" y="62230"/>
                  <a:pt x="1519011" y="74930"/>
                </a:cubicBezTo>
                <a:lnTo>
                  <a:pt x="1677761" y="181610"/>
                </a:lnTo>
                <a:lnTo>
                  <a:pt x="0" y="181610"/>
                </a:lnTo>
                <a:lnTo>
                  <a:pt x="0" y="257810"/>
                </a:lnTo>
                <a:lnTo>
                  <a:pt x="1677761" y="257810"/>
                </a:lnTo>
                <a:lnTo>
                  <a:pt x="1519011" y="364490"/>
                </a:lnTo>
                <a:cubicBezTo>
                  <a:pt x="1501231" y="375920"/>
                  <a:pt x="1497421" y="400050"/>
                  <a:pt x="1508851" y="417830"/>
                </a:cubicBezTo>
                <a:cubicBezTo>
                  <a:pt x="1516471" y="429260"/>
                  <a:pt x="1527901" y="434340"/>
                  <a:pt x="1540601" y="434340"/>
                </a:cubicBezTo>
                <a:cubicBezTo>
                  <a:pt x="1548221" y="434340"/>
                  <a:pt x="1555841" y="431800"/>
                  <a:pt x="1562191" y="427990"/>
                </a:cubicBezTo>
                <a:lnTo>
                  <a:pt x="1825081" y="251460"/>
                </a:lnTo>
                <a:cubicBezTo>
                  <a:pt x="1835241" y="243840"/>
                  <a:pt x="1841591" y="232410"/>
                  <a:pt x="1841591" y="219710"/>
                </a:cubicBezTo>
                <a:cubicBezTo>
                  <a:pt x="1841591" y="207010"/>
                  <a:pt x="1835241" y="195580"/>
                  <a:pt x="1823811" y="1879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30"/>
          <p:cNvSpPr txBox="1"/>
          <p:nvPr/>
        </p:nvSpPr>
        <p:spPr>
          <a:xfrm>
            <a:off x="2185949" y="2795654"/>
            <a:ext cx="8238671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99" u="none" cap="none" strike="noStrik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Висновок</a:t>
            </a:r>
            <a:endParaRPr/>
          </a:p>
        </p:txBody>
      </p:sp>
      <p:sp>
        <p:nvSpPr>
          <p:cNvPr id="477" name="Google Shape;477;p30"/>
          <p:cNvSpPr txBox="1"/>
          <p:nvPr/>
        </p:nvSpPr>
        <p:spPr>
          <a:xfrm>
            <a:off x="2185949" y="4461894"/>
            <a:ext cx="8238600" cy="23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Формування логістичного сервісу допомагає підприємствам систематизувати процес, налагодити взаємозв’язок між підприємством та службами сервісу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p31"/>
          <p:cNvPicPr preferRelativeResize="0"/>
          <p:nvPr/>
        </p:nvPicPr>
        <p:blipFill rotWithShape="1">
          <a:blip r:embed="rId3">
            <a:alphaModFix/>
          </a:blip>
          <a:srcRect b="0" l="5814" r="5813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31"/>
          <p:cNvSpPr/>
          <p:nvPr/>
        </p:nvSpPr>
        <p:spPr>
          <a:xfrm>
            <a:off x="1248217" y="2259696"/>
            <a:ext cx="11226253" cy="5767608"/>
          </a:xfrm>
          <a:prstGeom prst="rect">
            <a:avLst/>
          </a:pr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31"/>
          <p:cNvSpPr/>
          <p:nvPr/>
        </p:nvSpPr>
        <p:spPr>
          <a:xfrm>
            <a:off x="11385084" y="3178718"/>
            <a:ext cx="493142" cy="116307"/>
          </a:xfrm>
          <a:custGeom>
            <a:rect b="b" l="l" r="r" t="t"/>
            <a:pathLst>
              <a:path extrusionOk="0" h="434340" w="1841591">
                <a:moveTo>
                  <a:pt x="1823811" y="187960"/>
                </a:moveTo>
                <a:lnTo>
                  <a:pt x="1562191" y="11430"/>
                </a:lnTo>
                <a:cubicBezTo>
                  <a:pt x="1544411" y="0"/>
                  <a:pt x="1521551" y="3810"/>
                  <a:pt x="1508851" y="21590"/>
                </a:cubicBezTo>
                <a:cubicBezTo>
                  <a:pt x="1497421" y="39370"/>
                  <a:pt x="1501231" y="62230"/>
                  <a:pt x="1519011" y="74930"/>
                </a:cubicBezTo>
                <a:lnTo>
                  <a:pt x="1677761" y="181610"/>
                </a:lnTo>
                <a:lnTo>
                  <a:pt x="0" y="181610"/>
                </a:lnTo>
                <a:lnTo>
                  <a:pt x="0" y="257810"/>
                </a:lnTo>
                <a:lnTo>
                  <a:pt x="1677761" y="257810"/>
                </a:lnTo>
                <a:lnTo>
                  <a:pt x="1519011" y="364490"/>
                </a:lnTo>
                <a:cubicBezTo>
                  <a:pt x="1501231" y="375920"/>
                  <a:pt x="1497421" y="400050"/>
                  <a:pt x="1508851" y="417830"/>
                </a:cubicBezTo>
                <a:cubicBezTo>
                  <a:pt x="1516471" y="429260"/>
                  <a:pt x="1527901" y="434340"/>
                  <a:pt x="1540601" y="434340"/>
                </a:cubicBezTo>
                <a:cubicBezTo>
                  <a:pt x="1548221" y="434340"/>
                  <a:pt x="1555841" y="431800"/>
                  <a:pt x="1562191" y="427990"/>
                </a:cubicBezTo>
                <a:lnTo>
                  <a:pt x="1825081" y="251460"/>
                </a:lnTo>
                <a:cubicBezTo>
                  <a:pt x="1835241" y="243840"/>
                  <a:pt x="1841591" y="232410"/>
                  <a:pt x="1841591" y="219710"/>
                </a:cubicBezTo>
                <a:cubicBezTo>
                  <a:pt x="1841591" y="207010"/>
                  <a:pt x="1835241" y="195580"/>
                  <a:pt x="1823811" y="1879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31"/>
          <p:cNvSpPr txBox="1"/>
          <p:nvPr/>
        </p:nvSpPr>
        <p:spPr>
          <a:xfrm>
            <a:off x="2185949" y="2802577"/>
            <a:ext cx="8238671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99" u="none" cap="none" strike="noStrik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Висновок</a:t>
            </a:r>
            <a:endParaRPr/>
          </a:p>
        </p:txBody>
      </p:sp>
      <p:sp>
        <p:nvSpPr>
          <p:cNvPr id="486" name="Google Shape;486;p31"/>
          <p:cNvSpPr txBox="1"/>
          <p:nvPr/>
        </p:nvSpPr>
        <p:spPr>
          <a:xfrm>
            <a:off x="2185949" y="4526169"/>
            <a:ext cx="8238600" cy="23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Оцінка якості логістичних послуг дозволяє компанії оцінити рівень обслуговування та розробити систему вимірювань, спрямовану на підвищення якості обслуговування клієнтів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32"/>
          <p:cNvPicPr preferRelativeResize="0"/>
          <p:nvPr/>
        </p:nvPicPr>
        <p:blipFill rotWithShape="1">
          <a:blip r:embed="rId3">
            <a:alphaModFix/>
          </a:blip>
          <a:srcRect b="0" l="5814" r="5813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32"/>
          <p:cNvSpPr/>
          <p:nvPr/>
        </p:nvSpPr>
        <p:spPr>
          <a:xfrm>
            <a:off x="1248217" y="2259696"/>
            <a:ext cx="11226253" cy="5767608"/>
          </a:xfrm>
          <a:prstGeom prst="rect">
            <a:avLst/>
          </a:pr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32"/>
          <p:cNvSpPr txBox="1"/>
          <p:nvPr/>
        </p:nvSpPr>
        <p:spPr>
          <a:xfrm>
            <a:off x="2185949" y="2827757"/>
            <a:ext cx="8238671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99" u="none" cap="none" strike="noStrik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Висновок</a:t>
            </a:r>
            <a:endParaRPr/>
          </a:p>
        </p:txBody>
      </p:sp>
      <p:sp>
        <p:nvSpPr>
          <p:cNvPr id="494" name="Google Shape;494;p32"/>
          <p:cNvSpPr txBox="1"/>
          <p:nvPr/>
        </p:nvSpPr>
        <p:spPr>
          <a:xfrm>
            <a:off x="2185949" y="4002294"/>
            <a:ext cx="8238600" cy="36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Служба логістичного реагування (або служба сервісного відгуку) — SRL — означає процес координації логістичних операцій, необхідний для ефективного надання послуг, з точки співвідношення рівня витрат та задоволення потреб клієнтів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Google Shape;499;p33"/>
          <p:cNvPicPr preferRelativeResize="0"/>
          <p:nvPr/>
        </p:nvPicPr>
        <p:blipFill rotWithShape="1">
          <a:blip r:embed="rId3">
            <a:alphaModFix/>
          </a:blip>
          <a:srcRect b="7811" l="0" r="0" t="7812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33"/>
          <p:cNvSpPr/>
          <p:nvPr/>
        </p:nvSpPr>
        <p:spPr>
          <a:xfrm>
            <a:off x="3530874" y="2698505"/>
            <a:ext cx="11226253" cy="4889991"/>
          </a:xfrm>
          <a:prstGeom prst="rect">
            <a:avLst/>
          </a:pr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33"/>
          <p:cNvSpPr txBox="1"/>
          <p:nvPr/>
        </p:nvSpPr>
        <p:spPr>
          <a:xfrm>
            <a:off x="4594983" y="2935693"/>
            <a:ext cx="9062624" cy="37317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410" u="none" cap="none" strike="noStrik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Дякую за увагу!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4"/>
          <p:cNvPicPr preferRelativeResize="0"/>
          <p:nvPr/>
        </p:nvPicPr>
        <p:blipFill rotWithShape="1">
          <a:blip r:embed="rId3">
            <a:alphaModFix/>
          </a:blip>
          <a:srcRect b="25873" l="10343" r="2415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4"/>
          <p:cNvSpPr/>
          <p:nvPr/>
        </p:nvSpPr>
        <p:spPr>
          <a:xfrm>
            <a:off x="3601205" y="4514738"/>
            <a:ext cx="9525" cy="4310811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4"/>
          <p:cNvSpPr txBox="1"/>
          <p:nvPr/>
        </p:nvSpPr>
        <p:spPr>
          <a:xfrm>
            <a:off x="1145281" y="2222388"/>
            <a:ext cx="16114019" cy="1301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FFFFF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ПРИНЦИПИ, ЩО ЛЕЖАТЬ В ОСНОВІ ЛОГІСТИЧНОГО ОБСЛУГОВУВАННЯ</a:t>
            </a:r>
            <a:endParaRPr/>
          </a:p>
        </p:txBody>
      </p:sp>
      <p:sp>
        <p:nvSpPr>
          <p:cNvPr id="123" name="Google Shape;123;p4"/>
          <p:cNvSpPr/>
          <p:nvPr/>
        </p:nvSpPr>
        <p:spPr>
          <a:xfrm>
            <a:off x="0" y="0"/>
            <a:ext cx="18288000" cy="140362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4"/>
          <p:cNvSpPr txBox="1"/>
          <p:nvPr/>
        </p:nvSpPr>
        <p:spPr>
          <a:xfrm>
            <a:off x="4280780" y="4993744"/>
            <a:ext cx="10522500" cy="9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максимальна відповідність вимогам споживачів і характеру споживаних виробів</a:t>
            </a:r>
            <a:endParaRPr/>
          </a:p>
        </p:txBody>
      </p:sp>
      <p:sp>
        <p:nvSpPr>
          <p:cNvPr id="125" name="Google Shape;125;p4"/>
          <p:cNvSpPr/>
          <p:nvPr/>
        </p:nvSpPr>
        <p:spPr>
          <a:xfrm>
            <a:off x="3835119" y="5168594"/>
            <a:ext cx="221258" cy="222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4"/>
          <p:cNvSpPr txBox="1"/>
          <p:nvPr/>
        </p:nvSpPr>
        <p:spPr>
          <a:xfrm>
            <a:off x="4280780" y="6200244"/>
            <a:ext cx="10522500" cy="9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нерозривний зв'язок сервісу з маркетингом, його основними принципами і завданнями</a:t>
            </a:r>
            <a:endParaRPr/>
          </a:p>
        </p:txBody>
      </p:sp>
      <p:sp>
        <p:nvSpPr>
          <p:cNvPr id="127" name="Google Shape;127;p4"/>
          <p:cNvSpPr/>
          <p:nvPr/>
        </p:nvSpPr>
        <p:spPr>
          <a:xfrm>
            <a:off x="3835119" y="6328856"/>
            <a:ext cx="221258" cy="222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4"/>
          <p:cNvSpPr txBox="1"/>
          <p:nvPr/>
        </p:nvSpPr>
        <p:spPr>
          <a:xfrm>
            <a:off x="4280780" y="7299594"/>
            <a:ext cx="10522500" cy="9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гнучкість сервісу, його спрямованість на споживачів, продукти та облік змінних вимог ринку</a:t>
            </a:r>
            <a:endParaRPr/>
          </a:p>
        </p:txBody>
      </p:sp>
      <p:sp>
        <p:nvSpPr>
          <p:cNvPr id="129" name="Google Shape;129;p4"/>
          <p:cNvSpPr/>
          <p:nvPr/>
        </p:nvSpPr>
        <p:spPr>
          <a:xfrm>
            <a:off x="3835119" y="7489107"/>
            <a:ext cx="221258" cy="222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"/>
          <p:cNvSpPr/>
          <p:nvPr/>
        </p:nvSpPr>
        <p:spPr>
          <a:xfrm>
            <a:off x="0" y="0"/>
            <a:ext cx="18475233" cy="1403621"/>
          </a:xfrm>
          <a:prstGeom prst="rect">
            <a:avLst/>
          </a:pr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5"/>
          <p:cNvSpPr txBox="1"/>
          <p:nvPr/>
        </p:nvSpPr>
        <p:spPr>
          <a:xfrm>
            <a:off x="1028700" y="4464721"/>
            <a:ext cx="10338699" cy="285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Об'єкт логістичного сервісу: конкретні споживачі матеріальних потоків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500" u="none" cap="none" strike="noStrike">
              <a:solidFill>
                <a:srgbClr val="3F4042"/>
              </a:solidFill>
              <a:latin typeface="Tenor Sans"/>
              <a:ea typeface="Tenor Sans"/>
              <a:cs typeface="Tenor Sans"/>
              <a:sym typeface="Tenor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Предмет: певний комплекс (набір) відповідних послуг</a:t>
            </a:r>
            <a:endParaRPr/>
          </a:p>
        </p:txBody>
      </p:sp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/>
          </a:blip>
          <a:srcRect b="0" l="11745" r="2048" t="0"/>
          <a:stretch/>
        </p:blipFill>
        <p:spPr>
          <a:xfrm>
            <a:off x="13296391" y="1403621"/>
            <a:ext cx="5178841" cy="901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6"/>
          <p:cNvPicPr preferRelativeResize="0"/>
          <p:nvPr/>
        </p:nvPicPr>
        <p:blipFill rotWithShape="1">
          <a:blip r:embed="rId3">
            <a:alphaModFix/>
          </a:blip>
          <a:srcRect b="25873" l="10343" r="2415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6"/>
          <p:cNvSpPr/>
          <p:nvPr/>
        </p:nvSpPr>
        <p:spPr>
          <a:xfrm>
            <a:off x="419284" y="3642069"/>
            <a:ext cx="9525" cy="4310811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6"/>
          <p:cNvSpPr txBox="1"/>
          <p:nvPr/>
        </p:nvSpPr>
        <p:spPr>
          <a:xfrm>
            <a:off x="1145281" y="1797009"/>
            <a:ext cx="16114019" cy="644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FFFFF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ОСНОВНІ ХАРАКТЕРИСТИКИ РИНКУ ЛОГІСТИЧНИХ ПОСЛУГ</a:t>
            </a:r>
            <a:endParaRPr/>
          </a:p>
        </p:txBody>
      </p:sp>
      <p:sp>
        <p:nvSpPr>
          <p:cNvPr id="144" name="Google Shape;144;p6"/>
          <p:cNvSpPr/>
          <p:nvPr/>
        </p:nvSpPr>
        <p:spPr>
          <a:xfrm>
            <a:off x="0" y="0"/>
            <a:ext cx="18288000" cy="140362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6"/>
          <p:cNvSpPr txBox="1"/>
          <p:nvPr/>
        </p:nvSpPr>
        <p:spPr>
          <a:xfrm>
            <a:off x="9971362" y="4182986"/>
            <a:ext cx="6845644" cy="5238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унікальність для одержувача</a:t>
            </a:r>
            <a:endParaRPr/>
          </a:p>
        </p:txBody>
      </p:sp>
      <p:sp>
        <p:nvSpPr>
          <p:cNvPr id="146" name="Google Shape;146;p6"/>
          <p:cNvSpPr/>
          <p:nvPr/>
        </p:nvSpPr>
        <p:spPr>
          <a:xfrm>
            <a:off x="9543226" y="4373486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6"/>
          <p:cNvSpPr txBox="1"/>
          <p:nvPr/>
        </p:nvSpPr>
        <p:spPr>
          <a:xfrm>
            <a:off x="9971362" y="5059287"/>
            <a:ext cx="6845644" cy="5238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неможливість накопичення послуг</a:t>
            </a:r>
            <a:endParaRPr/>
          </a:p>
        </p:txBody>
      </p:sp>
      <p:sp>
        <p:nvSpPr>
          <p:cNvPr id="148" name="Google Shape;148;p6"/>
          <p:cNvSpPr/>
          <p:nvPr/>
        </p:nvSpPr>
        <p:spPr>
          <a:xfrm>
            <a:off x="9543226" y="5249787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6"/>
          <p:cNvSpPr txBox="1"/>
          <p:nvPr/>
        </p:nvSpPr>
        <p:spPr>
          <a:xfrm>
            <a:off x="9971362" y="5935587"/>
            <a:ext cx="6845644" cy="5238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еластичність попиту</a:t>
            </a:r>
            <a:endParaRPr/>
          </a:p>
        </p:txBody>
      </p:sp>
      <p:sp>
        <p:nvSpPr>
          <p:cNvPr id="150" name="Google Shape;150;p6"/>
          <p:cNvSpPr/>
          <p:nvPr/>
        </p:nvSpPr>
        <p:spPr>
          <a:xfrm>
            <a:off x="9543226" y="6126088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6"/>
          <p:cNvSpPr txBox="1"/>
          <p:nvPr/>
        </p:nvSpPr>
        <p:spPr>
          <a:xfrm>
            <a:off x="9971362" y="6811888"/>
            <a:ext cx="6845644" cy="5238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оперативність</a:t>
            </a:r>
            <a:endParaRPr/>
          </a:p>
        </p:txBody>
      </p:sp>
      <p:sp>
        <p:nvSpPr>
          <p:cNvPr id="152" name="Google Shape;152;p6"/>
          <p:cNvSpPr/>
          <p:nvPr/>
        </p:nvSpPr>
        <p:spPr>
          <a:xfrm>
            <a:off x="9543226" y="7002388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6"/>
          <p:cNvSpPr/>
          <p:nvPr/>
        </p:nvSpPr>
        <p:spPr>
          <a:xfrm>
            <a:off x="9304612" y="3642069"/>
            <a:ext cx="9525" cy="4310811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6"/>
          <p:cNvSpPr txBox="1"/>
          <p:nvPr/>
        </p:nvSpPr>
        <p:spPr>
          <a:xfrm>
            <a:off x="1069226" y="4182986"/>
            <a:ext cx="8006787" cy="5238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неможливість відчути послуги «на дотик»</a:t>
            </a:r>
            <a:endParaRPr/>
          </a:p>
        </p:txBody>
      </p:sp>
      <p:sp>
        <p:nvSpPr>
          <p:cNvPr id="155" name="Google Shape;155;p6"/>
          <p:cNvSpPr/>
          <p:nvPr/>
        </p:nvSpPr>
        <p:spPr>
          <a:xfrm>
            <a:off x="641090" y="4373486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6"/>
          <p:cNvSpPr txBox="1"/>
          <p:nvPr/>
        </p:nvSpPr>
        <p:spPr>
          <a:xfrm>
            <a:off x="1069226" y="5059287"/>
            <a:ext cx="8006787" cy="5238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невіддільність від джерела</a:t>
            </a:r>
            <a:endParaRPr/>
          </a:p>
        </p:txBody>
      </p:sp>
      <p:sp>
        <p:nvSpPr>
          <p:cNvPr id="157" name="Google Shape;157;p6"/>
          <p:cNvSpPr/>
          <p:nvPr/>
        </p:nvSpPr>
        <p:spPr>
          <a:xfrm>
            <a:off x="641090" y="5249787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6"/>
          <p:cNvSpPr txBox="1"/>
          <p:nvPr/>
        </p:nvSpPr>
        <p:spPr>
          <a:xfrm>
            <a:off x="1069226" y="5935587"/>
            <a:ext cx="8006787" cy="5238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мінливість якості</a:t>
            </a:r>
            <a:endParaRPr/>
          </a:p>
        </p:txBody>
      </p:sp>
      <p:sp>
        <p:nvSpPr>
          <p:cNvPr id="159" name="Google Shape;159;p6"/>
          <p:cNvSpPr/>
          <p:nvPr/>
        </p:nvSpPr>
        <p:spPr>
          <a:xfrm>
            <a:off x="641090" y="6126088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6"/>
          <p:cNvSpPr txBox="1"/>
          <p:nvPr/>
        </p:nvSpPr>
        <p:spPr>
          <a:xfrm>
            <a:off x="1069226" y="6811888"/>
            <a:ext cx="8006787" cy="5238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адресність послуг</a:t>
            </a:r>
            <a:endParaRPr/>
          </a:p>
        </p:txBody>
      </p:sp>
      <p:sp>
        <p:nvSpPr>
          <p:cNvPr id="161" name="Google Shape;161;p6"/>
          <p:cNvSpPr/>
          <p:nvPr/>
        </p:nvSpPr>
        <p:spPr>
          <a:xfrm>
            <a:off x="641090" y="7002388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"/>
          <p:cNvSpPr/>
          <p:nvPr/>
        </p:nvSpPr>
        <p:spPr>
          <a:xfrm>
            <a:off x="11203182" y="-219966"/>
            <a:ext cx="7084818" cy="10730908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7"/>
          <p:cNvSpPr/>
          <p:nvPr/>
        </p:nvSpPr>
        <p:spPr>
          <a:xfrm>
            <a:off x="1028700" y="4548434"/>
            <a:ext cx="15516465" cy="9525"/>
          </a:xfrm>
          <a:prstGeom prst="rect">
            <a:avLst/>
          </a:pr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7"/>
          <p:cNvSpPr txBox="1"/>
          <p:nvPr/>
        </p:nvSpPr>
        <p:spPr>
          <a:xfrm>
            <a:off x="1716744" y="661955"/>
            <a:ext cx="8327376" cy="1381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Класифікація послуг у сфері логістичного обслуговування</a:t>
            </a:r>
            <a:endParaRPr/>
          </a:p>
        </p:txBody>
      </p:sp>
      <p:sp>
        <p:nvSpPr>
          <p:cNvPr id="169" name="Google Shape;169;p7"/>
          <p:cNvSpPr txBox="1"/>
          <p:nvPr/>
        </p:nvSpPr>
        <p:spPr>
          <a:xfrm>
            <a:off x="7596753" y="5003415"/>
            <a:ext cx="3368923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безкоштовний сервіс</a:t>
            </a:r>
            <a:endParaRPr/>
          </a:p>
        </p:txBody>
      </p:sp>
      <p:sp>
        <p:nvSpPr>
          <p:cNvPr id="170" name="Google Shape;170;p7"/>
          <p:cNvSpPr txBox="1"/>
          <p:nvPr/>
        </p:nvSpPr>
        <p:spPr>
          <a:xfrm>
            <a:off x="12956401" y="5003415"/>
            <a:ext cx="2669718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Прямий сервіс</a:t>
            </a:r>
            <a:endParaRPr/>
          </a:p>
        </p:txBody>
      </p:sp>
      <p:sp>
        <p:nvSpPr>
          <p:cNvPr id="171" name="Google Shape;171;p7"/>
          <p:cNvSpPr txBox="1"/>
          <p:nvPr/>
        </p:nvSpPr>
        <p:spPr>
          <a:xfrm>
            <a:off x="1882721" y="5003415"/>
            <a:ext cx="4128279" cy="869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передпродажні (допродажні) </a:t>
            </a:r>
            <a:endParaRPr/>
          </a:p>
        </p:txBody>
      </p:sp>
      <p:sp>
        <p:nvSpPr>
          <p:cNvPr id="172" name="Google Shape;172;p7"/>
          <p:cNvSpPr txBox="1"/>
          <p:nvPr/>
        </p:nvSpPr>
        <p:spPr>
          <a:xfrm>
            <a:off x="1391279" y="3764940"/>
            <a:ext cx="4489154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За часом здійснення</a:t>
            </a:r>
            <a:endParaRPr/>
          </a:p>
        </p:txBody>
      </p:sp>
      <p:sp>
        <p:nvSpPr>
          <p:cNvPr id="173" name="Google Shape;173;p7"/>
          <p:cNvSpPr txBox="1"/>
          <p:nvPr/>
        </p:nvSpPr>
        <p:spPr>
          <a:xfrm>
            <a:off x="1882721" y="6060690"/>
            <a:ext cx="4099704" cy="869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логістичні послуги під час продажу товарів</a:t>
            </a:r>
            <a:endParaRPr/>
          </a:p>
        </p:txBody>
      </p:sp>
      <p:sp>
        <p:nvSpPr>
          <p:cNvPr id="174" name="Google Shape;174;p7"/>
          <p:cNvSpPr txBox="1"/>
          <p:nvPr/>
        </p:nvSpPr>
        <p:spPr>
          <a:xfrm>
            <a:off x="1882721" y="7247739"/>
            <a:ext cx="4099704" cy="869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післяпродажні логістичні послуги</a:t>
            </a:r>
            <a:endParaRPr/>
          </a:p>
        </p:txBody>
      </p:sp>
      <p:sp>
        <p:nvSpPr>
          <p:cNvPr id="175" name="Google Shape;175;p7"/>
          <p:cNvSpPr txBox="1"/>
          <p:nvPr/>
        </p:nvSpPr>
        <p:spPr>
          <a:xfrm>
            <a:off x="6899399" y="3760525"/>
            <a:ext cx="4489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За формою оплати</a:t>
            </a:r>
            <a:endParaRPr/>
          </a:p>
        </p:txBody>
      </p:sp>
      <p:sp>
        <p:nvSpPr>
          <p:cNvPr id="176" name="Google Shape;176;p7"/>
          <p:cNvSpPr txBox="1"/>
          <p:nvPr/>
        </p:nvSpPr>
        <p:spPr>
          <a:xfrm>
            <a:off x="7596753" y="6067826"/>
            <a:ext cx="3285947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платний сервіс</a:t>
            </a:r>
            <a:endParaRPr/>
          </a:p>
        </p:txBody>
      </p:sp>
      <p:sp>
        <p:nvSpPr>
          <p:cNvPr id="177" name="Google Shape;177;p7"/>
          <p:cNvSpPr txBox="1"/>
          <p:nvPr/>
        </p:nvSpPr>
        <p:spPr>
          <a:xfrm>
            <a:off x="12269224" y="3764950"/>
            <a:ext cx="5100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За спрямованістю</a:t>
            </a:r>
            <a:endParaRPr/>
          </a:p>
        </p:txBody>
      </p:sp>
      <p:sp>
        <p:nvSpPr>
          <p:cNvPr id="178" name="Google Shape;178;p7"/>
          <p:cNvSpPr txBox="1"/>
          <p:nvPr/>
        </p:nvSpPr>
        <p:spPr>
          <a:xfrm>
            <a:off x="12956401" y="6060690"/>
            <a:ext cx="4413720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Непрямий (побічний) сервіс</a:t>
            </a:r>
            <a:endParaRPr/>
          </a:p>
        </p:txBody>
      </p:sp>
      <p:sp>
        <p:nvSpPr>
          <p:cNvPr id="179" name="Google Shape;179;p7"/>
          <p:cNvSpPr/>
          <p:nvPr/>
        </p:nvSpPr>
        <p:spPr>
          <a:xfrm>
            <a:off x="1391768" y="5138353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7"/>
          <p:cNvSpPr/>
          <p:nvPr/>
        </p:nvSpPr>
        <p:spPr>
          <a:xfrm>
            <a:off x="1391768" y="6208728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7"/>
          <p:cNvSpPr/>
          <p:nvPr/>
        </p:nvSpPr>
        <p:spPr>
          <a:xfrm>
            <a:off x="1391768" y="7382677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7"/>
          <p:cNvSpPr/>
          <p:nvPr/>
        </p:nvSpPr>
        <p:spPr>
          <a:xfrm>
            <a:off x="7184918" y="5145488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7"/>
          <p:cNvSpPr/>
          <p:nvPr/>
        </p:nvSpPr>
        <p:spPr>
          <a:xfrm>
            <a:off x="7184918" y="6215864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7"/>
          <p:cNvSpPr/>
          <p:nvPr/>
        </p:nvSpPr>
        <p:spPr>
          <a:xfrm>
            <a:off x="12547315" y="5136364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7"/>
          <p:cNvSpPr/>
          <p:nvPr/>
        </p:nvSpPr>
        <p:spPr>
          <a:xfrm>
            <a:off x="12547315" y="6202763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"/>
          <p:cNvSpPr/>
          <p:nvPr/>
        </p:nvSpPr>
        <p:spPr>
          <a:xfrm>
            <a:off x="11203182" y="-219966"/>
            <a:ext cx="7084818" cy="10730908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8"/>
          <p:cNvSpPr/>
          <p:nvPr/>
        </p:nvSpPr>
        <p:spPr>
          <a:xfrm>
            <a:off x="1028700" y="4708140"/>
            <a:ext cx="15516465" cy="9525"/>
          </a:xfrm>
          <a:prstGeom prst="rect">
            <a:avLst/>
          </a:pr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8"/>
          <p:cNvSpPr txBox="1"/>
          <p:nvPr/>
        </p:nvSpPr>
        <p:spPr>
          <a:xfrm>
            <a:off x="1716744" y="661955"/>
            <a:ext cx="8327376" cy="1381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Класифікація послуг у сфері логістичного обслуговування</a:t>
            </a:r>
            <a:endParaRPr/>
          </a:p>
        </p:txBody>
      </p:sp>
      <p:sp>
        <p:nvSpPr>
          <p:cNvPr id="193" name="Google Shape;193;p8"/>
          <p:cNvSpPr txBox="1"/>
          <p:nvPr/>
        </p:nvSpPr>
        <p:spPr>
          <a:xfrm>
            <a:off x="6204249" y="5003415"/>
            <a:ext cx="4808434" cy="869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сервіс, який реалізується власними зусиллями</a:t>
            </a:r>
            <a:endParaRPr/>
          </a:p>
        </p:txBody>
      </p:sp>
      <p:sp>
        <p:nvSpPr>
          <p:cNvPr id="194" name="Google Shape;194;p8"/>
          <p:cNvSpPr txBox="1"/>
          <p:nvPr/>
        </p:nvSpPr>
        <p:spPr>
          <a:xfrm>
            <a:off x="12956401" y="5003415"/>
            <a:ext cx="3895369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стандартизований сервіс</a:t>
            </a:r>
            <a:endParaRPr/>
          </a:p>
        </p:txBody>
      </p:sp>
      <p:sp>
        <p:nvSpPr>
          <p:cNvPr id="195" name="Google Shape;195;p8"/>
          <p:cNvSpPr txBox="1"/>
          <p:nvPr/>
        </p:nvSpPr>
        <p:spPr>
          <a:xfrm>
            <a:off x="1882721" y="5003415"/>
            <a:ext cx="2832879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жорсткий сервіс</a:t>
            </a:r>
            <a:endParaRPr/>
          </a:p>
        </p:txBody>
      </p:sp>
      <p:sp>
        <p:nvSpPr>
          <p:cNvPr id="196" name="Google Shape;196;p8"/>
          <p:cNvSpPr txBox="1"/>
          <p:nvPr/>
        </p:nvSpPr>
        <p:spPr>
          <a:xfrm>
            <a:off x="1391279" y="3774465"/>
            <a:ext cx="4489154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За змістом робіт</a:t>
            </a:r>
            <a:endParaRPr/>
          </a:p>
        </p:txBody>
      </p:sp>
      <p:sp>
        <p:nvSpPr>
          <p:cNvPr id="197" name="Google Shape;197;p8"/>
          <p:cNvSpPr txBox="1"/>
          <p:nvPr/>
        </p:nvSpPr>
        <p:spPr>
          <a:xfrm>
            <a:off x="1882721" y="6060690"/>
            <a:ext cx="2832879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м’який сервіс</a:t>
            </a:r>
            <a:endParaRPr/>
          </a:p>
        </p:txBody>
      </p:sp>
      <p:sp>
        <p:nvSpPr>
          <p:cNvPr id="198" name="Google Shape;198;p8"/>
          <p:cNvSpPr txBox="1"/>
          <p:nvPr/>
        </p:nvSpPr>
        <p:spPr>
          <a:xfrm>
            <a:off x="6204250" y="7382750"/>
            <a:ext cx="4998900" cy="9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сервіс, організований по принципу самообслуговування</a:t>
            </a:r>
            <a:endParaRPr/>
          </a:p>
        </p:txBody>
      </p:sp>
      <p:sp>
        <p:nvSpPr>
          <p:cNvPr id="199" name="Google Shape;199;p8"/>
          <p:cNvSpPr txBox="1"/>
          <p:nvPr/>
        </p:nvSpPr>
        <p:spPr>
          <a:xfrm>
            <a:off x="5982425" y="3774475"/>
            <a:ext cx="522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За формою організації</a:t>
            </a:r>
            <a:endParaRPr/>
          </a:p>
        </p:txBody>
      </p:sp>
      <p:sp>
        <p:nvSpPr>
          <p:cNvPr id="200" name="Google Shape;200;p8"/>
          <p:cNvSpPr txBox="1"/>
          <p:nvPr/>
        </p:nvSpPr>
        <p:spPr>
          <a:xfrm>
            <a:off x="6125125" y="6147313"/>
            <a:ext cx="5078100" cy="9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сервіс, який організовується із залученням третьої сторони</a:t>
            </a:r>
            <a:endParaRPr/>
          </a:p>
        </p:txBody>
      </p:sp>
      <p:sp>
        <p:nvSpPr>
          <p:cNvPr id="201" name="Google Shape;201;p8"/>
          <p:cNvSpPr txBox="1"/>
          <p:nvPr/>
        </p:nvSpPr>
        <p:spPr>
          <a:xfrm>
            <a:off x="11875004" y="3545865"/>
            <a:ext cx="5741174" cy="933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За ступенем адаптивності до споживачів</a:t>
            </a:r>
            <a:endParaRPr/>
          </a:p>
        </p:txBody>
      </p:sp>
      <p:sp>
        <p:nvSpPr>
          <p:cNvPr id="202" name="Google Shape;202;p8"/>
          <p:cNvSpPr txBox="1"/>
          <p:nvPr/>
        </p:nvSpPr>
        <p:spPr>
          <a:xfrm>
            <a:off x="12956401" y="6060690"/>
            <a:ext cx="4413720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індивідуальний сервіс</a:t>
            </a:r>
            <a:endParaRPr/>
          </a:p>
        </p:txBody>
      </p:sp>
      <p:sp>
        <p:nvSpPr>
          <p:cNvPr id="203" name="Google Shape;203;p8"/>
          <p:cNvSpPr/>
          <p:nvPr/>
        </p:nvSpPr>
        <p:spPr>
          <a:xfrm>
            <a:off x="1391768" y="5138353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8"/>
          <p:cNvSpPr/>
          <p:nvPr/>
        </p:nvSpPr>
        <p:spPr>
          <a:xfrm>
            <a:off x="1391768" y="6208728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8"/>
          <p:cNvSpPr/>
          <p:nvPr/>
        </p:nvSpPr>
        <p:spPr>
          <a:xfrm>
            <a:off x="5713295" y="7517678"/>
            <a:ext cx="221258" cy="222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8"/>
          <p:cNvSpPr/>
          <p:nvPr/>
        </p:nvSpPr>
        <p:spPr>
          <a:xfrm>
            <a:off x="5713295" y="5141528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8"/>
          <p:cNvSpPr/>
          <p:nvPr/>
        </p:nvSpPr>
        <p:spPr>
          <a:xfrm>
            <a:off x="5713295" y="6295341"/>
            <a:ext cx="221258" cy="222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8"/>
          <p:cNvSpPr/>
          <p:nvPr/>
        </p:nvSpPr>
        <p:spPr>
          <a:xfrm>
            <a:off x="12547315" y="5136364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8"/>
          <p:cNvSpPr/>
          <p:nvPr/>
        </p:nvSpPr>
        <p:spPr>
          <a:xfrm>
            <a:off x="12547315" y="6202763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"/>
          <p:cNvSpPr/>
          <p:nvPr/>
        </p:nvSpPr>
        <p:spPr>
          <a:xfrm>
            <a:off x="10320346" y="-221954"/>
            <a:ext cx="7967654" cy="10730908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9"/>
          <p:cNvSpPr/>
          <p:nvPr/>
        </p:nvSpPr>
        <p:spPr>
          <a:xfrm>
            <a:off x="1028700" y="4708140"/>
            <a:ext cx="15516465" cy="9525"/>
          </a:xfrm>
          <a:prstGeom prst="rect">
            <a:avLst/>
          </a:prstGeom>
          <a:solidFill>
            <a:srgbClr val="3F4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9"/>
          <p:cNvSpPr txBox="1"/>
          <p:nvPr/>
        </p:nvSpPr>
        <p:spPr>
          <a:xfrm>
            <a:off x="1716744" y="661955"/>
            <a:ext cx="8327376" cy="1381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Класифікація послуг у сфері логістичного обслуговування</a:t>
            </a:r>
            <a:endParaRPr/>
          </a:p>
        </p:txBody>
      </p:sp>
      <p:sp>
        <p:nvSpPr>
          <p:cNvPr id="217" name="Google Shape;217;p9"/>
          <p:cNvSpPr txBox="1"/>
          <p:nvPr/>
        </p:nvSpPr>
        <p:spPr>
          <a:xfrm>
            <a:off x="11299427" y="5327858"/>
            <a:ext cx="4808434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сервіс споживчого попиту</a:t>
            </a:r>
            <a:endParaRPr/>
          </a:p>
        </p:txBody>
      </p:sp>
      <p:sp>
        <p:nvSpPr>
          <p:cNvPr id="218" name="Google Shape;218;p9"/>
          <p:cNvSpPr txBox="1"/>
          <p:nvPr/>
        </p:nvSpPr>
        <p:spPr>
          <a:xfrm>
            <a:off x="4709714" y="5327858"/>
            <a:ext cx="2832879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локальний</a:t>
            </a:r>
            <a:endParaRPr/>
          </a:p>
        </p:txBody>
      </p:sp>
      <p:sp>
        <p:nvSpPr>
          <p:cNvPr id="219" name="Google Shape;219;p9"/>
          <p:cNvSpPr txBox="1"/>
          <p:nvPr/>
        </p:nvSpPr>
        <p:spPr>
          <a:xfrm>
            <a:off x="4218272" y="3641340"/>
            <a:ext cx="3686271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За масштабом</a:t>
            </a:r>
            <a:endParaRPr/>
          </a:p>
        </p:txBody>
      </p:sp>
      <p:sp>
        <p:nvSpPr>
          <p:cNvPr id="220" name="Google Shape;220;p9"/>
          <p:cNvSpPr txBox="1"/>
          <p:nvPr/>
        </p:nvSpPr>
        <p:spPr>
          <a:xfrm>
            <a:off x="4709714" y="6121608"/>
            <a:ext cx="2832879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регіональний</a:t>
            </a:r>
            <a:endParaRPr/>
          </a:p>
        </p:txBody>
      </p:sp>
      <p:sp>
        <p:nvSpPr>
          <p:cNvPr id="221" name="Google Shape;221;p9"/>
          <p:cNvSpPr txBox="1"/>
          <p:nvPr/>
        </p:nvSpPr>
        <p:spPr>
          <a:xfrm>
            <a:off x="11303274" y="6825450"/>
            <a:ext cx="63774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сервіс інформаційного обслуговування</a:t>
            </a:r>
            <a:endParaRPr/>
          </a:p>
        </p:txBody>
      </p:sp>
      <p:sp>
        <p:nvSpPr>
          <p:cNvPr id="222" name="Google Shape;222;p9"/>
          <p:cNvSpPr txBox="1"/>
          <p:nvPr/>
        </p:nvSpPr>
        <p:spPr>
          <a:xfrm>
            <a:off x="10807984" y="3641340"/>
            <a:ext cx="4951139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F4042"/>
                </a:solidFill>
                <a:latin typeface="Tenor Sans"/>
                <a:ea typeface="Tenor Sans"/>
                <a:cs typeface="Tenor Sans"/>
                <a:sym typeface="Tenor Sans"/>
              </a:rPr>
              <a:t>За сферою використання</a:t>
            </a:r>
            <a:endParaRPr/>
          </a:p>
        </p:txBody>
      </p:sp>
      <p:sp>
        <p:nvSpPr>
          <p:cNvPr id="223" name="Google Shape;223;p9"/>
          <p:cNvSpPr txBox="1"/>
          <p:nvPr/>
        </p:nvSpPr>
        <p:spPr>
          <a:xfrm>
            <a:off x="11303284" y="6021997"/>
            <a:ext cx="4808434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виробничий сервіс</a:t>
            </a:r>
            <a:endParaRPr/>
          </a:p>
        </p:txBody>
      </p:sp>
      <p:sp>
        <p:nvSpPr>
          <p:cNvPr id="224" name="Google Shape;224;p9"/>
          <p:cNvSpPr/>
          <p:nvPr/>
        </p:nvSpPr>
        <p:spPr>
          <a:xfrm>
            <a:off x="4218761" y="5462796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9"/>
          <p:cNvSpPr/>
          <p:nvPr/>
        </p:nvSpPr>
        <p:spPr>
          <a:xfrm>
            <a:off x="4218761" y="6269647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9"/>
          <p:cNvSpPr/>
          <p:nvPr/>
        </p:nvSpPr>
        <p:spPr>
          <a:xfrm>
            <a:off x="10808473" y="6969734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9"/>
          <p:cNvSpPr/>
          <p:nvPr/>
        </p:nvSpPr>
        <p:spPr>
          <a:xfrm>
            <a:off x="10808473" y="5462796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9"/>
          <p:cNvSpPr/>
          <p:nvPr/>
        </p:nvSpPr>
        <p:spPr>
          <a:xfrm>
            <a:off x="10808473" y="6201785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9"/>
          <p:cNvSpPr txBox="1"/>
          <p:nvPr/>
        </p:nvSpPr>
        <p:spPr>
          <a:xfrm>
            <a:off x="4709714" y="6915359"/>
            <a:ext cx="2832879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національний</a:t>
            </a:r>
            <a:endParaRPr/>
          </a:p>
        </p:txBody>
      </p:sp>
      <p:sp>
        <p:nvSpPr>
          <p:cNvPr id="230" name="Google Shape;230;p9"/>
          <p:cNvSpPr txBox="1"/>
          <p:nvPr/>
        </p:nvSpPr>
        <p:spPr>
          <a:xfrm>
            <a:off x="4709714" y="7709109"/>
            <a:ext cx="2832879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міжнародний</a:t>
            </a:r>
            <a:endParaRPr/>
          </a:p>
        </p:txBody>
      </p:sp>
      <p:sp>
        <p:nvSpPr>
          <p:cNvPr id="231" name="Google Shape;231;p9"/>
          <p:cNvSpPr/>
          <p:nvPr/>
        </p:nvSpPr>
        <p:spPr>
          <a:xfrm>
            <a:off x="4218761" y="7050296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9"/>
          <p:cNvSpPr/>
          <p:nvPr/>
        </p:nvSpPr>
        <p:spPr>
          <a:xfrm>
            <a:off x="4218761" y="7857147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9"/>
          <p:cNvSpPr txBox="1"/>
          <p:nvPr/>
        </p:nvSpPr>
        <p:spPr>
          <a:xfrm>
            <a:off x="11299427" y="7577346"/>
            <a:ext cx="4808434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фінансово-кредитний сервіс</a:t>
            </a:r>
            <a:endParaRPr/>
          </a:p>
        </p:txBody>
      </p:sp>
      <p:sp>
        <p:nvSpPr>
          <p:cNvPr id="234" name="Google Shape;234;p9"/>
          <p:cNvSpPr txBox="1"/>
          <p:nvPr/>
        </p:nvSpPr>
        <p:spPr>
          <a:xfrm>
            <a:off x="11303284" y="8275846"/>
            <a:ext cx="4808434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EB8208"/>
                </a:solidFill>
                <a:latin typeface="Tenor Sans"/>
                <a:ea typeface="Tenor Sans"/>
                <a:cs typeface="Tenor Sans"/>
                <a:sym typeface="Tenor Sans"/>
              </a:rPr>
              <a:t>кадровий сервіс</a:t>
            </a:r>
            <a:endParaRPr/>
          </a:p>
        </p:txBody>
      </p:sp>
      <p:sp>
        <p:nvSpPr>
          <p:cNvPr id="235" name="Google Shape;235;p9"/>
          <p:cNvSpPr/>
          <p:nvPr/>
        </p:nvSpPr>
        <p:spPr>
          <a:xfrm>
            <a:off x="10808473" y="7712284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9"/>
          <p:cNvSpPr/>
          <p:nvPr/>
        </p:nvSpPr>
        <p:spPr>
          <a:xfrm>
            <a:off x="10808473" y="8410784"/>
            <a:ext cx="218097" cy="2190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EB820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