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8" r:id="rId2"/>
    <p:sldId id="257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556792"/>
            <a:ext cx="6513984" cy="2808312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chemeClr val="tx1"/>
                </a:solidFill>
              </a:rPr>
              <a:t>Публічний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виступ</a:t>
            </a:r>
            <a:r>
              <a:rPr lang="ru-RU" sz="3600" dirty="0">
                <a:solidFill>
                  <a:schemeClr val="tx1"/>
                </a:solidFill>
              </a:rPr>
              <a:t> як </a:t>
            </a:r>
            <a:r>
              <a:rPr lang="ru-RU" sz="3600" dirty="0" err="1">
                <a:solidFill>
                  <a:schemeClr val="tx1"/>
                </a:solidFill>
              </a:rPr>
              <a:t>важливий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засіб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комунікації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err="1">
                <a:solidFill>
                  <a:schemeClr val="tx1"/>
                </a:solidFill>
              </a:rPr>
              <a:t>переконання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539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/>
          </a:bodyPr>
          <a:lstStyle/>
          <a:p>
            <a:pPr algn="ctr"/>
            <a:r>
              <a:rPr lang="ru-RU" sz="32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Мовні</a:t>
            </a:r>
            <a:r>
              <a:rPr lang="ru-RU" sz="32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засоби</a:t>
            </a:r>
            <a:r>
              <a:rPr lang="ru-RU" sz="32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2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переконування</a:t>
            </a:r>
            <a:endParaRPr lang="ru-RU" sz="3200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/>
              <a:t>Переконування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головний</a:t>
            </a:r>
            <a:r>
              <a:rPr lang="ru-RU" dirty="0"/>
              <a:t> метод </a:t>
            </a:r>
            <a:r>
              <a:rPr lang="ru-RU" dirty="0" err="1"/>
              <a:t>дії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ним </a:t>
            </a:r>
            <a:r>
              <a:rPr lang="ru-RU" dirty="0" err="1"/>
              <a:t>розуміється</a:t>
            </a:r>
            <a:r>
              <a:rPr lang="ru-RU" dirty="0"/>
              <a:t>, з одного боку, </a:t>
            </a:r>
            <a:r>
              <a:rPr lang="ru-RU" dirty="0" err="1"/>
              <a:t>різносторонній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особу з метою </a:t>
            </a:r>
            <a:r>
              <a:rPr lang="ru-RU" dirty="0" err="1"/>
              <a:t>формування</a:t>
            </a:r>
            <a:r>
              <a:rPr lang="ru-RU" dirty="0"/>
              <a:t> в </a:t>
            </a:r>
            <a:r>
              <a:rPr lang="ru-RU" dirty="0" err="1"/>
              <a:t>неї</a:t>
            </a:r>
            <a:r>
              <a:rPr lang="ru-RU" dirty="0"/>
              <a:t> одних </a:t>
            </a:r>
            <a:r>
              <a:rPr lang="ru-RU" dirty="0" err="1"/>
              <a:t>якостей</a:t>
            </a:r>
            <a:r>
              <a:rPr lang="ru-RU" dirty="0"/>
              <a:t> і </a:t>
            </a:r>
            <a:r>
              <a:rPr lang="ru-RU" dirty="0" err="1"/>
              <a:t>позбавлення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, а з </a:t>
            </a:r>
            <a:r>
              <a:rPr lang="ru-RU" dirty="0" err="1"/>
              <a:t>іншого</a:t>
            </a:r>
            <a:r>
              <a:rPr lang="ru-RU" dirty="0"/>
              <a:t> - </a:t>
            </a:r>
            <a:r>
              <a:rPr lang="ru-RU" dirty="0" err="1"/>
              <a:t>спонукання</a:t>
            </a:r>
            <a:r>
              <a:rPr lang="ru-RU" dirty="0"/>
              <a:t>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926" y="3136638"/>
            <a:ext cx="3157056" cy="37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67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35416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cap="none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Ефект</a:t>
            </a:r>
            <a: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переконуючого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впливу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залежить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насамперед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від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  <a:b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7467600" cy="5133184"/>
          </a:xfrm>
        </p:spPr>
        <p:txBody>
          <a:bodyPr>
            <a:normAutofit/>
          </a:bodyPr>
          <a:lstStyle/>
          <a:p>
            <a:r>
              <a:rPr lang="ru-RU" dirty="0" err="1" smtClean="0"/>
              <a:t>власної</a:t>
            </a:r>
            <a:r>
              <a:rPr lang="ru-RU" dirty="0" smtClean="0"/>
              <a:t> </a:t>
            </a:r>
            <a:r>
              <a:rPr lang="ru-RU" dirty="0" err="1"/>
              <a:t>справжньої</a:t>
            </a:r>
            <a:r>
              <a:rPr lang="ru-RU" dirty="0"/>
              <a:t> </a:t>
            </a:r>
            <a:r>
              <a:rPr lang="ru-RU" dirty="0" err="1"/>
              <a:t>переконаності</a:t>
            </a:r>
            <a:r>
              <a:rPr lang="ru-RU" dirty="0"/>
              <a:t> </a:t>
            </a:r>
            <a:r>
              <a:rPr lang="ru-RU" dirty="0" err="1"/>
              <a:t>суб'єкта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у тому, в </a:t>
            </a:r>
            <a:r>
              <a:rPr lang="ru-RU" dirty="0" err="1"/>
              <a:t>чому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хоче</a:t>
            </a:r>
            <a:r>
              <a:rPr lang="ru-RU" dirty="0"/>
              <a:t> </a:t>
            </a:r>
            <a:r>
              <a:rPr lang="ru-RU" dirty="0" err="1"/>
              <a:t>переконати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;</a:t>
            </a:r>
          </a:p>
          <a:p>
            <a:r>
              <a:rPr lang="ru-RU" dirty="0" err="1" smtClean="0"/>
              <a:t>наявності</a:t>
            </a:r>
            <a:r>
              <a:rPr lang="ru-RU" dirty="0" smtClean="0"/>
              <a:t> </a:t>
            </a:r>
            <a:r>
              <a:rPr lang="ru-RU" dirty="0"/>
              <a:t>у </a:t>
            </a:r>
            <a:r>
              <a:rPr lang="ru-RU" dirty="0" err="1"/>
              <a:t>нього</a:t>
            </a:r>
            <a:r>
              <a:rPr lang="ru-RU" dirty="0"/>
              <a:t> мотиву «</a:t>
            </a:r>
            <a:r>
              <a:rPr lang="ru-RU" dirty="0" err="1"/>
              <a:t>переконати</a:t>
            </a:r>
            <a:r>
              <a:rPr lang="ru-RU" dirty="0"/>
              <a:t>», а не </a:t>
            </a:r>
            <a:r>
              <a:rPr lang="ru-RU" dirty="0" err="1"/>
              <a:t>якогось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;</a:t>
            </a:r>
          </a:p>
          <a:p>
            <a:r>
              <a:rPr lang="ru-RU" dirty="0" err="1" smtClean="0"/>
              <a:t>внутрішньої</a:t>
            </a:r>
            <a:r>
              <a:rPr lang="ru-RU" dirty="0" smtClean="0"/>
              <a:t> </a:t>
            </a:r>
            <a:r>
              <a:rPr lang="ru-RU" dirty="0" err="1"/>
              <a:t>психологічної</a:t>
            </a:r>
            <a:r>
              <a:rPr lang="ru-RU" dirty="0"/>
              <a:t> </a:t>
            </a:r>
            <a:r>
              <a:rPr lang="ru-RU" dirty="0" err="1"/>
              <a:t>готовності</a:t>
            </a:r>
            <a:r>
              <a:rPr lang="ru-RU" dirty="0"/>
              <a:t> </a:t>
            </a:r>
            <a:r>
              <a:rPr lang="ru-RU" dirty="0" err="1"/>
              <a:t>суб'єкта</a:t>
            </a:r>
            <a:r>
              <a:rPr lang="ru-RU" dirty="0"/>
              <a:t> до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переконуючого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;</a:t>
            </a:r>
          </a:p>
          <a:p>
            <a:r>
              <a:rPr lang="ru-RU" dirty="0" err="1" smtClean="0"/>
              <a:t>зовнішніх</a:t>
            </a:r>
            <a:r>
              <a:rPr lang="ru-RU" dirty="0" smtClean="0"/>
              <a:t> </a:t>
            </a:r>
            <a:r>
              <a:rPr lang="ru-RU" dirty="0"/>
              <a:t>умов,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переконування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456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Мистецтво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аргументації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 smtClean="0"/>
              <a:t>Термін</a:t>
            </a:r>
            <a:r>
              <a:rPr lang="ru-RU" b="1" dirty="0" smtClean="0"/>
              <a:t> «</a:t>
            </a:r>
            <a:r>
              <a:rPr lang="ru-RU" b="1" dirty="0" err="1" smtClean="0"/>
              <a:t>аргументація</a:t>
            </a:r>
            <a:r>
              <a:rPr lang="ru-RU" b="1" dirty="0" smtClean="0"/>
              <a:t>»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визначити</a:t>
            </a:r>
            <a:r>
              <a:rPr lang="ru-RU" dirty="0" smtClean="0"/>
              <a:t> як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обґрунтування</a:t>
            </a:r>
            <a:r>
              <a:rPr lang="ru-RU" dirty="0" smtClean="0"/>
              <a:t> </a:t>
            </a:r>
            <a:r>
              <a:rPr lang="ru-RU" dirty="0" err="1" smtClean="0"/>
              <a:t>людиною</a:t>
            </a:r>
            <a:r>
              <a:rPr lang="ru-RU" dirty="0" smtClean="0"/>
              <a:t> </a:t>
            </a:r>
            <a:r>
              <a:rPr lang="ru-RU" dirty="0" err="1" smtClean="0"/>
              <a:t>певного</a:t>
            </a:r>
            <a:r>
              <a:rPr lang="ru-RU" dirty="0" smtClean="0"/>
              <a:t> з метою </a:t>
            </a:r>
            <a:r>
              <a:rPr lang="ru-RU" dirty="0" err="1" smtClean="0"/>
              <a:t>переконання</a:t>
            </a:r>
            <a:r>
              <a:rPr lang="ru-RU" dirty="0" smtClean="0"/>
              <a:t> в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істинності</a:t>
            </a:r>
            <a:r>
              <a:rPr lang="ru-RU" dirty="0" smtClean="0"/>
              <a:t>, </a:t>
            </a:r>
            <a:r>
              <a:rPr lang="ru-RU" dirty="0" err="1" smtClean="0"/>
              <a:t>слушності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699" y="2780928"/>
            <a:ext cx="407419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9775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Стадії аргументації</a:t>
            </a:r>
            <a:endParaRPr lang="ru-RU" sz="3600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1. </a:t>
            </a:r>
            <a:r>
              <a:rPr lang="ru-RU" dirty="0" err="1"/>
              <a:t>Ф</a:t>
            </a:r>
            <a:r>
              <a:rPr lang="ru-RU" dirty="0" err="1" smtClean="0"/>
              <a:t>ормулюється</a:t>
            </a:r>
            <a:r>
              <a:rPr lang="ru-RU" dirty="0" smtClean="0"/>
              <a:t> </a:t>
            </a:r>
            <a:r>
              <a:rPr lang="ru-RU" dirty="0" err="1"/>
              <a:t>основна</a:t>
            </a:r>
            <a:r>
              <a:rPr lang="ru-RU" dirty="0"/>
              <a:t> мета </a:t>
            </a:r>
            <a:r>
              <a:rPr lang="ru-RU" dirty="0" err="1"/>
              <a:t>аргументації</a:t>
            </a:r>
            <a:r>
              <a:rPr lang="ru-RU" dirty="0"/>
              <a:t>, </a:t>
            </a:r>
            <a:r>
              <a:rPr lang="ru-RU" dirty="0" err="1"/>
              <a:t>ті</a:t>
            </a:r>
            <a:r>
              <a:rPr lang="ru-RU" dirty="0"/>
              <a:t> </a:t>
            </a:r>
            <a:r>
              <a:rPr lang="ru-RU" dirty="0" err="1"/>
              <a:t>завдання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проблема,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обґрунтувати</a:t>
            </a:r>
            <a:r>
              <a:rPr lang="ru-RU" dirty="0"/>
              <a:t> і </a:t>
            </a:r>
            <a:r>
              <a:rPr lang="ru-RU" dirty="0" err="1"/>
              <a:t>тим</a:t>
            </a:r>
            <a:r>
              <a:rPr lang="ru-RU" dirty="0"/>
              <a:t> самим </a:t>
            </a:r>
            <a:r>
              <a:rPr lang="ru-RU" dirty="0" err="1"/>
              <a:t>переконати</a:t>
            </a:r>
            <a:r>
              <a:rPr lang="ru-RU" dirty="0"/>
              <a:t> </a:t>
            </a:r>
            <a:r>
              <a:rPr lang="ru-RU" dirty="0" err="1"/>
              <a:t>аудиторію</a:t>
            </a:r>
            <a:r>
              <a:rPr lang="ru-RU" dirty="0"/>
              <a:t> в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істинності</a:t>
            </a:r>
            <a:r>
              <a:rPr lang="ru-RU" dirty="0"/>
              <a:t>, </a:t>
            </a:r>
            <a:r>
              <a:rPr lang="ru-RU" dirty="0" err="1"/>
              <a:t>доцільності</a:t>
            </a:r>
            <a:r>
              <a:rPr lang="ru-RU" dirty="0"/>
              <a:t>, </a:t>
            </a:r>
            <a:r>
              <a:rPr lang="ru-RU" dirty="0" err="1"/>
              <a:t>корисності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 smtClean="0"/>
              <a:t>.</a:t>
            </a:r>
          </a:p>
          <a:p>
            <a:r>
              <a:rPr lang="uk-UA" b="1" dirty="0" smtClean="0"/>
              <a:t>2. </a:t>
            </a:r>
            <a:r>
              <a:rPr lang="ru-RU" b="1" dirty="0"/>
              <a:t> </a:t>
            </a:r>
            <a:r>
              <a:rPr lang="ru-RU" dirty="0" err="1"/>
              <a:t>П</a:t>
            </a:r>
            <a:r>
              <a:rPr lang="ru-RU" dirty="0" err="1" smtClean="0"/>
              <a:t>ов'язана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пошуком</a:t>
            </a:r>
            <a:r>
              <a:rPr lang="ru-RU" dirty="0"/>
              <a:t>, </a:t>
            </a:r>
            <a:r>
              <a:rPr lang="ru-RU" dirty="0" err="1"/>
              <a:t>оцінкою</a:t>
            </a:r>
            <a:r>
              <a:rPr lang="ru-RU" dirty="0"/>
              <a:t> і </a:t>
            </a:r>
            <a:r>
              <a:rPr lang="ru-RU" dirty="0" err="1"/>
              <a:t>аналізом</a:t>
            </a:r>
            <a:r>
              <a:rPr lang="ru-RU" dirty="0"/>
              <a:t> тих </a:t>
            </a:r>
            <a:r>
              <a:rPr lang="ru-RU" dirty="0" err="1"/>
              <a:t>фактів</a:t>
            </a:r>
            <a:r>
              <a:rPr lang="ru-RU" dirty="0"/>
              <a:t>, </a:t>
            </a:r>
            <a:r>
              <a:rPr lang="ru-RU" dirty="0" err="1"/>
              <a:t>свідчень</a:t>
            </a:r>
            <a:r>
              <a:rPr lang="ru-RU" dirty="0"/>
              <a:t>, </a:t>
            </a:r>
            <a:r>
              <a:rPr lang="ru-RU" dirty="0" err="1"/>
              <a:t>спостережень</a:t>
            </a:r>
            <a:r>
              <a:rPr lang="ru-RU" dirty="0"/>
              <a:t>, </a:t>
            </a:r>
            <a:r>
              <a:rPr lang="ru-RU" dirty="0" err="1"/>
              <a:t>експериментів</a:t>
            </a:r>
            <a:r>
              <a:rPr lang="ru-RU" dirty="0"/>
              <a:t>, </a:t>
            </a:r>
            <a:r>
              <a:rPr lang="ru-RU" dirty="0" err="1"/>
              <a:t>даних</a:t>
            </a:r>
            <a:r>
              <a:rPr lang="ru-RU" dirty="0" smtClean="0"/>
              <a:t>.</a:t>
            </a:r>
          </a:p>
          <a:p>
            <a:r>
              <a:rPr lang="uk-UA" b="1" dirty="0" smtClean="0"/>
              <a:t>3. </a:t>
            </a:r>
            <a:r>
              <a:rPr lang="ru-RU" dirty="0" err="1"/>
              <a:t>П</a:t>
            </a:r>
            <a:r>
              <a:rPr lang="ru-RU" dirty="0" err="1" smtClean="0"/>
              <a:t>ов'язана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встановленням</a:t>
            </a:r>
            <a:r>
              <a:rPr lang="ru-RU" dirty="0"/>
              <a:t> і </a:t>
            </a:r>
            <a:r>
              <a:rPr lang="ru-RU" dirty="0" err="1"/>
              <a:t>обґрунтуванням</a:t>
            </a:r>
            <a:r>
              <a:rPr lang="ru-RU" dirty="0"/>
              <a:t> </a:t>
            </a:r>
            <a:r>
              <a:rPr lang="ru-RU" dirty="0" err="1"/>
              <a:t>логічного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і </a:t>
            </a:r>
            <a:r>
              <a:rPr lang="ru-RU" dirty="0" err="1"/>
              <a:t>отриманим</a:t>
            </a:r>
            <a:r>
              <a:rPr lang="ru-RU" dirty="0"/>
              <a:t> на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результатом.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069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276872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uk-UA" sz="60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Дякую за увагу!</a:t>
            </a:r>
            <a:endParaRPr lang="ru-RU" sz="6000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0517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Риторика</a:t>
            </a:r>
            <a:endParaRPr lang="ru-RU" sz="5400" b="1" cap="none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556792"/>
            <a:ext cx="5338936" cy="4873752"/>
          </a:xfrm>
        </p:spPr>
        <p:txBody>
          <a:bodyPr>
            <a:normAutofit/>
          </a:bodyPr>
          <a:lstStyle/>
          <a:p>
            <a:r>
              <a:rPr lang="ru-RU" dirty="0" err="1"/>
              <a:t>Термін</a:t>
            </a:r>
            <a:r>
              <a:rPr lang="ru-RU" dirty="0"/>
              <a:t> “</a:t>
            </a:r>
            <a:r>
              <a:rPr lang="ru-RU" b="1" dirty="0"/>
              <a:t>риторика</a:t>
            </a:r>
            <a:r>
              <a:rPr lang="ru-RU" dirty="0"/>
              <a:t>” походить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грецького</a:t>
            </a:r>
            <a:r>
              <a:rPr lang="ru-RU" dirty="0"/>
              <a:t> слова, яке </a:t>
            </a:r>
            <a:r>
              <a:rPr lang="ru-RU" dirty="0" err="1"/>
              <a:t>означає</a:t>
            </a:r>
            <a:r>
              <a:rPr lang="ru-RU" dirty="0"/>
              <a:t> наука про </a:t>
            </a:r>
            <a:r>
              <a:rPr lang="ru-RU" dirty="0" err="1"/>
              <a:t>ораторське</a:t>
            </a:r>
            <a:r>
              <a:rPr lang="ru-RU" dirty="0"/>
              <a:t> </a:t>
            </a:r>
            <a:r>
              <a:rPr lang="ru-RU" dirty="0" err="1"/>
              <a:t>мистецтво</a:t>
            </a:r>
            <a:r>
              <a:rPr lang="ru-RU" dirty="0"/>
              <a:t>, </a:t>
            </a:r>
            <a:r>
              <a:rPr lang="ru-RU" dirty="0" err="1"/>
              <a:t>красномовство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b="1" dirty="0"/>
              <a:t>Р</a:t>
            </a:r>
            <a:r>
              <a:rPr lang="ru-RU" b="1" dirty="0" smtClean="0"/>
              <a:t>иторика</a:t>
            </a:r>
            <a:r>
              <a:rPr lang="ru-RU" b="1" dirty="0"/>
              <a:t> 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наука про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переконання</a:t>
            </a:r>
            <a:r>
              <a:rPr lang="ru-RU" dirty="0"/>
              <a:t>, </a:t>
            </a:r>
            <a:r>
              <a:rPr lang="ru-RU" dirty="0" err="1"/>
              <a:t>ефективні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мовленнєвого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аудиторію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 smtClean="0"/>
              <a:t>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042" y="1412776"/>
            <a:ext cx="2857500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5334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умки 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Цицерона </a:t>
            </a:r>
            <a:r>
              <a:rPr lang="ru-RU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щодо</a:t>
            </a:r>
            <a:r>
              <a:rPr lang="ru-RU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образу оратора</a:t>
            </a:r>
            <a:endParaRPr lang="ru-RU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Першою</a:t>
            </a:r>
            <a:r>
              <a:rPr lang="ru-RU" dirty="0" smtClean="0"/>
              <a:t> </a:t>
            </a:r>
            <a:r>
              <a:rPr lang="ru-RU" dirty="0"/>
              <a:t>і </a:t>
            </a:r>
            <a:r>
              <a:rPr lang="ru-RU" dirty="0" err="1"/>
              <a:t>неодмінною</a:t>
            </a:r>
            <a:r>
              <a:rPr lang="ru-RU" dirty="0"/>
              <a:t> </a:t>
            </a:r>
            <a:r>
              <a:rPr lang="ru-RU" dirty="0" err="1"/>
              <a:t>умовою</a:t>
            </a:r>
            <a:r>
              <a:rPr lang="ru-RU" dirty="0"/>
              <a:t> для оратора є </a:t>
            </a:r>
            <a:r>
              <a:rPr lang="ru-RU" b="1" dirty="0" err="1"/>
              <a:t>природне</a:t>
            </a:r>
            <a:r>
              <a:rPr lang="ru-RU" b="1" dirty="0"/>
              <a:t> </a:t>
            </a:r>
            <a:r>
              <a:rPr lang="ru-RU" b="1" dirty="0" err="1"/>
              <a:t>обдарування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красномовства</a:t>
            </a:r>
            <a:r>
              <a:rPr lang="ru-RU" dirty="0"/>
              <a:t> </a:t>
            </a:r>
            <a:r>
              <a:rPr lang="ru-RU" dirty="0" err="1"/>
              <a:t>необхідна</a:t>
            </a:r>
            <a:r>
              <a:rPr lang="ru-RU" dirty="0"/>
              <a:t> особливого роду </a:t>
            </a:r>
            <a:r>
              <a:rPr lang="ru-RU" b="1" dirty="0" err="1"/>
              <a:t>жвавість</a:t>
            </a:r>
            <a:r>
              <a:rPr lang="ru-RU" b="1" dirty="0"/>
              <a:t> (</a:t>
            </a:r>
            <a:r>
              <a:rPr lang="ru-RU" b="1" dirty="0" err="1"/>
              <a:t>гнучкість</a:t>
            </a:r>
            <a:r>
              <a:rPr lang="ru-RU" b="1" dirty="0"/>
              <a:t>) </a:t>
            </a:r>
            <a:r>
              <a:rPr lang="ru-RU" b="1" dirty="0" err="1"/>
              <a:t>розуму</a:t>
            </a:r>
            <a:r>
              <a:rPr lang="ru-RU" b="1" dirty="0"/>
              <a:t> й </a:t>
            </a:r>
            <a:r>
              <a:rPr lang="ru-RU" b="1" dirty="0" err="1"/>
              <a:t>чуття</a:t>
            </a:r>
            <a:r>
              <a:rPr lang="ru-RU" b="1" dirty="0"/>
              <a:t>,</a:t>
            </a:r>
            <a:r>
              <a:rPr lang="ru-RU" dirty="0"/>
              <a:t> яка </a:t>
            </a:r>
            <a:r>
              <a:rPr lang="ru-RU" dirty="0" err="1"/>
              <a:t>сприяє</a:t>
            </a:r>
            <a:r>
              <a:rPr lang="ru-RU" dirty="0"/>
              <a:t> </a:t>
            </a:r>
            <a:r>
              <a:rPr lang="ru-RU" dirty="0" err="1"/>
              <a:t>швидкому</a:t>
            </a:r>
            <a:r>
              <a:rPr lang="ru-RU" dirty="0"/>
              <a:t> </a:t>
            </a:r>
            <a:r>
              <a:rPr lang="ru-RU" dirty="0" err="1"/>
              <a:t>знаходженню</a:t>
            </a:r>
            <a:r>
              <a:rPr lang="ru-RU" dirty="0"/>
              <a:t> в </a:t>
            </a:r>
            <a:r>
              <a:rPr lang="ru-RU" dirty="0" err="1"/>
              <a:t>промові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предмета і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прикрашання</a:t>
            </a:r>
            <a:r>
              <a:rPr lang="ru-RU" dirty="0"/>
              <a:t> </a:t>
            </a:r>
            <a:r>
              <a:rPr lang="ru-RU" dirty="0" err="1"/>
              <a:t>численним</a:t>
            </a:r>
            <a:r>
              <a:rPr lang="ru-RU" dirty="0"/>
              <a:t>, а </a:t>
            </a:r>
            <a:r>
              <a:rPr lang="ru-RU" dirty="0" err="1"/>
              <a:t>запам’ятовування</a:t>
            </a:r>
            <a:r>
              <a:rPr lang="ru-RU" dirty="0"/>
              <a:t> – </a:t>
            </a:r>
            <a:r>
              <a:rPr lang="ru-RU" dirty="0" err="1"/>
              <a:t>надійним</a:t>
            </a:r>
            <a:r>
              <a:rPr lang="ru-RU" dirty="0"/>
              <a:t> і </a:t>
            </a:r>
            <a:r>
              <a:rPr lang="ru-RU" dirty="0" err="1" smtClean="0"/>
              <a:t>міцним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97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ru-RU" dirty="0" err="1"/>
              <a:t>Основний</a:t>
            </a:r>
            <a:r>
              <a:rPr lang="ru-RU" dirty="0"/>
              <a:t> </a:t>
            </a:r>
            <a:r>
              <a:rPr lang="ru-RU" dirty="0" err="1"/>
              <a:t>інструмент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– слово. Бути </a:t>
            </a:r>
            <a:r>
              <a:rPr lang="ru-RU" dirty="0" err="1"/>
              <a:t>людиною</a:t>
            </a:r>
            <a:r>
              <a:rPr lang="ru-RU" dirty="0"/>
              <a:t> – </a:t>
            </a:r>
            <a:r>
              <a:rPr lang="ru-RU" dirty="0" err="1"/>
              <a:t>означає</a:t>
            </a:r>
            <a:r>
              <a:rPr lang="ru-RU" dirty="0"/>
              <a:t> </a:t>
            </a:r>
            <a:r>
              <a:rPr lang="ru-RU" b="1" dirty="0" err="1"/>
              <a:t>володіти</a:t>
            </a:r>
            <a:r>
              <a:rPr lang="ru-RU" b="1" dirty="0"/>
              <a:t> словом</a:t>
            </a:r>
            <a:r>
              <a:rPr lang="ru-RU" dirty="0"/>
              <a:t>, </a:t>
            </a:r>
            <a:r>
              <a:rPr lang="ru-RU" dirty="0" err="1"/>
              <a:t>суспільно</a:t>
            </a:r>
            <a:r>
              <a:rPr lang="ru-RU" dirty="0"/>
              <a:t> </a:t>
            </a:r>
            <a:r>
              <a:rPr lang="ru-RU" dirty="0" err="1"/>
              <a:t>дієвим</a:t>
            </a:r>
            <a:r>
              <a:rPr lang="ru-RU" dirty="0"/>
              <a:t> і тому </a:t>
            </a:r>
            <a:r>
              <a:rPr lang="ru-RU" dirty="0" err="1"/>
              <a:t>художньо</a:t>
            </a:r>
            <a:r>
              <a:rPr lang="ru-RU" dirty="0"/>
              <a:t> </a:t>
            </a:r>
            <a:r>
              <a:rPr lang="ru-RU" dirty="0" err="1"/>
              <a:t>досконалим</a:t>
            </a:r>
            <a:r>
              <a:rPr lang="ru-RU" dirty="0"/>
              <a:t>.</a:t>
            </a:r>
          </a:p>
          <a:p>
            <a:r>
              <a:rPr lang="ru-RU" dirty="0" err="1"/>
              <a:t>Взірець</a:t>
            </a:r>
            <a:r>
              <a:rPr lang="ru-RU" dirty="0"/>
              <a:t> оратора – </a:t>
            </a:r>
            <a:r>
              <a:rPr lang="ru-RU" dirty="0" err="1"/>
              <a:t>античний</a:t>
            </a:r>
            <a:r>
              <a:rPr lang="ru-RU" dirty="0"/>
              <a:t> ритор, </a:t>
            </a:r>
            <a:r>
              <a:rPr lang="ru-RU" dirty="0" err="1"/>
              <a:t>промова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вирізняється</a:t>
            </a:r>
            <a:r>
              <a:rPr lang="ru-RU" dirty="0"/>
              <a:t> </a:t>
            </a:r>
            <a:r>
              <a:rPr lang="ru-RU" b="1" dirty="0" err="1"/>
              <a:t>чистотою</a:t>
            </a:r>
            <a:r>
              <a:rPr lang="ru-RU" b="1" dirty="0"/>
              <a:t>, </a:t>
            </a:r>
            <a:r>
              <a:rPr lang="ru-RU" b="1" dirty="0" err="1"/>
              <a:t>простотою</a:t>
            </a:r>
            <a:r>
              <a:rPr lang="ru-RU" b="1" dirty="0"/>
              <a:t> і </a:t>
            </a:r>
            <a:r>
              <a:rPr lang="ru-RU" b="1" dirty="0" err="1"/>
              <a:t>правильністю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03449"/>
            <a:ext cx="4806718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552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7467600" cy="5925272"/>
          </a:xfrm>
        </p:spPr>
        <p:txBody>
          <a:bodyPr>
            <a:normAutofit/>
          </a:bodyPr>
          <a:lstStyle/>
          <a:p>
            <a:r>
              <a:rPr lang="ru-RU" dirty="0"/>
              <a:t> Оратор повинен </a:t>
            </a:r>
            <a:r>
              <a:rPr lang="ru-RU" b="1" dirty="0" err="1"/>
              <a:t>володіти</a:t>
            </a:r>
            <a:r>
              <a:rPr lang="ru-RU" b="1" dirty="0"/>
              <a:t> </a:t>
            </a:r>
            <a:r>
              <a:rPr lang="ru-RU" b="1" dirty="0" err="1" smtClean="0"/>
              <a:t>дотепністю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 smtClean="0"/>
              <a:t>Найкращий</a:t>
            </a:r>
            <a:r>
              <a:rPr lang="ru-RU" dirty="0" smtClean="0"/>
              <a:t> </a:t>
            </a:r>
            <a:r>
              <a:rPr lang="ru-RU" dirty="0"/>
              <a:t>оратор той,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своїм</a:t>
            </a:r>
            <a:r>
              <a:rPr lang="ru-RU" dirty="0"/>
              <a:t> словом і </a:t>
            </a:r>
            <a:r>
              <a:rPr lang="ru-RU" b="1" dirty="0" err="1"/>
              <a:t>навчає</a:t>
            </a:r>
            <a:r>
              <a:rPr lang="ru-RU" b="1" dirty="0"/>
              <a:t> </a:t>
            </a:r>
            <a:r>
              <a:rPr lang="ru-RU" b="1" dirty="0" err="1"/>
              <a:t>слухачів</a:t>
            </a:r>
            <a:r>
              <a:rPr lang="ru-RU" b="1" dirty="0"/>
              <a:t>, і приносить </a:t>
            </a:r>
            <a:r>
              <a:rPr lang="ru-RU" b="1" dirty="0" err="1"/>
              <a:t>задоволення</a:t>
            </a:r>
            <a:r>
              <a:rPr lang="ru-RU" b="1" dirty="0"/>
              <a:t>, і </a:t>
            </a:r>
            <a:r>
              <a:rPr lang="ru-RU" b="1" dirty="0" err="1"/>
              <a:t>справляє</a:t>
            </a:r>
            <a:r>
              <a:rPr lang="ru-RU" b="1" dirty="0"/>
              <a:t> на них </a:t>
            </a:r>
            <a:r>
              <a:rPr lang="ru-RU" b="1" dirty="0" err="1"/>
              <a:t>сильне</a:t>
            </a:r>
            <a:r>
              <a:rPr lang="ru-RU" b="1" dirty="0"/>
              <a:t> </a:t>
            </a:r>
            <a:r>
              <a:rPr lang="ru-RU" b="1" dirty="0" err="1"/>
              <a:t>враження</a:t>
            </a:r>
            <a:r>
              <a:rPr lang="ru-RU" b="1" dirty="0"/>
              <a:t>.</a:t>
            </a:r>
            <a:endParaRPr lang="ru-RU" dirty="0"/>
          </a:p>
          <a:p>
            <a:r>
              <a:rPr lang="ru-RU" dirty="0" smtClean="0"/>
              <a:t>Оратором </a:t>
            </a:r>
            <a:r>
              <a:rPr lang="ru-RU" dirty="0"/>
              <a:t>буде той, </a:t>
            </a:r>
            <a:r>
              <a:rPr lang="ru-RU" dirty="0" err="1"/>
              <a:t>хто</a:t>
            </a:r>
            <a:r>
              <a:rPr lang="ru-RU" dirty="0"/>
              <a:t> будь-яке </a:t>
            </a:r>
            <a:r>
              <a:rPr lang="ru-RU" dirty="0" err="1"/>
              <a:t>питання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потребує</a:t>
            </a:r>
            <a:r>
              <a:rPr lang="ru-RU" dirty="0"/>
              <a:t> </a:t>
            </a:r>
            <a:r>
              <a:rPr lang="ru-RU" dirty="0" err="1"/>
              <a:t>словесної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, </a:t>
            </a:r>
            <a:r>
              <a:rPr lang="ru-RU" b="1" dirty="0" err="1"/>
              <a:t>зуміє</a:t>
            </a:r>
            <a:r>
              <a:rPr lang="ru-RU" b="1" dirty="0"/>
              <a:t> </a:t>
            </a:r>
            <a:r>
              <a:rPr lang="ru-RU" b="1" dirty="0" err="1"/>
              <a:t>викласти</a:t>
            </a:r>
            <a:r>
              <a:rPr lang="ru-RU" b="1" dirty="0"/>
              <a:t> </a:t>
            </a:r>
            <a:r>
              <a:rPr lang="ru-RU" b="1" dirty="0" smtClean="0"/>
              <a:t>«</a:t>
            </a:r>
            <a:r>
              <a:rPr lang="ru-RU" b="1" dirty="0" err="1" smtClean="0"/>
              <a:t>струнко</a:t>
            </a:r>
            <a:r>
              <a:rPr lang="ru-RU" dirty="0"/>
              <a:t>, </a:t>
            </a:r>
            <a:r>
              <a:rPr lang="ru-RU" dirty="0" err="1"/>
              <a:t>гарно</a:t>
            </a:r>
            <a:r>
              <a:rPr lang="ru-RU" dirty="0"/>
              <a:t>, </a:t>
            </a:r>
            <a:r>
              <a:rPr lang="ru-RU" dirty="0" err="1"/>
              <a:t>пам’ятливо</a:t>
            </a:r>
            <a:r>
              <a:rPr lang="ru-RU" dirty="0"/>
              <a:t> й у достойному </a:t>
            </a:r>
            <a:r>
              <a:rPr lang="ru-RU" dirty="0" err="1" smtClean="0"/>
              <a:t>виконанні</a:t>
            </a:r>
            <a:r>
              <a:rPr lang="ru-RU" smtClean="0"/>
              <a:t>».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2277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Публічний</a:t>
            </a:r>
            <a:r>
              <a:rPr lang="uk-UA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uk-UA" sz="36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виступ</a:t>
            </a:r>
            <a:endParaRPr lang="ru-RU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830698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Публічний</a:t>
            </a:r>
            <a:r>
              <a:rPr lang="ru-RU" b="1" dirty="0"/>
              <a:t> </a:t>
            </a:r>
            <a:r>
              <a:rPr lang="ru-RU" b="1" dirty="0" err="1"/>
              <a:t>виступ</a:t>
            </a:r>
            <a:r>
              <a:rPr lang="ru-RU" dirty="0"/>
              <a:t> 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усне</a:t>
            </a:r>
            <a:r>
              <a:rPr lang="ru-RU" dirty="0"/>
              <a:t> </a:t>
            </a:r>
            <a:r>
              <a:rPr lang="ru-RU" dirty="0" err="1"/>
              <a:t>монологічне</a:t>
            </a:r>
            <a:r>
              <a:rPr lang="ru-RU" dirty="0"/>
              <a:t> </a:t>
            </a:r>
            <a:r>
              <a:rPr lang="ru-RU" dirty="0" err="1"/>
              <a:t>висловлювання</a:t>
            </a:r>
            <a:r>
              <a:rPr lang="ru-RU" dirty="0"/>
              <a:t> з метою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аудиторію</a:t>
            </a:r>
            <a:r>
              <a:rPr lang="ru-RU" dirty="0"/>
              <a:t>.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ділового</a:t>
            </a:r>
            <a:r>
              <a:rPr lang="ru-RU" dirty="0"/>
              <a:t> </a:t>
            </a:r>
            <a:r>
              <a:rPr lang="ru-RU" dirty="0" err="1"/>
              <a:t>спілкування</a:t>
            </a:r>
            <a:r>
              <a:rPr lang="ru-RU" dirty="0"/>
              <a:t> </a:t>
            </a:r>
            <a:r>
              <a:rPr lang="ru-RU" dirty="0" err="1"/>
              <a:t>найбільш</a:t>
            </a:r>
            <a:r>
              <a:rPr lang="ru-RU" dirty="0"/>
              <a:t> часто </a:t>
            </a:r>
            <a:r>
              <a:rPr lang="ru-RU" dirty="0" err="1"/>
              <a:t>використовуються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жанри</a:t>
            </a:r>
            <a:r>
              <a:rPr lang="ru-RU" dirty="0"/>
              <a:t>, як </a:t>
            </a:r>
            <a:r>
              <a:rPr lang="ru-RU" dirty="0" err="1"/>
              <a:t>доповідь</a:t>
            </a:r>
            <a:r>
              <a:rPr lang="ru-RU" dirty="0"/>
              <a:t>, </a:t>
            </a:r>
            <a:r>
              <a:rPr lang="ru-RU" dirty="0" err="1"/>
              <a:t>промова</a:t>
            </a:r>
            <a:r>
              <a:rPr lang="ru-RU" dirty="0"/>
              <a:t>, </a:t>
            </a:r>
            <a:r>
              <a:rPr lang="ru-RU" dirty="0" err="1"/>
              <a:t>бесіда</a:t>
            </a:r>
            <a:r>
              <a:rPr lang="ru-RU" dirty="0"/>
              <a:t>, </a:t>
            </a:r>
            <a:r>
              <a:rPr lang="ru-RU" dirty="0" err="1"/>
              <a:t>лекція</a:t>
            </a:r>
            <a:r>
              <a:rPr lang="ru-RU" dirty="0"/>
              <a:t>, репортаж.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30898"/>
            <a:ext cx="3951822" cy="342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001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Види</a:t>
            </a:r>
            <a:r>
              <a:rPr lang="ru-RU" sz="36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публічного</a:t>
            </a:r>
            <a:r>
              <a:rPr lang="ru-RU" sz="36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36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виступу</a:t>
            </a:r>
            <a:endParaRPr lang="ru-RU" sz="3600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/>
              <a:t>Ділова</a:t>
            </a:r>
            <a:r>
              <a:rPr lang="ru-RU" b="1" dirty="0"/>
              <a:t> </a:t>
            </a:r>
            <a:r>
              <a:rPr lang="ru-RU" b="1" dirty="0" err="1"/>
              <a:t>промова</a:t>
            </a:r>
            <a:r>
              <a:rPr lang="ru-RU" dirty="0"/>
              <a:t> </a:t>
            </a:r>
            <a:r>
              <a:rPr lang="ru-RU" dirty="0" err="1"/>
              <a:t>вирізняється</a:t>
            </a:r>
            <a:r>
              <a:rPr lang="ru-RU" dirty="0"/>
              <a:t> </a:t>
            </a:r>
            <a:r>
              <a:rPr lang="ru-RU" dirty="0" err="1"/>
              <a:t>більшою</a:t>
            </a:r>
            <a:r>
              <a:rPr lang="ru-RU" dirty="0"/>
              <a:t> </a:t>
            </a:r>
            <a:r>
              <a:rPr lang="ru-RU" dirty="0" err="1"/>
              <a:t>стриманістю</a:t>
            </a:r>
            <a:r>
              <a:rPr lang="ru-RU" dirty="0"/>
              <a:t> в </a:t>
            </a:r>
            <a:r>
              <a:rPr lang="ru-RU" dirty="0" err="1"/>
              <a:t>проявах</a:t>
            </a:r>
            <a:r>
              <a:rPr lang="ru-RU" dirty="0"/>
              <a:t> </a:t>
            </a:r>
            <a:r>
              <a:rPr lang="ru-RU" dirty="0" err="1"/>
              <a:t>емоцій</a:t>
            </a:r>
            <a:r>
              <a:rPr lang="ru-RU" dirty="0"/>
              <a:t>, </a:t>
            </a:r>
            <a:r>
              <a:rPr lang="ru-RU" dirty="0" err="1"/>
              <a:t>орієнтацією</a:t>
            </a:r>
            <a:r>
              <a:rPr lang="ru-RU" dirty="0"/>
              <a:t> на </a:t>
            </a:r>
            <a:r>
              <a:rPr lang="ru-RU" dirty="0" err="1"/>
              <a:t>логічний</a:t>
            </a:r>
            <a:r>
              <a:rPr lang="ru-RU" dirty="0"/>
              <a:t>, а не на </a:t>
            </a:r>
            <a:r>
              <a:rPr lang="ru-RU" dirty="0" err="1"/>
              <a:t>емоційний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, </a:t>
            </a:r>
            <a:r>
              <a:rPr lang="ru-RU" dirty="0" err="1"/>
              <a:t>аргументованістю</a:t>
            </a:r>
            <a:r>
              <a:rPr lang="ru-RU" dirty="0" smtClean="0"/>
              <a:t>.</a:t>
            </a:r>
          </a:p>
          <a:p>
            <a:endParaRPr lang="uk-UA" dirty="0" smtClean="0"/>
          </a:p>
          <a:p>
            <a:r>
              <a:rPr lang="ru-RU" b="1" dirty="0" err="1"/>
              <a:t>Звітна</a:t>
            </a:r>
            <a:r>
              <a:rPr lang="ru-RU" b="1" dirty="0"/>
              <a:t> </a:t>
            </a:r>
            <a:r>
              <a:rPr lang="ru-RU" b="1" dirty="0" err="1"/>
              <a:t>доповідь</a:t>
            </a:r>
            <a:r>
              <a:rPr lang="ru-RU" dirty="0"/>
              <a:t> - </a:t>
            </a:r>
            <a:r>
              <a:rPr lang="ru-RU" dirty="0" err="1"/>
              <a:t>це</a:t>
            </a:r>
            <a:r>
              <a:rPr lang="ru-RU" dirty="0"/>
              <a:t> особливо </a:t>
            </a:r>
            <a:r>
              <a:rPr lang="ru-RU" dirty="0" err="1"/>
              <a:t>важливий</a:t>
            </a:r>
            <a:r>
              <a:rPr lang="ru-RU" dirty="0"/>
              <a:t> і </a:t>
            </a:r>
            <a:r>
              <a:rPr lang="ru-RU" dirty="0" err="1"/>
              <a:t>відповідальний</a:t>
            </a:r>
            <a:r>
              <a:rPr lang="ru-RU" dirty="0"/>
              <a:t> </a:t>
            </a:r>
            <a:r>
              <a:rPr lang="ru-RU" dirty="0" err="1"/>
              <a:t>публічний</a:t>
            </a:r>
            <a:r>
              <a:rPr lang="ru-RU" dirty="0"/>
              <a:t> </a:t>
            </a:r>
            <a:r>
              <a:rPr lang="ru-RU" dirty="0" err="1"/>
              <a:t>виступ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доповідач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правдиво, </a:t>
            </a:r>
            <a:r>
              <a:rPr lang="ru-RU" dirty="0" err="1"/>
              <a:t>об'єктивно</a:t>
            </a:r>
            <a:r>
              <a:rPr lang="ru-RU" dirty="0"/>
              <a:t> </a:t>
            </a:r>
            <a:r>
              <a:rPr lang="ru-RU" dirty="0" err="1"/>
              <a:t>висвітлити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й </a:t>
            </a:r>
            <a:r>
              <a:rPr lang="ru-RU" dirty="0" err="1"/>
              <a:t>переконати</a:t>
            </a:r>
            <a:r>
              <a:rPr lang="ru-RU" dirty="0"/>
              <a:t> </a:t>
            </a:r>
            <a:r>
              <a:rPr lang="ru-RU" dirty="0" err="1"/>
              <a:t>слухачів</a:t>
            </a:r>
            <a:r>
              <a:rPr lang="ru-RU" dirty="0"/>
              <a:t> у </a:t>
            </a:r>
            <a:r>
              <a:rPr lang="ru-RU" dirty="0" err="1"/>
              <a:t>необхідності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висновків</a:t>
            </a:r>
            <a:r>
              <a:rPr lang="ru-RU" dirty="0"/>
              <a:t> і </a:t>
            </a:r>
            <a:r>
              <a:rPr lang="ru-RU" dirty="0" err="1"/>
              <a:t>пропозицій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303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7467600" cy="3816424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Лекція</a:t>
            </a:r>
            <a:r>
              <a:rPr lang="ru-RU" dirty="0"/>
              <a:t> є формою </a:t>
            </a:r>
            <a:r>
              <a:rPr lang="ru-RU" dirty="0" err="1"/>
              <a:t>пропаганди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. У </a:t>
            </a:r>
            <a:r>
              <a:rPr lang="ru-RU" dirty="0" err="1"/>
              <a:t>ній</a:t>
            </a:r>
            <a:r>
              <a:rPr lang="ru-RU" dirty="0"/>
              <a:t>, як правило, </a:t>
            </a:r>
            <a:r>
              <a:rPr lang="ru-RU" dirty="0" err="1"/>
              <a:t>йде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про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вирішені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, до того ж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b="1" dirty="0" err="1"/>
              <a:t>Наукова</a:t>
            </a:r>
            <a:r>
              <a:rPr lang="ru-RU" b="1" dirty="0"/>
              <a:t> </a:t>
            </a:r>
            <a:r>
              <a:rPr lang="ru-RU" b="1" dirty="0" err="1"/>
              <a:t>дискусія</a:t>
            </a:r>
            <a:r>
              <a:rPr lang="ru-RU" dirty="0"/>
              <a:t> 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обговорення</a:t>
            </a:r>
            <a:r>
              <a:rPr lang="ru-RU" dirty="0"/>
              <a:t>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сумнівного</a:t>
            </a:r>
            <a:r>
              <a:rPr lang="ru-RU" dirty="0"/>
              <a:t> </a:t>
            </a:r>
            <a:r>
              <a:rPr lang="ru-RU" dirty="0" err="1"/>
              <a:t>наукового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. </a:t>
            </a:r>
            <a:r>
              <a:rPr lang="ru-RU" dirty="0" err="1"/>
              <a:t>Найважливіше</a:t>
            </a:r>
            <a:r>
              <a:rPr lang="ru-RU" dirty="0"/>
              <a:t> в </a:t>
            </a:r>
            <a:r>
              <a:rPr lang="ru-RU" dirty="0" err="1"/>
              <a:t>науковій</a:t>
            </a:r>
            <a:r>
              <a:rPr lang="ru-RU" dirty="0"/>
              <a:t> </a:t>
            </a:r>
            <a:r>
              <a:rPr lang="ru-RU" dirty="0" err="1"/>
              <a:t>дискусії</a:t>
            </a:r>
            <a:r>
              <a:rPr lang="ru-RU" dirty="0"/>
              <a:t> — точно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головну</a:t>
            </a:r>
            <a:r>
              <a:rPr lang="ru-RU" dirty="0"/>
              <a:t> проблему й </a:t>
            </a:r>
            <a:r>
              <a:rPr lang="ru-RU" dirty="0" err="1"/>
              <a:t>навколо</a:t>
            </a:r>
            <a:r>
              <a:rPr lang="ru-RU" dirty="0"/>
              <a:t> </a:t>
            </a:r>
            <a:r>
              <a:rPr lang="ru-RU" dirty="0" err="1"/>
              <a:t>неї</a:t>
            </a:r>
            <a:r>
              <a:rPr lang="ru-RU" dirty="0"/>
              <a:t> </a:t>
            </a:r>
            <a:r>
              <a:rPr lang="ru-RU" dirty="0" err="1"/>
              <a:t>зосередити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. </a:t>
            </a:r>
            <a:endParaRPr lang="ru-RU" dirty="0" smtClean="0"/>
          </a:p>
          <a:p>
            <a:r>
              <a:rPr lang="ru-RU" b="1" dirty="0" err="1"/>
              <a:t>Повідомлення</a:t>
            </a:r>
            <a:r>
              <a:rPr lang="ru-RU" dirty="0"/>
              <a:t> – невелика </a:t>
            </a:r>
            <a:r>
              <a:rPr lang="ru-RU" dirty="0" err="1"/>
              <a:t>доповідь</a:t>
            </a:r>
            <a:r>
              <a:rPr lang="ru-RU" dirty="0"/>
              <a:t> на </a:t>
            </a:r>
            <a:r>
              <a:rPr lang="ru-RU" dirty="0" err="1"/>
              <a:t>певну</a:t>
            </a:r>
            <a:r>
              <a:rPr lang="ru-RU" dirty="0"/>
              <a:t> тему.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553" y="3688551"/>
            <a:ext cx="3668316" cy="316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11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70186"/>
          </a:xfrm>
        </p:spPr>
        <p:txBody>
          <a:bodyPr>
            <a:normAutofit/>
          </a:bodyPr>
          <a:lstStyle/>
          <a:p>
            <a:pPr algn="ctr"/>
            <a:r>
              <a:rPr lang="ru-RU" sz="28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</a:t>
            </a:r>
            <a:r>
              <a:rPr lang="ru-RU" sz="2800" b="1" cap="none" dirty="0" err="1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ораторській</a:t>
            </a:r>
            <a:r>
              <a:rPr lang="ru-RU" sz="2800" b="1" cap="none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діяльності</a:t>
            </a:r>
            <a:r>
              <a:rPr lang="ru-RU" sz="2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виділяють</a:t>
            </a:r>
            <a:r>
              <a:rPr lang="ru-RU" sz="2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3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основниі</a:t>
            </a:r>
            <a:r>
              <a:rPr lang="ru-RU" sz="2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етапи</a:t>
            </a:r>
            <a:r>
              <a:rPr lang="ru-RU" sz="2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підготовки</a:t>
            </a:r>
            <a:r>
              <a:rPr lang="ru-RU" sz="2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публічного</a:t>
            </a:r>
            <a:r>
              <a:rPr lang="ru-RU" sz="2800" b="1" cap="none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800" b="1" cap="none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виступу</a:t>
            </a:r>
            <a:endParaRPr lang="ru-RU" sz="2800" b="1" cap="none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7467600" cy="4629128"/>
          </a:xfrm>
        </p:spPr>
        <p:txBody>
          <a:bodyPr/>
          <a:lstStyle/>
          <a:p>
            <a:pPr algn="ctr"/>
            <a:r>
              <a:rPr lang="ru-RU" i="1" u="sng" dirty="0" err="1" smtClean="0"/>
              <a:t>Докомунікативний</a:t>
            </a:r>
            <a:r>
              <a:rPr lang="ru-RU" i="1" u="sng" dirty="0" smtClean="0"/>
              <a:t>: </a:t>
            </a:r>
          </a:p>
          <a:p>
            <a:pPr marL="0" indent="0">
              <a:buNone/>
            </a:pPr>
            <a:r>
              <a:rPr lang="ru-RU" sz="1800" dirty="0"/>
              <a:t>1.Визначення теми і мети </a:t>
            </a:r>
            <a:r>
              <a:rPr lang="ru-RU" sz="1800" dirty="0" err="1"/>
              <a:t>виступу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2.Оцінка </a:t>
            </a:r>
            <a:r>
              <a:rPr lang="ru-RU" sz="1800" dirty="0" err="1"/>
              <a:t>аудиторії</a:t>
            </a:r>
            <a:r>
              <a:rPr lang="ru-RU" sz="1800" dirty="0"/>
              <a:t> й обстановки</a:t>
            </a:r>
          </a:p>
          <a:p>
            <a:pPr marL="0" indent="0">
              <a:buNone/>
            </a:pPr>
            <a:r>
              <a:rPr lang="ru-RU" sz="1800" dirty="0"/>
              <a:t>3.Добір </a:t>
            </a:r>
            <a:r>
              <a:rPr lang="ru-RU" sz="1800" dirty="0" err="1"/>
              <a:t>матеріалу</a:t>
            </a:r>
            <a:endParaRPr lang="ru-RU" sz="1800" dirty="0"/>
          </a:p>
          <a:p>
            <a:pPr marL="0" indent="0">
              <a:buNone/>
            </a:pPr>
            <a:r>
              <a:rPr lang="ru-RU" sz="1800" dirty="0"/>
              <a:t>4.Створення тексту</a:t>
            </a:r>
          </a:p>
          <a:p>
            <a:pPr marL="0" indent="0">
              <a:buNone/>
            </a:pPr>
            <a:r>
              <a:rPr lang="ru-RU" sz="1800" dirty="0" smtClean="0"/>
              <a:t>5.Репетиція</a:t>
            </a:r>
            <a:endParaRPr lang="ru-RU" i="1" u="sng" dirty="0" smtClean="0"/>
          </a:p>
          <a:p>
            <a:pPr algn="ctr"/>
            <a:r>
              <a:rPr lang="uk-UA" i="1" u="sng" dirty="0" smtClean="0"/>
              <a:t>Комунікативний:</a:t>
            </a:r>
          </a:p>
          <a:p>
            <a:pPr marL="0" indent="0">
              <a:buNone/>
            </a:pPr>
            <a:r>
              <a:rPr lang="ru-RU" sz="1800" dirty="0" smtClean="0"/>
              <a:t>1. </a:t>
            </a:r>
            <a:r>
              <a:rPr lang="ru-RU" sz="1800" dirty="0" err="1" smtClean="0"/>
              <a:t>Проголошення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промови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2.</a:t>
            </a:r>
            <a:r>
              <a:rPr lang="ru-RU" dirty="0"/>
              <a:t> </a:t>
            </a:r>
            <a:r>
              <a:rPr lang="ru-RU" sz="1800" dirty="0" err="1"/>
              <a:t>Відповіді</a:t>
            </a:r>
            <a:r>
              <a:rPr lang="ru-RU" sz="1800" dirty="0"/>
              <a:t> на </a:t>
            </a:r>
            <a:r>
              <a:rPr lang="ru-RU" sz="1800" dirty="0" err="1"/>
              <a:t>запитання</a:t>
            </a:r>
            <a:r>
              <a:rPr lang="ru-RU" sz="1800" dirty="0"/>
              <a:t>, </a:t>
            </a:r>
            <a:r>
              <a:rPr lang="ru-RU" sz="1800" dirty="0" err="1"/>
              <a:t>ведення</a:t>
            </a:r>
            <a:r>
              <a:rPr lang="ru-RU" sz="1800" dirty="0"/>
              <a:t> </a:t>
            </a:r>
            <a:r>
              <a:rPr lang="ru-RU" sz="1800" dirty="0" err="1"/>
              <a:t>полеміки</a:t>
            </a:r>
            <a:endParaRPr lang="uk-UA" sz="1800" i="1" u="sng" dirty="0" smtClean="0"/>
          </a:p>
          <a:p>
            <a:pPr algn="ctr"/>
            <a:r>
              <a:rPr lang="uk-UA" i="1" u="sng" dirty="0" err="1" smtClean="0"/>
              <a:t>Посткомунікативний</a:t>
            </a:r>
            <a:r>
              <a:rPr lang="uk-UA" i="1" u="sng" dirty="0" smtClean="0"/>
              <a:t>:</a:t>
            </a:r>
            <a:endParaRPr lang="ru-RU" i="1" u="sng" dirty="0" smtClean="0"/>
          </a:p>
          <a:p>
            <a:pPr marL="0" indent="0">
              <a:buNone/>
            </a:pPr>
            <a:r>
              <a:rPr lang="ru-RU" sz="1800" dirty="0" smtClean="0"/>
              <a:t>1.</a:t>
            </a:r>
            <a:r>
              <a:rPr lang="ru-RU" sz="1800" dirty="0"/>
              <a:t> </a:t>
            </a:r>
            <a:r>
              <a:rPr lang="ru-RU" sz="1800" dirty="0" err="1"/>
              <a:t>Аналіз</a:t>
            </a:r>
            <a:r>
              <a:rPr lang="ru-RU" sz="1800" dirty="0"/>
              <a:t> </a:t>
            </a:r>
            <a:r>
              <a:rPr lang="ru-RU" sz="1800" dirty="0" err="1"/>
              <a:t>промови</a:t>
            </a:r>
            <a:endParaRPr lang="ru-RU" sz="1800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346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</TotalTime>
  <Words>251</Words>
  <Application>Microsoft Office PowerPoint</Application>
  <PresentationFormat>Экран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Публічний виступ як важливий засіб комунікації переконання</vt:lpstr>
      <vt:lpstr>Риторика</vt:lpstr>
      <vt:lpstr>Думки Цицерона щодо образу оратора</vt:lpstr>
      <vt:lpstr>Презентация PowerPoint</vt:lpstr>
      <vt:lpstr>Презентация PowerPoint</vt:lpstr>
      <vt:lpstr>Публічний виступ</vt:lpstr>
      <vt:lpstr>Види публічного виступу</vt:lpstr>
      <vt:lpstr>Презентация PowerPoint</vt:lpstr>
      <vt:lpstr>В ораторській діяльності виділяють 3 основниі етапи підготовки публічного виступу</vt:lpstr>
      <vt:lpstr>Мовні засоби переконування</vt:lpstr>
      <vt:lpstr>      Ефект переконуючого впливу залежить, насамперед, від: </vt:lpstr>
      <vt:lpstr>Мистецтво аргументації </vt:lpstr>
      <vt:lpstr>Стадії аргументації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Публічний виступ як важливий засіб комунікації переконання</dc:title>
  <dc:creator>Маріна Кізюн</dc:creator>
  <cp:lastModifiedBy>друг</cp:lastModifiedBy>
  <cp:revision>12</cp:revision>
  <dcterms:created xsi:type="dcterms:W3CDTF">2018-05-02T19:42:40Z</dcterms:created>
  <dcterms:modified xsi:type="dcterms:W3CDTF">2018-05-03T08:45:40Z</dcterms:modified>
</cp:coreProperties>
</file>