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media/image10.svg" ContentType="image/svg+xml"/>
  <Override PartName="/ppt/media/image13.svg" ContentType="image/svg+xml"/>
  <Override PartName="/ppt/media/image17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5.svg" ContentType="image/svg+xml"/>
  <Override PartName="/ppt/media/image29.svg" ContentType="image/svg+xml"/>
  <Override PartName="/ppt/media/image34.svg" ContentType="image/svg+xml"/>
  <Override PartName="/ppt/media/image36.svg" ContentType="image/svg+xml"/>
  <Override PartName="/ppt/media/image4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8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8288000" cy="10287000"/>
  <p:notesSz cx="6858000" cy="9144000"/>
  <p:embeddedFontLst>
    <p:embeddedFont>
      <p:font typeface="Canva Sans Bold" panose="020B0803030501040103"/>
      <p:bold r:id="rId22"/>
    </p:embeddedFont>
    <p:embeddedFont>
      <p:font typeface="Poppins Semi-Bold" panose="00000700000000000000"/>
      <p:bold r:id="rId23"/>
    </p:embeddedFont>
    <p:embeddedFont>
      <p:font typeface="Poppins" panose="00000500000000000000"/>
      <p:regular r:id="rId24"/>
    </p:embeddedFont>
    <p:embeddedFont>
      <p:font typeface="Poppins Bold" panose="00000800000000000000"/>
      <p:bold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svg"/><Relationship Id="rId7" Type="http://schemas.openxmlformats.org/officeDocument/2006/relationships/image" Target="../media/image7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1.png"/><Relationship Id="rId10" Type="http://schemas.openxmlformats.org/officeDocument/2006/relationships/image" Target="../media/image10.sv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4.sv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5.svg"/><Relationship Id="rId3" Type="http://schemas.openxmlformats.org/officeDocument/2006/relationships/image" Target="../media/image24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10.svg"/><Relationship Id="rId7" Type="http://schemas.openxmlformats.org/officeDocument/2006/relationships/image" Target="../media/image9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25.svg"/><Relationship Id="rId3" Type="http://schemas.openxmlformats.org/officeDocument/2006/relationships/image" Target="../media/image24.png"/><Relationship Id="rId2" Type="http://schemas.openxmlformats.org/officeDocument/2006/relationships/image" Target="../media/image4.sv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8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8.png"/><Relationship Id="rId7" Type="http://schemas.openxmlformats.org/officeDocument/2006/relationships/image" Target="../media/image17.svg"/><Relationship Id="rId6" Type="http://schemas.openxmlformats.org/officeDocument/2006/relationships/image" Target="../media/image16.png"/><Relationship Id="rId5" Type="http://schemas.openxmlformats.org/officeDocument/2006/relationships/image" Target="../media/image39.png"/><Relationship Id="rId4" Type="http://schemas.openxmlformats.org/officeDocument/2006/relationships/image" Target="../media/image25.svg"/><Relationship Id="rId3" Type="http://schemas.openxmlformats.org/officeDocument/2006/relationships/image" Target="../media/image24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36.svg"/><Relationship Id="rId7" Type="http://schemas.openxmlformats.org/officeDocument/2006/relationships/image" Target="../media/image35.png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5.svg"/><Relationship Id="rId3" Type="http://schemas.openxmlformats.org/officeDocument/2006/relationships/image" Target="../media/image24.png"/><Relationship Id="rId2" Type="http://schemas.openxmlformats.org/officeDocument/2006/relationships/image" Target="../media/image4.sv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9.sv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openxmlformats.org/officeDocument/2006/relationships/image" Target="../media/image22.svg"/><Relationship Id="rId7" Type="http://schemas.openxmlformats.org/officeDocument/2006/relationships/image" Target="../media/image21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25.svg"/><Relationship Id="rId3" Type="http://schemas.openxmlformats.org/officeDocument/2006/relationships/image" Target="../media/image24.png"/><Relationship Id="rId2" Type="http://schemas.openxmlformats.org/officeDocument/2006/relationships/image" Target="../media/image4.sv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5.sv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svg"/><Relationship Id="rId7" Type="http://schemas.openxmlformats.org/officeDocument/2006/relationships/image" Target="../media/image46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5.svg"/><Relationship Id="rId3" Type="http://schemas.openxmlformats.org/officeDocument/2006/relationships/image" Target="../media/image24.png"/><Relationship Id="rId2" Type="http://schemas.openxmlformats.org/officeDocument/2006/relationships/image" Target="../media/image4.sv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50.png"/><Relationship Id="rId10" Type="http://schemas.openxmlformats.org/officeDocument/2006/relationships/image" Target="../media/image49.sv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png"/><Relationship Id="rId8" Type="http://schemas.openxmlformats.org/officeDocument/2006/relationships/image" Target="../media/image4.svg"/><Relationship Id="rId7" Type="http://schemas.openxmlformats.org/officeDocument/2006/relationships/image" Target="../media/image3.png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Relationship Id="rId3" Type="http://schemas.openxmlformats.org/officeDocument/2006/relationships/image" Target="../media/image53.png"/><Relationship Id="rId25" Type="http://schemas.openxmlformats.org/officeDocument/2006/relationships/slideLayout" Target="../slideLayouts/slideLayout7.xml"/><Relationship Id="rId24" Type="http://schemas.openxmlformats.org/officeDocument/2006/relationships/image" Target="../media/image64.svg"/><Relationship Id="rId23" Type="http://schemas.openxmlformats.org/officeDocument/2006/relationships/image" Target="../media/image63.png"/><Relationship Id="rId22" Type="http://schemas.openxmlformats.org/officeDocument/2006/relationships/image" Target="../media/image62.svg"/><Relationship Id="rId21" Type="http://schemas.openxmlformats.org/officeDocument/2006/relationships/image" Target="../media/image61.png"/><Relationship Id="rId20" Type="http://schemas.openxmlformats.org/officeDocument/2006/relationships/image" Target="../media/image10.svg"/><Relationship Id="rId2" Type="http://schemas.openxmlformats.org/officeDocument/2006/relationships/image" Target="../media/image52.svg"/><Relationship Id="rId19" Type="http://schemas.openxmlformats.org/officeDocument/2006/relationships/image" Target="../media/image9.png"/><Relationship Id="rId18" Type="http://schemas.openxmlformats.org/officeDocument/2006/relationships/image" Target="../media/image25.svg"/><Relationship Id="rId17" Type="http://schemas.openxmlformats.org/officeDocument/2006/relationships/image" Target="../media/image24.png"/><Relationship Id="rId16" Type="http://schemas.openxmlformats.org/officeDocument/2006/relationships/image" Target="../media/image17.svg"/><Relationship Id="rId15" Type="http://schemas.openxmlformats.org/officeDocument/2006/relationships/image" Target="../media/image16.png"/><Relationship Id="rId14" Type="http://schemas.openxmlformats.org/officeDocument/2006/relationships/image" Target="../media/image2.svg"/><Relationship Id="rId13" Type="http://schemas.openxmlformats.org/officeDocument/2006/relationships/image" Target="../media/image1.png"/><Relationship Id="rId12" Type="http://schemas.openxmlformats.org/officeDocument/2006/relationships/image" Target="../media/image60.svg"/><Relationship Id="rId11" Type="http://schemas.openxmlformats.org/officeDocument/2006/relationships/image" Target="../media/image59.png"/><Relationship Id="rId10" Type="http://schemas.openxmlformats.org/officeDocument/2006/relationships/image" Target="../media/image58.svg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3.svg"/><Relationship Id="rId3" Type="http://schemas.openxmlformats.org/officeDocument/2006/relationships/image" Target="../media/image12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3.svg"/><Relationship Id="rId3" Type="http://schemas.openxmlformats.org/officeDocument/2006/relationships/image" Target="../media/image12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4.sv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8.png"/><Relationship Id="rId10" Type="http://schemas.openxmlformats.org/officeDocument/2006/relationships/image" Target="../media/image17.sv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10.svg"/><Relationship Id="rId7" Type="http://schemas.openxmlformats.org/officeDocument/2006/relationships/image" Target="../media/image9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4.sv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2.sv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10.svg"/><Relationship Id="rId7" Type="http://schemas.openxmlformats.org/officeDocument/2006/relationships/image" Target="../media/image9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4.sv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10.svg"/><Relationship Id="rId7" Type="http://schemas.openxmlformats.org/officeDocument/2006/relationships/image" Target="../media/image9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25.svg"/><Relationship Id="rId3" Type="http://schemas.openxmlformats.org/officeDocument/2006/relationships/image" Target="../media/image24.png"/><Relationship Id="rId2" Type="http://schemas.openxmlformats.org/officeDocument/2006/relationships/image" Target="../media/image4.sv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3.sv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sv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5.svg"/><Relationship Id="rId3" Type="http://schemas.openxmlformats.org/officeDocument/2006/relationships/image" Target="../media/image24.png"/><Relationship Id="rId2" Type="http://schemas.openxmlformats.org/officeDocument/2006/relationships/image" Target="../media/image4.sv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1.png"/><Relationship Id="rId7" Type="http://schemas.openxmlformats.org/officeDocument/2006/relationships/image" Target="../media/image18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5.svg"/><Relationship Id="rId3" Type="http://schemas.openxmlformats.org/officeDocument/2006/relationships/image" Target="../media/image24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342104" y="3377013"/>
            <a:ext cx="13603792" cy="2824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20"/>
              </a:lnSpc>
            </a:pPr>
            <a:r>
              <a:rPr lang="en-US" sz="9380" spc="9">
                <a:solidFill>
                  <a:srgbClr val="FFFFFF"/>
                </a:solidFill>
                <a:latin typeface="Funtastic"/>
                <a:ea typeface="Funtastic"/>
                <a:cs typeface="Funtastic"/>
                <a:sym typeface="Funtastic"/>
              </a:rPr>
              <a:t>Factors Affecting Abutment selection </a:t>
            </a:r>
            <a:endParaRPr lang="en-US" sz="9380" spc="9">
              <a:solidFill>
                <a:srgbClr val="FFFFFF"/>
              </a:solidFill>
              <a:latin typeface="Funtastic"/>
              <a:ea typeface="Funtastic"/>
              <a:cs typeface="Funtastic"/>
              <a:sym typeface="Funtastic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670851" y="1399654"/>
            <a:ext cx="556739" cy="556739"/>
          </a:xfrm>
          <a:custGeom>
            <a:avLst/>
            <a:gdLst/>
            <a:ahLst/>
            <a:cxnLst/>
            <a:rect l="l" t="t" r="r" b="b"/>
            <a:pathLst>
              <a:path w="556739" h="556739">
                <a:moveTo>
                  <a:pt x="0" y="0"/>
                </a:moveTo>
                <a:lnTo>
                  <a:pt x="556739" y="0"/>
                </a:lnTo>
                <a:lnTo>
                  <a:pt x="556739" y="556740"/>
                </a:lnTo>
                <a:lnTo>
                  <a:pt x="0" y="556740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556083" y="5946514"/>
            <a:ext cx="4122295" cy="4114800"/>
          </a:xfrm>
          <a:custGeom>
            <a:avLst/>
            <a:gdLst/>
            <a:ahLst/>
            <a:cxnLst/>
            <a:rect l="l" t="t" r="r" b="b"/>
            <a:pathLst>
              <a:path w="4122295" h="4114800">
                <a:moveTo>
                  <a:pt x="0" y="0"/>
                </a:moveTo>
                <a:lnTo>
                  <a:pt x="4122295" y="0"/>
                </a:lnTo>
                <a:lnTo>
                  <a:pt x="41222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flipH="1">
            <a:off x="-390378" y="5946514"/>
            <a:ext cx="4122295" cy="4114800"/>
          </a:xfrm>
          <a:custGeom>
            <a:avLst/>
            <a:gdLst/>
            <a:ahLst/>
            <a:cxnLst/>
            <a:rect l="l" t="t" r="r" b="b"/>
            <a:pathLst>
              <a:path w="4122295" h="4114800">
                <a:moveTo>
                  <a:pt x="4122295" y="0"/>
                </a:moveTo>
                <a:lnTo>
                  <a:pt x="0" y="0"/>
                </a:lnTo>
                <a:lnTo>
                  <a:pt x="0" y="4114800"/>
                </a:lnTo>
                <a:lnTo>
                  <a:pt x="4122295" y="4114800"/>
                </a:lnTo>
                <a:lnTo>
                  <a:pt x="4122295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2" name="Freeform 12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3" name="Freeform 13"/>
          <p:cNvSpPr/>
          <p:nvPr/>
        </p:nvSpPr>
        <p:spPr>
          <a:xfrm>
            <a:off x="12364976" y="2629442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4463923" y="2252349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208386" y="1200635"/>
            <a:ext cx="2868310" cy="2103428"/>
          </a:xfrm>
          <a:custGeom>
            <a:avLst/>
            <a:gdLst/>
            <a:ahLst/>
            <a:cxnLst/>
            <a:rect l="l" t="t" r="r" b="b"/>
            <a:pathLst>
              <a:path w="2868310" h="2103428">
                <a:moveTo>
                  <a:pt x="0" y="0"/>
                </a:moveTo>
                <a:lnTo>
                  <a:pt x="2868311" y="0"/>
                </a:lnTo>
                <a:lnTo>
                  <a:pt x="2868311" y="2103428"/>
                </a:lnTo>
                <a:lnTo>
                  <a:pt x="0" y="210342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5584307" y="6589632"/>
            <a:ext cx="7119385" cy="30555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35"/>
              </a:lnSpc>
            </a:pPr>
            <a:r>
              <a:rPr lang="en-US" sz="288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Un</a:t>
            </a:r>
            <a:r>
              <a:rPr lang="en-US" sz="288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der supervision of:</a:t>
            </a:r>
            <a:endParaRPr lang="en-US" sz="288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4035"/>
              </a:lnSpc>
            </a:pPr>
            <a:r>
              <a:rPr lang="en-US" sz="288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 Prof. Dr. Omaima El Mahlawi</a:t>
            </a:r>
            <a:endParaRPr lang="en-US" sz="288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4035"/>
              </a:lnSpc>
            </a:pPr>
            <a:r>
              <a:rPr lang="en-US" sz="288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Dr. Hend Ashraf</a:t>
            </a:r>
            <a:endParaRPr lang="en-US" sz="288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4035"/>
              </a:lnSpc>
            </a:pPr>
            <a:r>
              <a:rPr lang="en-US" sz="288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Course Code: 301</a:t>
            </a:r>
            <a:endParaRPr lang="en-US" sz="288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4035"/>
              </a:lnSpc>
            </a:pPr>
            <a:r>
              <a:rPr lang="en-US" sz="288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Academic Year: 2025</a:t>
            </a:r>
            <a:endParaRPr lang="en-US" sz="288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4035"/>
              </a:lnSpc>
            </a:p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118709" y="1148444"/>
            <a:ext cx="13132891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. Occlusal an</a:t>
            </a:r>
            <a:r>
              <a:rPr lang="en-US" sz="520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d Functional Considerations</a:t>
            </a:r>
            <a:endParaRPr lang="en-US" sz="520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7280"/>
              </a:lnSpc>
            </a:pPr>
          </a:p>
        </p:txBody>
      </p:sp>
      <p:sp>
        <p:nvSpPr>
          <p:cNvPr id="10" name="TextBox 10"/>
          <p:cNvSpPr txBox="1"/>
          <p:nvPr/>
        </p:nvSpPr>
        <p:spPr>
          <a:xfrm>
            <a:off x="1879942" y="2221867"/>
            <a:ext cx="8795189" cy="68261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5"/>
              </a:lnSpc>
            </a:pPr>
            <a:r>
              <a:rPr lang="en-US" sz="3505">
                <a:solidFill>
                  <a:srgbClr val="FFFFFF"/>
                </a:solidFill>
                <a:latin typeface="Poppins" panose="00000500000000000000"/>
                <a:ea typeface="Poppins" panose="00000500000000000000"/>
                <a:cs typeface="Poppins" panose="00000500000000000000"/>
                <a:sym typeface="Poppins" panose="00000500000000000000"/>
              </a:rPr>
              <a:t>Occlusal forces limit:</a:t>
            </a:r>
            <a:endParaRPr lang="en-US" sz="3505">
              <a:solidFill>
                <a:srgbClr val="FFFFFF"/>
              </a:solidFill>
              <a:latin typeface="Poppins" panose="00000500000000000000"/>
              <a:ea typeface="Poppins" panose="00000500000000000000"/>
              <a:cs typeface="Poppins" panose="00000500000000000000"/>
              <a:sym typeface="Poppins" panose="00000500000000000000"/>
            </a:endParaRPr>
          </a:p>
          <a:p>
            <a:pPr algn="ctr">
              <a:lnSpc>
                <a:spcPts val="4905"/>
              </a:lnSpc>
            </a:pPr>
            <a:r>
              <a:rPr lang="en-US" sz="3505">
                <a:solidFill>
                  <a:srgbClr val="FFFFFF"/>
                </a:solidFill>
                <a:latin typeface="Poppins" panose="00000500000000000000"/>
                <a:ea typeface="Poppins" panose="00000500000000000000"/>
                <a:cs typeface="Poppins" panose="00000500000000000000"/>
                <a:sym typeface="Poppins" panose="00000500000000000000"/>
              </a:rPr>
              <a:t>The magnitude of forces that the tooth can withstand differs according to the type of tooth ( anterior or posterior ) &amp; it’s surface anatomy (like NO. of cusps, functional or non-functional).</a:t>
            </a:r>
            <a:endParaRPr lang="en-US" sz="3505">
              <a:solidFill>
                <a:srgbClr val="FFFFFF"/>
              </a:solidFill>
              <a:latin typeface="Poppins" panose="00000500000000000000"/>
              <a:ea typeface="Poppins" panose="00000500000000000000"/>
              <a:cs typeface="Poppins" panose="00000500000000000000"/>
              <a:sym typeface="Poppins" panose="00000500000000000000"/>
            </a:endParaRPr>
          </a:p>
          <a:p>
            <a:pPr algn="ctr">
              <a:lnSpc>
                <a:spcPts val="4905"/>
              </a:lnSpc>
            </a:pPr>
            <a:r>
              <a:rPr lang="en-US" sz="3505">
                <a:solidFill>
                  <a:srgbClr val="FFFFFF"/>
                </a:solidFill>
                <a:latin typeface="Poppins" panose="00000500000000000000"/>
                <a:ea typeface="Poppins" panose="00000500000000000000"/>
                <a:cs typeface="Poppins" panose="00000500000000000000"/>
                <a:sym typeface="Poppins" panose="00000500000000000000"/>
              </a:rPr>
              <a:t>Understanding occlusal forces is crucial in determining amount of reduction beside to the type of restoration.</a:t>
            </a:r>
            <a:endParaRPr lang="en-US" sz="3505">
              <a:solidFill>
                <a:srgbClr val="FFFFFF"/>
              </a:solidFill>
              <a:latin typeface="Poppins" panose="00000500000000000000"/>
              <a:ea typeface="Poppins" panose="00000500000000000000"/>
              <a:cs typeface="Poppins" panose="00000500000000000000"/>
              <a:sym typeface="Poppins" panose="00000500000000000000"/>
            </a:endParaRPr>
          </a:p>
          <a:p>
            <a:pPr algn="ctr">
              <a:lnSpc>
                <a:spcPts val="4905"/>
              </a:lnSpc>
              <a:spcBef>
                <a:spcPct val="0"/>
              </a:spcBef>
            </a:pPr>
          </a:p>
        </p:txBody>
      </p:sp>
      <p:sp>
        <p:nvSpPr>
          <p:cNvPr id="11" name="Freeform 11"/>
          <p:cNvSpPr/>
          <p:nvPr/>
        </p:nvSpPr>
        <p:spPr>
          <a:xfrm>
            <a:off x="11837578" y="2326642"/>
            <a:ext cx="4828045" cy="4828045"/>
          </a:xfrm>
          <a:custGeom>
            <a:avLst/>
            <a:gdLst/>
            <a:ahLst/>
            <a:cxnLst/>
            <a:rect l="l" t="t" r="r" b="b"/>
            <a:pathLst>
              <a:path w="4828045" h="4828045">
                <a:moveTo>
                  <a:pt x="0" y="0"/>
                </a:moveTo>
                <a:lnTo>
                  <a:pt x="4828045" y="0"/>
                </a:lnTo>
                <a:lnTo>
                  <a:pt x="4828045" y="4828046"/>
                </a:lnTo>
                <a:lnTo>
                  <a:pt x="0" y="48280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18709" y="7789180"/>
            <a:ext cx="1905455" cy="1624834"/>
          </a:xfrm>
          <a:custGeom>
            <a:avLst/>
            <a:gdLst/>
            <a:ahLst/>
            <a:cxnLst/>
            <a:rect l="l" t="t" r="r" b="b"/>
            <a:pathLst>
              <a:path w="1905455" h="1624834">
                <a:moveTo>
                  <a:pt x="0" y="0"/>
                </a:moveTo>
                <a:lnTo>
                  <a:pt x="1905456" y="0"/>
                </a:lnTo>
                <a:lnTo>
                  <a:pt x="1905456" y="1624834"/>
                </a:lnTo>
                <a:lnTo>
                  <a:pt x="0" y="16248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1028700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>
            <a:off x="3265214" y="7532890"/>
            <a:ext cx="1668942" cy="1725410"/>
          </a:xfrm>
          <a:custGeom>
            <a:avLst/>
            <a:gdLst/>
            <a:ahLst/>
            <a:cxnLst/>
            <a:rect l="l" t="t" r="r" b="b"/>
            <a:pathLst>
              <a:path w="1668942" h="1725410">
                <a:moveTo>
                  <a:pt x="0" y="0"/>
                </a:moveTo>
                <a:lnTo>
                  <a:pt x="1668942" y="0"/>
                </a:lnTo>
                <a:lnTo>
                  <a:pt x="1668942" y="1725410"/>
                </a:lnTo>
                <a:lnTo>
                  <a:pt x="0" y="17254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70801" y="7719527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0" y="0"/>
                </a:lnTo>
                <a:lnTo>
                  <a:pt x="1459100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816553" y="2227147"/>
            <a:ext cx="6288644" cy="3487819"/>
          </a:xfrm>
          <a:custGeom>
            <a:avLst/>
            <a:gdLst/>
            <a:ahLst/>
            <a:cxnLst/>
            <a:rect l="l" t="t" r="r" b="b"/>
            <a:pathLst>
              <a:path w="6288644" h="3487819">
                <a:moveTo>
                  <a:pt x="0" y="0"/>
                </a:moveTo>
                <a:lnTo>
                  <a:pt x="6288643" y="0"/>
                </a:lnTo>
                <a:lnTo>
                  <a:pt x="6288643" y="3487819"/>
                </a:lnTo>
                <a:lnTo>
                  <a:pt x="0" y="348781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481994" y="5984941"/>
            <a:ext cx="4957761" cy="2410654"/>
          </a:xfrm>
          <a:custGeom>
            <a:avLst/>
            <a:gdLst/>
            <a:ahLst/>
            <a:cxnLst/>
            <a:rect l="l" t="t" r="r" b="b"/>
            <a:pathLst>
              <a:path w="4957761" h="2410654">
                <a:moveTo>
                  <a:pt x="0" y="0"/>
                </a:moveTo>
                <a:lnTo>
                  <a:pt x="4957761" y="0"/>
                </a:lnTo>
                <a:lnTo>
                  <a:pt x="4957761" y="2410654"/>
                </a:lnTo>
                <a:lnTo>
                  <a:pt x="0" y="241065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206624" y="933450"/>
            <a:ext cx="15874752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Why posterior</a:t>
            </a:r>
            <a:r>
              <a:rPr lang="en-US" sz="520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 can withstand with a larger force??</a:t>
            </a:r>
            <a:endParaRPr lang="en-US" sz="520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7280"/>
              </a:lnSpc>
            </a:pPr>
          </a:p>
        </p:txBody>
      </p:sp>
      <p:sp>
        <p:nvSpPr>
          <p:cNvPr id="14" name="TextBox 14"/>
          <p:cNvSpPr txBox="1"/>
          <p:nvPr/>
        </p:nvSpPr>
        <p:spPr>
          <a:xfrm>
            <a:off x="1570801" y="2179522"/>
            <a:ext cx="9561966" cy="6778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0A8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Forces direction on t</a:t>
            </a:r>
            <a:r>
              <a:rPr lang="en-US" sz="2765" b="1">
                <a:solidFill>
                  <a:srgbClr val="F0A8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ooth surface:</a:t>
            </a:r>
            <a:endParaRPr lang="en-US" sz="2765" b="1">
              <a:solidFill>
                <a:srgbClr val="F0A870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1. Axial.</a:t>
            </a:r>
            <a:endParaRPr lang="en-US" sz="2765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2. Non-axial (Oblique, lateral ).</a:t>
            </a:r>
            <a:endParaRPr lang="en-US" sz="2765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The axial direction is preferred to suit the PDL directions .</a:t>
            </a:r>
            <a:endParaRPr lang="en-US" sz="2765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0A8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Forces distribution:</a:t>
            </a:r>
            <a:endParaRPr lang="en-US" sz="2765" b="1">
              <a:solidFill>
                <a:srgbClr val="F0A870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The forces must be distributed according to Mutually. </a:t>
            </a:r>
            <a:r>
              <a:rPr lang="en-US" sz="2765" b="1">
                <a:solidFill>
                  <a:srgbClr val="F0A8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occlusion protection concept which consider:</a:t>
            </a:r>
            <a:endParaRPr lang="en-US" sz="2765" b="1">
              <a:solidFill>
                <a:srgbClr val="F0A870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1. Centric occlusion.</a:t>
            </a:r>
            <a:endParaRPr lang="en-US" sz="2765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2. Eccentric occlusion.</a:t>
            </a:r>
            <a:endParaRPr lang="en-US" sz="2765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0A8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Parafunctional habits considerations:</a:t>
            </a:r>
            <a:endParaRPr lang="en-US" sz="2765" b="1">
              <a:solidFill>
                <a:srgbClr val="F0A870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1. Bruxism.</a:t>
            </a:r>
            <a:endParaRPr lang="en-US" sz="2765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  <a:r>
              <a:rPr lang="en-US" sz="2765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2. Clenching .</a:t>
            </a:r>
            <a:endParaRPr lang="en-US" sz="2765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70"/>
              </a:lnSpc>
              <a:spcBef>
                <a:spcPct val="0"/>
              </a:spcBef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9714" y="0"/>
                  </a:moveTo>
                  <a:lnTo>
                    <a:pt x="4362100" y="0"/>
                  </a:lnTo>
                  <a:cubicBezTo>
                    <a:pt x="4378510" y="0"/>
                    <a:pt x="4391813" y="13303"/>
                    <a:pt x="4391813" y="29714"/>
                  </a:cubicBezTo>
                  <a:lnTo>
                    <a:pt x="4391813" y="2341522"/>
                  </a:lnTo>
                  <a:cubicBezTo>
                    <a:pt x="4391813" y="2349403"/>
                    <a:pt x="4388683" y="2356961"/>
                    <a:pt x="4383110" y="2362533"/>
                  </a:cubicBezTo>
                  <a:cubicBezTo>
                    <a:pt x="4377538" y="2368106"/>
                    <a:pt x="4369980" y="2371236"/>
                    <a:pt x="4362100" y="2371236"/>
                  </a:cubicBezTo>
                  <a:lnTo>
                    <a:pt x="29714" y="2371236"/>
                  </a:lnTo>
                  <a:cubicBezTo>
                    <a:pt x="21833" y="2371236"/>
                    <a:pt x="14275" y="2368106"/>
                    <a:pt x="8703" y="2362533"/>
                  </a:cubicBezTo>
                  <a:cubicBezTo>
                    <a:pt x="3131" y="2356961"/>
                    <a:pt x="0" y="2349403"/>
                    <a:pt x="0" y="2341522"/>
                  </a:cubicBezTo>
                  <a:lnTo>
                    <a:pt x="0" y="29714"/>
                  </a:lnTo>
                  <a:cubicBezTo>
                    <a:pt x="0" y="21833"/>
                    <a:pt x="3131" y="14275"/>
                    <a:pt x="8703" y="8703"/>
                  </a:cubicBezTo>
                  <a:cubicBezTo>
                    <a:pt x="14275" y="3131"/>
                    <a:pt x="21833" y="0"/>
                    <a:pt x="2971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>
            <a:off x="1976776" y="2925848"/>
            <a:ext cx="6836659" cy="2060427"/>
          </a:xfrm>
          <a:custGeom>
            <a:avLst/>
            <a:gdLst/>
            <a:ahLst/>
            <a:cxnLst/>
            <a:rect l="l" t="t" r="r" b="b"/>
            <a:pathLst>
              <a:path w="6836659" h="2060427">
                <a:moveTo>
                  <a:pt x="0" y="0"/>
                </a:moveTo>
                <a:lnTo>
                  <a:pt x="6836659" y="0"/>
                </a:lnTo>
                <a:lnTo>
                  <a:pt x="6836659" y="2060426"/>
                </a:lnTo>
                <a:lnTo>
                  <a:pt x="0" y="20604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75415" b="-322607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976776" y="5619318"/>
            <a:ext cx="6836659" cy="2399953"/>
          </a:xfrm>
          <a:custGeom>
            <a:avLst/>
            <a:gdLst/>
            <a:ahLst/>
            <a:cxnLst/>
            <a:rect l="l" t="t" r="r" b="b"/>
            <a:pathLst>
              <a:path w="6836659" h="2399953">
                <a:moveTo>
                  <a:pt x="0" y="0"/>
                </a:moveTo>
                <a:lnTo>
                  <a:pt x="6836659" y="0"/>
                </a:lnTo>
                <a:lnTo>
                  <a:pt x="6836659" y="2399954"/>
                </a:lnTo>
                <a:lnTo>
                  <a:pt x="0" y="23999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93" t="-152321" r="-4835" b="-196748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144000" y="2925848"/>
            <a:ext cx="7510813" cy="5239797"/>
          </a:xfrm>
          <a:custGeom>
            <a:avLst/>
            <a:gdLst/>
            <a:ahLst/>
            <a:cxnLst/>
            <a:rect l="l" t="t" r="r" b="b"/>
            <a:pathLst>
              <a:path w="7510813" h="5239797">
                <a:moveTo>
                  <a:pt x="0" y="0"/>
                </a:moveTo>
                <a:lnTo>
                  <a:pt x="7510813" y="0"/>
                </a:lnTo>
                <a:lnTo>
                  <a:pt x="7510813" y="5239796"/>
                </a:lnTo>
                <a:lnTo>
                  <a:pt x="0" y="52397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810" t="-127238" r="-2810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453099" y="731169"/>
            <a:ext cx="12433513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Prosthesis Design and Alignment Factors</a:t>
            </a:r>
            <a:endParaRPr lang="en-US" sz="520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4539624" y="826419"/>
            <a:ext cx="2115188" cy="1857520"/>
          </a:xfrm>
          <a:custGeom>
            <a:avLst/>
            <a:gdLst/>
            <a:ahLst/>
            <a:cxnLst/>
            <a:rect l="l" t="t" r="r" b="b"/>
            <a:pathLst>
              <a:path w="2115188" h="1857520">
                <a:moveTo>
                  <a:pt x="0" y="0"/>
                </a:moveTo>
                <a:lnTo>
                  <a:pt x="2115189" y="0"/>
                </a:lnTo>
                <a:lnTo>
                  <a:pt x="2115189" y="1857520"/>
                </a:lnTo>
                <a:lnTo>
                  <a:pt x="0" y="18575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H="1">
            <a:off x="806417" y="8019272"/>
            <a:ext cx="2144677" cy="1548067"/>
          </a:xfrm>
          <a:custGeom>
            <a:avLst/>
            <a:gdLst/>
            <a:ahLst/>
            <a:cxnLst/>
            <a:rect l="l" t="t" r="r" b="b"/>
            <a:pathLst>
              <a:path w="2144677" h="1548067">
                <a:moveTo>
                  <a:pt x="2144677" y="0"/>
                </a:moveTo>
                <a:lnTo>
                  <a:pt x="0" y="0"/>
                </a:lnTo>
                <a:lnTo>
                  <a:pt x="0" y="1548066"/>
                </a:lnTo>
                <a:lnTo>
                  <a:pt x="2144677" y="1548066"/>
                </a:lnTo>
                <a:lnTo>
                  <a:pt x="2144677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ippl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>
            <a:off x="11080885" y="5551623"/>
            <a:ext cx="4619250" cy="3029379"/>
          </a:xfrm>
          <a:custGeom>
            <a:avLst/>
            <a:gdLst/>
            <a:ahLst/>
            <a:cxnLst/>
            <a:rect l="l" t="t" r="r" b="b"/>
            <a:pathLst>
              <a:path w="4619250" h="3029379">
                <a:moveTo>
                  <a:pt x="0" y="0"/>
                </a:moveTo>
                <a:lnTo>
                  <a:pt x="4619251" y="0"/>
                </a:lnTo>
                <a:lnTo>
                  <a:pt x="4619251" y="3029379"/>
                </a:lnTo>
                <a:lnTo>
                  <a:pt x="0" y="30293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012" b="-1012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080885" y="2064727"/>
            <a:ext cx="4619250" cy="3242714"/>
          </a:xfrm>
          <a:custGeom>
            <a:avLst/>
            <a:gdLst/>
            <a:ahLst/>
            <a:cxnLst/>
            <a:rect l="l" t="t" r="r" b="b"/>
            <a:pathLst>
              <a:path w="4619250" h="3242714">
                <a:moveTo>
                  <a:pt x="0" y="0"/>
                </a:moveTo>
                <a:lnTo>
                  <a:pt x="4619251" y="0"/>
                </a:lnTo>
                <a:lnTo>
                  <a:pt x="4619251" y="3242714"/>
                </a:lnTo>
                <a:lnTo>
                  <a:pt x="0" y="32427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302989" y="933450"/>
            <a:ext cx="12834491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>
                <a:solidFill>
                  <a:srgbClr val="FBFCFC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Biological</a:t>
            </a:r>
            <a:r>
              <a:rPr lang="en-US" sz="5200" b="1">
                <a:solidFill>
                  <a:srgbClr val="FBFCFC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 Factors &amp; Initial Assessment   </a:t>
            </a:r>
            <a:endParaRPr lang="en-US" sz="5200" b="1">
              <a:solidFill>
                <a:srgbClr val="FBFCFC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573282" y="1957759"/>
            <a:ext cx="7570718" cy="7121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20"/>
              </a:lnSpc>
            </a:pPr>
            <a:r>
              <a:rPr lang="en-US" sz="2305" b="1" spc="115">
                <a:solidFill>
                  <a:srgbClr val="F0A8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1. Periodontal Support (Bone &amp; Ligament)</a:t>
            </a:r>
            <a:endParaRPr lang="en-US" sz="2305" b="1" spc="115">
              <a:solidFill>
                <a:srgbClr val="F0A870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3320"/>
              </a:lnSpc>
            </a:pPr>
            <a:r>
              <a:rPr lang="en-US" sz="2305" b="1" spc="115">
                <a:solidFill>
                  <a:srgbClr val="F0A8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Crucial for Stability</a:t>
            </a:r>
            <a:r>
              <a:rPr lang="en-US" sz="2305" b="1" spc="115">
                <a:solidFill>
                  <a:srgbClr val="FBFCFC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: The quality of the periodontal ligament and bone is a primary indicator of abutment success.</a:t>
            </a:r>
            <a:endParaRPr lang="en-US" sz="2305" b="1" spc="115">
              <a:solidFill>
                <a:srgbClr val="FBFCFC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3320"/>
              </a:lnSpc>
            </a:pPr>
            <a:r>
              <a:rPr lang="en-US" sz="2305" b="1" spc="115">
                <a:solidFill>
                  <a:srgbClr val="FBFCFC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Objective Assessment: Mobility can be precisely measured with instruments like the Periotest for highly reproducible, objective data on tooth stability.</a:t>
            </a:r>
            <a:endParaRPr lang="en-US" sz="2305" b="1" spc="115">
              <a:solidFill>
                <a:srgbClr val="FBFCFC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3320"/>
              </a:lnSpc>
              <a:spcBef>
                <a:spcPct val="0"/>
              </a:spcBef>
            </a:pPr>
            <a:r>
              <a:rPr lang="en-US" sz="2305" b="1" spc="115">
                <a:solidFill>
                  <a:srgbClr val="F0A8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2. Gingival Health (S</a:t>
            </a:r>
            <a:r>
              <a:rPr lang="en-US" sz="2305" b="1" spc="115">
                <a:solidFill>
                  <a:srgbClr val="F0A8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oft Tissue)</a:t>
            </a:r>
            <a:endParaRPr lang="en-US" sz="2305" b="1" spc="115">
              <a:solidFill>
                <a:srgbClr val="F0A870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3320"/>
              </a:lnSpc>
              <a:spcBef>
                <a:spcPct val="0"/>
              </a:spcBef>
            </a:pPr>
            <a:r>
              <a:rPr lang="en-US" sz="2305" b="1" spc="115">
                <a:solidFill>
                  <a:srgbClr val="F0A8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A Critical Barrier:</a:t>
            </a:r>
            <a:r>
              <a:rPr lang="en-US" sz="2305" b="1" spc="115">
                <a:solidFill>
                  <a:srgbClr val="FBFCFC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 Healthy, non-inflamed gums with shallow pockets are essential for protecting the underlying bone and ensuring the longevity of the restoration.</a:t>
            </a:r>
            <a:endParaRPr lang="en-US" sz="2305" b="1" spc="115">
              <a:solidFill>
                <a:srgbClr val="FBFCFC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3320"/>
              </a:lnSpc>
              <a:spcBef>
                <a:spcPct val="0"/>
              </a:spcBef>
            </a:pPr>
            <a:r>
              <a:rPr lang="en-US" sz="2305" b="1" spc="115">
                <a:solidFill>
                  <a:srgbClr val="FBFCFC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Active inflammation or deep pockets around an abutment tooth significantly compromise its long-term prognosis.</a:t>
            </a:r>
            <a:endParaRPr lang="en-US" sz="2305" b="1" spc="115">
              <a:solidFill>
                <a:srgbClr val="FBFCFC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3320"/>
              </a:lnSpc>
              <a:spcBef>
                <a:spcPct val="0"/>
              </a:spcBef>
            </a:pPr>
          </a:p>
        </p:txBody>
      </p:sp>
      <p:sp>
        <p:nvSpPr>
          <p:cNvPr id="13" name="Freeform 13"/>
          <p:cNvSpPr/>
          <p:nvPr/>
        </p:nvSpPr>
        <p:spPr>
          <a:xfrm>
            <a:off x="9277972" y="4688918"/>
            <a:ext cx="1668942" cy="1725410"/>
          </a:xfrm>
          <a:custGeom>
            <a:avLst/>
            <a:gdLst/>
            <a:ahLst/>
            <a:cxnLst/>
            <a:rect l="l" t="t" r="r" b="b"/>
            <a:pathLst>
              <a:path w="1668942" h="1725410">
                <a:moveTo>
                  <a:pt x="0" y="0"/>
                </a:moveTo>
                <a:lnTo>
                  <a:pt x="1668942" y="0"/>
                </a:lnTo>
                <a:lnTo>
                  <a:pt x="1668942" y="1725409"/>
                </a:lnTo>
                <a:lnTo>
                  <a:pt x="0" y="172540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4808589" y="7029519"/>
            <a:ext cx="2851584" cy="2615625"/>
          </a:xfrm>
          <a:custGeom>
            <a:avLst/>
            <a:gdLst/>
            <a:ahLst/>
            <a:cxnLst/>
            <a:rect l="l" t="t" r="r" b="b"/>
            <a:pathLst>
              <a:path w="2851584" h="2615625">
                <a:moveTo>
                  <a:pt x="0" y="0"/>
                </a:moveTo>
                <a:lnTo>
                  <a:pt x="2851584" y="0"/>
                </a:lnTo>
                <a:lnTo>
                  <a:pt x="2851584" y="2615625"/>
                </a:lnTo>
                <a:lnTo>
                  <a:pt x="0" y="261562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>
            <a:off x="10906024" y="5403488"/>
            <a:ext cx="5195335" cy="3311017"/>
          </a:xfrm>
          <a:custGeom>
            <a:avLst/>
            <a:gdLst/>
            <a:ahLst/>
            <a:cxnLst/>
            <a:rect l="l" t="t" r="r" b="b"/>
            <a:pathLst>
              <a:path w="5195335" h="3311017">
                <a:moveTo>
                  <a:pt x="0" y="0"/>
                </a:moveTo>
                <a:lnTo>
                  <a:pt x="5195335" y="0"/>
                </a:lnTo>
                <a:lnTo>
                  <a:pt x="5195335" y="3311017"/>
                </a:lnTo>
                <a:lnTo>
                  <a:pt x="0" y="331101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844965" y="1721125"/>
            <a:ext cx="5256395" cy="2943581"/>
          </a:xfrm>
          <a:custGeom>
            <a:avLst/>
            <a:gdLst/>
            <a:ahLst/>
            <a:cxnLst/>
            <a:rect l="l" t="t" r="r" b="b"/>
            <a:pathLst>
              <a:path w="5256395" h="2943581">
                <a:moveTo>
                  <a:pt x="0" y="0"/>
                </a:moveTo>
                <a:lnTo>
                  <a:pt x="5256394" y="0"/>
                </a:lnTo>
                <a:lnTo>
                  <a:pt x="5256394" y="2943581"/>
                </a:lnTo>
                <a:lnTo>
                  <a:pt x="0" y="29435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921751" y="1625875"/>
            <a:ext cx="7891550" cy="6940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25"/>
              </a:lnSpc>
              <a:spcBef>
                <a:spcPct val="0"/>
              </a:spcBef>
            </a:pPr>
            <a:r>
              <a:rPr lang="en-US" sz="2935" b="1" spc="146">
                <a:solidFill>
                  <a:srgbClr val="F0A7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3.</a:t>
            </a:r>
            <a:r>
              <a:rPr lang="en-US" sz="2935" b="1" spc="146">
                <a:solidFill>
                  <a:srgbClr val="F0A7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Tooth Condition</a:t>
            </a:r>
            <a:endParaRPr lang="en-US" sz="2935" b="1" spc="146">
              <a:solidFill>
                <a:srgbClr val="F0A770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225"/>
              </a:lnSpc>
              <a:spcBef>
                <a:spcPct val="0"/>
              </a:spcBef>
            </a:pPr>
            <a:r>
              <a:rPr lang="en-US" sz="2935" b="1" spc="146">
                <a:solidFill>
                  <a:srgbClr val="FFFFFF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Vital Teeth: Preferred for better resilience and long-term prognosis.</a:t>
            </a:r>
            <a:endParaRPr lang="en-US" sz="2935" b="1" spc="146">
              <a:solidFill>
                <a:srgbClr val="FFFFFF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225"/>
              </a:lnSpc>
              <a:spcBef>
                <a:spcPct val="0"/>
              </a:spcBef>
            </a:pPr>
            <a:r>
              <a:rPr lang="en-US" sz="2935" b="1" spc="146">
                <a:solidFill>
                  <a:srgbClr val="FFFFFF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Non-Vital Teeth: Require asymptomatic healing and a mandatory post-and-core build-up.</a:t>
            </a:r>
            <a:endParaRPr lang="en-US" sz="2935" b="1" spc="146">
              <a:solidFill>
                <a:srgbClr val="FFFFFF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225"/>
              </a:lnSpc>
              <a:spcBef>
                <a:spcPct val="0"/>
              </a:spcBef>
            </a:pPr>
          </a:p>
          <a:p>
            <a:pPr algn="ctr">
              <a:lnSpc>
                <a:spcPts val="4225"/>
              </a:lnSpc>
              <a:spcBef>
                <a:spcPct val="0"/>
              </a:spcBef>
            </a:pPr>
            <a:r>
              <a:rPr lang="en-US" sz="2935" b="1" spc="146">
                <a:solidFill>
                  <a:srgbClr val="F0A7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2. Caries Risk Profile</a:t>
            </a:r>
            <a:endParaRPr lang="en-US" sz="2935" b="1" spc="146">
              <a:solidFill>
                <a:srgbClr val="F0A770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225"/>
              </a:lnSpc>
              <a:spcBef>
                <a:spcPct val="0"/>
              </a:spcBef>
            </a:pPr>
            <a:r>
              <a:rPr lang="en-US" sz="2935" b="1" spc="146">
                <a:solidFill>
                  <a:srgbClr val="F0A8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High Risk:</a:t>
            </a:r>
            <a:r>
              <a:rPr lang="en-US" sz="2935" b="1" spc="146">
                <a:solidFill>
                  <a:srgbClr val="FFFFFF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 Poor oral hygiene, high sugar diet, low saliva flow, and existing large restorations.</a:t>
            </a:r>
            <a:endParaRPr lang="en-US" sz="2935" b="1" spc="146">
              <a:solidFill>
                <a:srgbClr val="FFFFFF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225"/>
              </a:lnSpc>
              <a:spcBef>
                <a:spcPct val="0"/>
              </a:spcBef>
            </a:pPr>
            <a:r>
              <a:rPr lang="en-US" sz="2935" b="1" spc="146">
                <a:solidFill>
                  <a:srgbClr val="EECC67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FPD Design can create plaque-retentive areas, exacerbating risk.</a:t>
            </a:r>
            <a:endParaRPr lang="en-US" sz="2935" b="1" spc="146">
              <a:solidFill>
                <a:srgbClr val="EECC67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</p:txBody>
      </p:sp>
      <p:sp>
        <p:nvSpPr>
          <p:cNvPr id="12" name="Freeform 12"/>
          <p:cNvSpPr/>
          <p:nvPr/>
        </p:nvSpPr>
        <p:spPr>
          <a:xfrm flipH="1">
            <a:off x="486695" y="697502"/>
            <a:ext cx="2165356" cy="2047246"/>
          </a:xfrm>
          <a:custGeom>
            <a:avLst/>
            <a:gdLst/>
            <a:ahLst/>
            <a:cxnLst/>
            <a:rect l="l" t="t" r="r" b="b"/>
            <a:pathLst>
              <a:path w="2165356" h="2047246">
                <a:moveTo>
                  <a:pt x="2165356" y="0"/>
                </a:moveTo>
                <a:lnTo>
                  <a:pt x="0" y="0"/>
                </a:lnTo>
                <a:lnTo>
                  <a:pt x="0" y="2047246"/>
                </a:lnTo>
                <a:lnTo>
                  <a:pt x="2165356" y="2047246"/>
                </a:lnTo>
                <a:lnTo>
                  <a:pt x="2165356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5765680" y="7762033"/>
            <a:ext cx="1604761" cy="1607684"/>
          </a:xfrm>
          <a:custGeom>
            <a:avLst/>
            <a:gdLst/>
            <a:ahLst/>
            <a:cxnLst/>
            <a:rect l="l" t="t" r="r" b="b"/>
            <a:pathLst>
              <a:path w="1604761" h="1607684">
                <a:moveTo>
                  <a:pt x="0" y="0"/>
                </a:moveTo>
                <a:lnTo>
                  <a:pt x="1604762" y="0"/>
                </a:lnTo>
                <a:lnTo>
                  <a:pt x="1604762" y="1607684"/>
                </a:lnTo>
                <a:lnTo>
                  <a:pt x="0" y="1607684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584134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486695" y="697502"/>
            <a:ext cx="2165356" cy="2047246"/>
          </a:xfrm>
          <a:custGeom>
            <a:avLst/>
            <a:gdLst/>
            <a:ahLst/>
            <a:cxnLst/>
            <a:rect l="l" t="t" r="r" b="b"/>
            <a:pathLst>
              <a:path w="2165356" h="2047246">
                <a:moveTo>
                  <a:pt x="2165356" y="0"/>
                </a:moveTo>
                <a:lnTo>
                  <a:pt x="0" y="0"/>
                </a:lnTo>
                <a:lnTo>
                  <a:pt x="0" y="2047246"/>
                </a:lnTo>
                <a:lnTo>
                  <a:pt x="2165356" y="2047246"/>
                </a:lnTo>
                <a:lnTo>
                  <a:pt x="2165356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578344" y="6025996"/>
            <a:ext cx="2070932" cy="2078490"/>
          </a:xfrm>
          <a:custGeom>
            <a:avLst/>
            <a:gdLst/>
            <a:ahLst/>
            <a:cxnLst/>
            <a:rect l="l" t="t" r="r" b="b"/>
            <a:pathLst>
              <a:path w="2070932" h="2078490">
                <a:moveTo>
                  <a:pt x="0" y="0"/>
                </a:moveTo>
                <a:lnTo>
                  <a:pt x="2070932" y="0"/>
                </a:lnTo>
                <a:lnTo>
                  <a:pt x="2070932" y="2078490"/>
                </a:lnTo>
                <a:lnTo>
                  <a:pt x="0" y="207849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331678" y="6025996"/>
            <a:ext cx="1847967" cy="2078490"/>
          </a:xfrm>
          <a:custGeom>
            <a:avLst/>
            <a:gdLst/>
            <a:ahLst/>
            <a:cxnLst/>
            <a:rect l="l" t="t" r="r" b="b"/>
            <a:pathLst>
              <a:path w="1847967" h="2078490">
                <a:moveTo>
                  <a:pt x="0" y="0"/>
                </a:moveTo>
                <a:lnTo>
                  <a:pt x="1847966" y="0"/>
                </a:lnTo>
                <a:lnTo>
                  <a:pt x="1847966" y="2078490"/>
                </a:lnTo>
                <a:lnTo>
                  <a:pt x="0" y="207849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070557" y="2330479"/>
            <a:ext cx="5479609" cy="2714038"/>
          </a:xfrm>
          <a:custGeom>
            <a:avLst/>
            <a:gdLst/>
            <a:ahLst/>
            <a:cxnLst/>
            <a:rect l="l" t="t" r="r" b="b"/>
            <a:pathLst>
              <a:path w="5479609" h="2714038">
                <a:moveTo>
                  <a:pt x="0" y="0"/>
                </a:moveTo>
                <a:lnTo>
                  <a:pt x="5479609" y="0"/>
                </a:lnTo>
                <a:lnTo>
                  <a:pt x="5479609" y="2714038"/>
                </a:lnTo>
                <a:lnTo>
                  <a:pt x="0" y="271403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751942" y="2235229"/>
            <a:ext cx="9144000" cy="6572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30"/>
              </a:lnSpc>
              <a:spcBef>
                <a:spcPct val="0"/>
              </a:spcBef>
            </a:pPr>
            <a:r>
              <a:rPr lang="en-US" sz="2800" b="1" spc="139">
                <a:solidFill>
                  <a:srgbClr val="F0A8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5. Systemic &amp; Behavioral Risks</a:t>
            </a:r>
            <a:endParaRPr lang="en-US" sz="2800" b="1" spc="139">
              <a:solidFill>
                <a:srgbClr val="F0A870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030"/>
              </a:lnSpc>
              <a:spcBef>
                <a:spcPct val="0"/>
              </a:spcBef>
            </a:pPr>
            <a:r>
              <a:rPr lang="en-US" sz="2800" b="1" spc="139">
                <a:solidFill>
                  <a:srgbClr val="F0A8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Major Threats:</a:t>
            </a:r>
            <a:r>
              <a:rPr lang="en-US" sz="2800" b="1" spc="139">
                <a:solidFill>
                  <a:srgbClr val="EEC652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 </a:t>
            </a:r>
            <a:r>
              <a:rPr lang="en-US" sz="2800" b="1" spc="139">
                <a:solidFill>
                  <a:srgbClr val="FFFFFF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Bruxism (excessive force), uncontrolled diabetes, and smoking.</a:t>
            </a:r>
            <a:endParaRPr lang="en-US" sz="2800" b="1" spc="139">
              <a:solidFill>
                <a:srgbClr val="FFFFFF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030"/>
              </a:lnSpc>
              <a:spcBef>
                <a:spcPct val="0"/>
              </a:spcBef>
            </a:pPr>
            <a:r>
              <a:rPr lang="en-US" sz="2800" b="1" spc="139">
                <a:solidFill>
                  <a:srgbClr val="FFFFFF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These factors compromise healing, bone support, and overall prognosis.</a:t>
            </a:r>
            <a:endParaRPr lang="en-US" sz="2800" b="1" spc="139">
              <a:solidFill>
                <a:srgbClr val="FFFFFF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030"/>
              </a:lnSpc>
              <a:spcBef>
                <a:spcPct val="0"/>
              </a:spcBef>
            </a:pPr>
            <a:r>
              <a:rPr lang="en-US" sz="2800" b="1" spc="139">
                <a:solidFill>
                  <a:srgbClr val="F0A870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6. The Human Factor</a:t>
            </a:r>
            <a:endParaRPr lang="en-US" sz="2800" b="1" spc="139">
              <a:solidFill>
                <a:srgbClr val="F0A870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030"/>
              </a:lnSpc>
              <a:spcBef>
                <a:spcPct val="0"/>
              </a:spcBef>
            </a:pPr>
            <a:r>
              <a:rPr lang="en-US" sz="2800" b="1" spc="139">
                <a:solidFill>
                  <a:srgbClr val="FFFFFF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Cost: A primary decision-making factor for patients.</a:t>
            </a:r>
            <a:endParaRPr lang="en-US" sz="2800" b="1" spc="139">
              <a:solidFill>
                <a:srgbClr val="FFFFFF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030"/>
              </a:lnSpc>
              <a:spcBef>
                <a:spcPct val="0"/>
              </a:spcBef>
            </a:pPr>
            <a:r>
              <a:rPr lang="en-US" sz="2800" b="1" spc="139">
                <a:solidFill>
                  <a:srgbClr val="FFFFFF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Compliance: Excellent oral hygiene and regular recall visits are non-negotiable for success.</a:t>
            </a:r>
            <a:endParaRPr lang="en-US" sz="2800" b="1" spc="139">
              <a:solidFill>
                <a:srgbClr val="FFFFFF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  <a:p>
            <a:pPr algn="ctr">
              <a:lnSpc>
                <a:spcPts val="4030"/>
              </a:lnSpc>
              <a:spcBef>
                <a:spcPct val="0"/>
              </a:spcBef>
            </a:pPr>
            <a:r>
              <a:rPr lang="en-US" sz="2800" b="1" spc="139">
                <a:solidFill>
                  <a:srgbClr val="FFFFFF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Post-Op Care: Includes dietary caution and use of specialized cleaning aids.</a:t>
            </a:r>
            <a:endParaRPr lang="en-US" sz="2800" b="1" spc="139">
              <a:solidFill>
                <a:srgbClr val="FFFFFF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69099" y="1003653"/>
            <a:ext cx="16675166" cy="840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25"/>
              </a:lnSpc>
              <a:spcBef>
                <a:spcPct val="0"/>
              </a:spcBef>
            </a:pPr>
            <a:r>
              <a:rPr lang="en-US" sz="4600" b="1" spc="229">
                <a:solidFill>
                  <a:srgbClr val="FFFFFF"/>
                </a:solidFill>
                <a:latin typeface="Poppins Bold" panose="00000800000000000000"/>
                <a:ea typeface="Poppins Bold" panose="00000800000000000000"/>
                <a:cs typeface="Poppins Bold" panose="00000800000000000000"/>
                <a:sym typeface="Poppins Bold" panose="00000800000000000000"/>
              </a:rPr>
              <a:t>Patient Factors &amp; Long-Term Management:</a:t>
            </a:r>
            <a:endParaRPr lang="en-US" sz="4600" b="1" spc="229">
              <a:solidFill>
                <a:srgbClr val="FFFFFF"/>
              </a:solidFill>
              <a:latin typeface="Poppins Bold" panose="00000800000000000000"/>
              <a:ea typeface="Poppins Bold" panose="00000800000000000000"/>
              <a:cs typeface="Poppins Bold" panose="00000800000000000000"/>
              <a:sym typeface="Poppins Bold" panose="0000080000000000000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4349231"/>
            <a:ext cx="664973" cy="664973"/>
          </a:xfrm>
          <a:custGeom>
            <a:avLst/>
            <a:gdLst/>
            <a:ahLst/>
            <a:cxnLst/>
            <a:rect l="l" t="t" r="r" b="b"/>
            <a:pathLst>
              <a:path w="664973" h="664973">
                <a:moveTo>
                  <a:pt x="0" y="0"/>
                </a:moveTo>
                <a:lnTo>
                  <a:pt x="664973" y="0"/>
                </a:lnTo>
                <a:lnTo>
                  <a:pt x="664973" y="664974"/>
                </a:lnTo>
                <a:lnTo>
                  <a:pt x="0" y="664974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5227749"/>
            <a:ext cx="664973" cy="664973"/>
          </a:xfrm>
          <a:custGeom>
            <a:avLst/>
            <a:gdLst/>
            <a:ahLst/>
            <a:cxnLst/>
            <a:rect l="l" t="t" r="r" b="b"/>
            <a:pathLst>
              <a:path w="664973" h="664973">
                <a:moveTo>
                  <a:pt x="0" y="0"/>
                </a:moveTo>
                <a:lnTo>
                  <a:pt x="664973" y="0"/>
                </a:lnTo>
                <a:lnTo>
                  <a:pt x="664973" y="664973"/>
                </a:lnTo>
                <a:lnTo>
                  <a:pt x="0" y="6649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8700" y="6102272"/>
            <a:ext cx="664973" cy="664973"/>
          </a:xfrm>
          <a:custGeom>
            <a:avLst/>
            <a:gdLst/>
            <a:ahLst/>
            <a:cxnLst/>
            <a:rect l="l" t="t" r="r" b="b"/>
            <a:pathLst>
              <a:path w="664973" h="664973">
                <a:moveTo>
                  <a:pt x="0" y="0"/>
                </a:moveTo>
                <a:lnTo>
                  <a:pt x="664973" y="0"/>
                </a:lnTo>
                <a:lnTo>
                  <a:pt x="664973" y="664974"/>
                </a:lnTo>
                <a:lnTo>
                  <a:pt x="0" y="6649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6976796"/>
            <a:ext cx="664973" cy="664973"/>
          </a:xfrm>
          <a:custGeom>
            <a:avLst/>
            <a:gdLst/>
            <a:ahLst/>
            <a:cxnLst/>
            <a:rect l="l" t="t" r="r" b="b"/>
            <a:pathLst>
              <a:path w="664973" h="664973">
                <a:moveTo>
                  <a:pt x="0" y="0"/>
                </a:moveTo>
                <a:lnTo>
                  <a:pt x="664973" y="0"/>
                </a:lnTo>
                <a:lnTo>
                  <a:pt x="664973" y="664973"/>
                </a:lnTo>
                <a:lnTo>
                  <a:pt x="0" y="66497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997321" y="5255245"/>
            <a:ext cx="4932274" cy="514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0"/>
              </a:lnSpc>
            </a:pPr>
            <a:r>
              <a:rPr lang="en-US" sz="2800" spc="139">
                <a:solidFill>
                  <a:srgbClr val="FFFFFF"/>
                </a:solidFill>
                <a:latin typeface="Poppins" panose="00000500000000000000"/>
                <a:ea typeface="Poppins" panose="00000500000000000000"/>
                <a:cs typeface="Poppins" panose="00000500000000000000"/>
                <a:sym typeface="Poppins" panose="00000500000000000000"/>
              </a:rPr>
              <a:t>www.reallygreatsite.com</a:t>
            </a:r>
            <a:endParaRPr lang="en-US" sz="2800" spc="139">
              <a:solidFill>
                <a:srgbClr val="FFFFFF"/>
              </a:solidFill>
              <a:latin typeface="Poppins" panose="00000500000000000000"/>
              <a:ea typeface="Poppins" panose="00000500000000000000"/>
              <a:cs typeface="Poppins" panose="00000500000000000000"/>
              <a:sym typeface="Poppins" panose="0000050000000000000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700" y="2540456"/>
            <a:ext cx="8115300" cy="1345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235"/>
              </a:lnSpc>
            </a:pPr>
            <a:r>
              <a:rPr lang="en-US" sz="8245" spc="8">
                <a:solidFill>
                  <a:srgbClr val="FFFFFF"/>
                </a:solidFill>
                <a:latin typeface="Funtastic"/>
                <a:ea typeface="Funtastic"/>
                <a:cs typeface="Funtastic"/>
                <a:sym typeface="Funtastic"/>
              </a:rPr>
              <a:t>Contact Us</a:t>
            </a:r>
            <a:endParaRPr lang="en-US" sz="8245" spc="8">
              <a:solidFill>
                <a:srgbClr val="FFFFFF"/>
              </a:solidFill>
              <a:latin typeface="Funtastic"/>
              <a:ea typeface="Funtastic"/>
              <a:cs typeface="Funtastic"/>
              <a:sym typeface="Funtastic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997321" y="4376728"/>
            <a:ext cx="4932274" cy="514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0"/>
              </a:lnSpc>
            </a:pPr>
            <a:r>
              <a:rPr lang="en-US" sz="2800" spc="139">
                <a:solidFill>
                  <a:srgbClr val="FFFFFF"/>
                </a:solidFill>
                <a:latin typeface="Poppins" panose="00000500000000000000"/>
                <a:ea typeface="Poppins" panose="00000500000000000000"/>
                <a:cs typeface="Poppins" panose="00000500000000000000"/>
                <a:sym typeface="Poppins" panose="00000500000000000000"/>
              </a:rPr>
              <a:t>+123 456 7890</a:t>
            </a:r>
            <a:endParaRPr lang="en-US" sz="2800" spc="139">
              <a:solidFill>
                <a:srgbClr val="FFFFFF"/>
              </a:solidFill>
              <a:latin typeface="Poppins" panose="00000500000000000000"/>
              <a:ea typeface="Poppins" panose="00000500000000000000"/>
              <a:cs typeface="Poppins" panose="00000500000000000000"/>
              <a:sym typeface="Poppins" panose="0000050000000000000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997321" y="5877356"/>
            <a:ext cx="4932274" cy="1019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0"/>
              </a:lnSpc>
            </a:pPr>
            <a:r>
              <a:rPr lang="en-US" sz="2800" spc="139">
                <a:solidFill>
                  <a:srgbClr val="FFFFFF"/>
                </a:solidFill>
                <a:latin typeface="Poppins" panose="00000500000000000000"/>
                <a:ea typeface="Poppins" panose="00000500000000000000"/>
                <a:cs typeface="Poppins" panose="00000500000000000000"/>
                <a:sym typeface="Poppins" panose="00000500000000000000"/>
              </a:rPr>
              <a:t>hello@reallygreatsite.com</a:t>
            </a:r>
            <a:endParaRPr lang="en-US" sz="2800" spc="139">
              <a:solidFill>
                <a:srgbClr val="FFFFFF"/>
              </a:solidFill>
              <a:latin typeface="Poppins" panose="00000500000000000000"/>
              <a:ea typeface="Poppins" panose="00000500000000000000"/>
              <a:cs typeface="Poppins" panose="00000500000000000000"/>
              <a:sym typeface="Poppins" panose="0000050000000000000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997321" y="6751879"/>
            <a:ext cx="4932274" cy="10195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0"/>
              </a:lnSpc>
            </a:pPr>
            <a:r>
              <a:rPr lang="en-US" sz="2800" spc="139">
                <a:solidFill>
                  <a:srgbClr val="FFFFFF"/>
                </a:solidFill>
                <a:latin typeface="Poppins" panose="00000500000000000000"/>
                <a:ea typeface="Poppins" panose="00000500000000000000"/>
                <a:cs typeface="Poppins" panose="00000500000000000000"/>
                <a:sym typeface="Poppins" panose="00000500000000000000"/>
              </a:rPr>
              <a:t>123 Anywhere  St., Any City</a:t>
            </a:r>
            <a:endParaRPr lang="en-US" sz="2800" spc="139">
              <a:solidFill>
                <a:srgbClr val="FFFFFF"/>
              </a:solidFill>
              <a:latin typeface="Poppins" panose="00000500000000000000"/>
              <a:ea typeface="Poppins" panose="00000500000000000000"/>
              <a:cs typeface="Poppins" panose="00000500000000000000"/>
              <a:sym typeface="Poppins" panose="00000500000000000000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028700" y="970224"/>
            <a:ext cx="538391" cy="536433"/>
          </a:xfrm>
          <a:custGeom>
            <a:avLst/>
            <a:gdLst/>
            <a:ahLst/>
            <a:cxnLst/>
            <a:rect l="l" t="t" r="r" b="b"/>
            <a:pathLst>
              <a:path w="538391" h="536433">
                <a:moveTo>
                  <a:pt x="0" y="0"/>
                </a:moveTo>
                <a:lnTo>
                  <a:pt x="538391" y="0"/>
                </a:lnTo>
                <a:lnTo>
                  <a:pt x="538391" y="536433"/>
                </a:lnTo>
                <a:lnTo>
                  <a:pt x="0" y="536433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775105" y="933450"/>
            <a:ext cx="2741978" cy="5147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30"/>
              </a:lnSpc>
            </a:pPr>
            <a:r>
              <a:rPr lang="en-US" sz="2800" spc="139">
                <a:solidFill>
                  <a:srgbClr val="FFFFFF"/>
                </a:solidFill>
                <a:latin typeface="Poppins" panose="00000500000000000000"/>
                <a:ea typeface="Poppins" panose="00000500000000000000"/>
                <a:cs typeface="Poppins" panose="00000500000000000000"/>
                <a:sym typeface="Poppins" panose="00000500000000000000"/>
              </a:rPr>
              <a:t>Salford &amp; Co.</a:t>
            </a:r>
            <a:endParaRPr lang="en-US" sz="2800" spc="139">
              <a:solidFill>
                <a:srgbClr val="FFFFFF"/>
              </a:solidFill>
              <a:latin typeface="Poppins" panose="00000500000000000000"/>
              <a:ea typeface="Poppins" panose="00000500000000000000"/>
              <a:cs typeface="Poppins" panose="00000500000000000000"/>
              <a:sym typeface="Poppins" panose="00000500000000000000"/>
            </a:endParaRPr>
          </a:p>
        </p:txBody>
      </p:sp>
      <p:grpSp>
        <p:nvGrpSpPr>
          <p:cNvPr id="15" name="Group 15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2591104" y="4228881"/>
            <a:ext cx="13465794" cy="2045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925"/>
              </a:lnSpc>
            </a:pPr>
            <a:r>
              <a:rPr lang="en-US" sz="12660" spc="12">
                <a:solidFill>
                  <a:srgbClr val="FFFFFF"/>
                </a:solidFill>
                <a:latin typeface="Funtastic"/>
                <a:ea typeface="Funtastic"/>
                <a:cs typeface="Funtastic"/>
                <a:sym typeface="Funtastic"/>
              </a:rPr>
              <a:t>Thank You </a:t>
            </a:r>
            <a:endParaRPr lang="en-US" sz="12660" spc="12">
              <a:solidFill>
                <a:srgbClr val="FFFFFF"/>
              </a:solidFill>
              <a:latin typeface="Funtastic"/>
              <a:ea typeface="Funtastic"/>
              <a:cs typeface="Funtastic"/>
              <a:sym typeface="Funtastic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3868403" y="5320731"/>
            <a:ext cx="556739" cy="556739"/>
          </a:xfrm>
          <a:custGeom>
            <a:avLst/>
            <a:gdLst/>
            <a:ahLst/>
            <a:cxnLst/>
            <a:rect l="l" t="t" r="r" b="b"/>
            <a:pathLst>
              <a:path w="556739" h="556739">
                <a:moveTo>
                  <a:pt x="0" y="0"/>
                </a:moveTo>
                <a:lnTo>
                  <a:pt x="556740" y="0"/>
                </a:lnTo>
                <a:lnTo>
                  <a:pt x="556740" y="556739"/>
                </a:lnTo>
                <a:lnTo>
                  <a:pt x="0" y="5567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-324073" y="6434759"/>
            <a:ext cx="5006947" cy="4114800"/>
          </a:xfrm>
          <a:custGeom>
            <a:avLst/>
            <a:gdLst/>
            <a:ahLst/>
            <a:cxnLst/>
            <a:rect l="l" t="t" r="r" b="b"/>
            <a:pathLst>
              <a:path w="5006947" h="4114800">
                <a:moveTo>
                  <a:pt x="0" y="0"/>
                </a:moveTo>
                <a:lnTo>
                  <a:pt x="5006947" y="0"/>
                </a:lnTo>
                <a:lnTo>
                  <a:pt x="500694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 flipH="1">
            <a:off x="13604878" y="6434759"/>
            <a:ext cx="5006947" cy="4114800"/>
          </a:xfrm>
          <a:custGeom>
            <a:avLst/>
            <a:gdLst/>
            <a:ahLst/>
            <a:cxnLst/>
            <a:rect l="l" t="t" r="r" b="b"/>
            <a:pathLst>
              <a:path w="5006947" h="4114800">
                <a:moveTo>
                  <a:pt x="5006947" y="0"/>
                </a:moveTo>
                <a:lnTo>
                  <a:pt x="0" y="0"/>
                </a:lnTo>
                <a:lnTo>
                  <a:pt x="0" y="4114800"/>
                </a:lnTo>
                <a:lnTo>
                  <a:pt x="5006947" y="4114800"/>
                </a:lnTo>
                <a:lnTo>
                  <a:pt x="5006947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23" name="Freeform 23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24" name="Freeform 24"/>
          <p:cNvSpPr/>
          <p:nvPr/>
        </p:nvSpPr>
        <p:spPr>
          <a:xfrm>
            <a:off x="12255377" y="2394163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4573522" y="2394163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15565264" y="4182732"/>
            <a:ext cx="1805178" cy="2469770"/>
          </a:xfrm>
          <a:custGeom>
            <a:avLst/>
            <a:gdLst/>
            <a:ahLst/>
            <a:cxnLst/>
            <a:rect l="l" t="t" r="r" b="b"/>
            <a:pathLst>
              <a:path w="1805178" h="2469770">
                <a:moveTo>
                  <a:pt x="0" y="0"/>
                </a:moveTo>
                <a:lnTo>
                  <a:pt x="1805178" y="0"/>
                </a:lnTo>
                <a:lnTo>
                  <a:pt x="1805178" y="2469771"/>
                </a:lnTo>
                <a:lnTo>
                  <a:pt x="0" y="2469771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>
            <a:off x="3556661" y="1050553"/>
            <a:ext cx="11717156" cy="3259500"/>
          </a:xfrm>
          <a:custGeom>
            <a:avLst/>
            <a:gdLst/>
            <a:ahLst/>
            <a:cxnLst/>
            <a:rect l="l" t="t" r="r" b="b"/>
            <a:pathLst>
              <a:path w="11717156" h="3259500">
                <a:moveTo>
                  <a:pt x="0" y="0"/>
                </a:moveTo>
                <a:lnTo>
                  <a:pt x="11717156" y="0"/>
                </a:lnTo>
                <a:lnTo>
                  <a:pt x="11717156" y="3259500"/>
                </a:lnTo>
                <a:lnTo>
                  <a:pt x="0" y="325950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066393" y="3471675"/>
            <a:ext cx="14806836" cy="3832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85"/>
              </a:lnSpc>
              <a:spcBef>
                <a:spcPct val="0"/>
              </a:spcBef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Saif Eldeen Momen                         200044147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just">
              <a:lnSpc>
                <a:spcPts val="5085"/>
              </a:lnSpc>
              <a:spcBef>
                <a:spcPct val="0"/>
              </a:spcBef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Nourhan Elsharawy                        200044880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just">
              <a:lnSpc>
                <a:spcPts val="5085"/>
              </a:lnSpc>
              <a:spcBef>
                <a:spcPct val="0"/>
              </a:spcBef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Mariam Salah Ahmed                   200044281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just">
              <a:lnSpc>
                <a:spcPts val="5085"/>
              </a:lnSpc>
              <a:spcBef>
                <a:spcPct val="0"/>
              </a:spcBef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Marium El sharawy                         200044881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just">
              <a:lnSpc>
                <a:spcPts val="5085"/>
              </a:lnSpc>
              <a:spcBef>
                <a:spcPct val="0"/>
              </a:spcBef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Abdellrahman Khalid                    200044133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just">
              <a:lnSpc>
                <a:spcPts val="5085"/>
              </a:lnSpc>
              <a:spcBef>
                <a:spcPct val="0"/>
              </a:spcBef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Sandy Mohamed                             200044154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</p:txBody>
      </p:sp>
      <p:sp>
        <p:nvSpPr>
          <p:cNvPr id="6" name="Freeform 6"/>
          <p:cNvSpPr/>
          <p:nvPr/>
        </p:nvSpPr>
        <p:spPr>
          <a:xfrm flipH="1">
            <a:off x="-404294" y="695860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28261" y="8081646"/>
            <a:ext cx="2676264" cy="1670534"/>
          </a:xfrm>
          <a:custGeom>
            <a:avLst/>
            <a:gdLst/>
            <a:ahLst/>
            <a:cxnLst/>
            <a:rect l="l" t="t" r="r" b="b"/>
            <a:pathLst>
              <a:path w="2676264" h="1670534">
                <a:moveTo>
                  <a:pt x="0" y="0"/>
                </a:moveTo>
                <a:lnTo>
                  <a:pt x="2676264" y="0"/>
                </a:lnTo>
                <a:lnTo>
                  <a:pt x="2676264" y="1670534"/>
                </a:lnTo>
                <a:lnTo>
                  <a:pt x="0" y="16705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285709" y="6744546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4" y="0"/>
                </a:lnTo>
                <a:lnTo>
                  <a:pt x="6828854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911644" y="-808944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2" y="0"/>
                </a:lnTo>
                <a:lnTo>
                  <a:pt x="469531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0" name="Freeform 10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1" name="TextBox 11"/>
          <p:cNvSpPr txBox="1"/>
          <p:nvPr/>
        </p:nvSpPr>
        <p:spPr>
          <a:xfrm>
            <a:off x="1789872" y="857250"/>
            <a:ext cx="8397032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1">
                <a:solidFill>
                  <a:srgbClr val="DEECED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presented by : </a:t>
            </a:r>
            <a:endParaRPr lang="en-US" sz="9200" b="1">
              <a:solidFill>
                <a:srgbClr val="DEECED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740582" y="3457675"/>
            <a:ext cx="14806836" cy="3832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84225" lvl="1" indent="-392430" algn="just">
              <a:lnSpc>
                <a:spcPts val="5085"/>
              </a:lnSpc>
              <a:buAutoNum type="arabicPeriod"/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Understand the role and importance of abutments in FPDs.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marL="784225" lvl="1" indent="-392430" algn="just">
              <a:lnSpc>
                <a:spcPts val="5085"/>
              </a:lnSpc>
              <a:buAutoNum type="arabicPeriod"/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Recognize features of an ideal abutment tooth.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marL="784225" lvl="1" indent="-392430" algn="just">
              <a:lnSpc>
                <a:spcPts val="5085"/>
              </a:lnSpc>
              <a:buAutoNum type="arabicPeriod"/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Evaluate periodontal and bone support conditions.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marL="784225" lvl="1" indent="-392430" algn="just">
              <a:lnSpc>
                <a:spcPts val="5085"/>
              </a:lnSpc>
              <a:buAutoNum type="arabicPeriod"/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Analyze occlusal force direction and distribution.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marL="784225" lvl="1" indent="-392430" algn="just">
              <a:lnSpc>
                <a:spcPts val="5085"/>
              </a:lnSpc>
              <a:buAutoNum type="arabicPeriod"/>
            </a:pPr>
            <a:r>
              <a:rPr lang="en-US" sz="3635" b="1">
                <a:solidFill>
                  <a:srgbClr val="DEECED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Assess patient and systemic factors affecting prognosis.</a:t>
            </a:r>
            <a:endParaRPr lang="en-US" sz="3635" b="1">
              <a:solidFill>
                <a:srgbClr val="DEECED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just">
              <a:lnSpc>
                <a:spcPts val="5085"/>
              </a:lnSpc>
              <a:spcBef>
                <a:spcPct val="0"/>
              </a:spcBef>
            </a:pPr>
          </a:p>
        </p:txBody>
      </p:sp>
      <p:sp>
        <p:nvSpPr>
          <p:cNvPr id="6" name="Freeform 6"/>
          <p:cNvSpPr/>
          <p:nvPr/>
        </p:nvSpPr>
        <p:spPr>
          <a:xfrm flipH="1">
            <a:off x="-404294" y="695860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28261" y="8081646"/>
            <a:ext cx="2676264" cy="1670534"/>
          </a:xfrm>
          <a:custGeom>
            <a:avLst/>
            <a:gdLst/>
            <a:ahLst/>
            <a:cxnLst/>
            <a:rect l="l" t="t" r="r" b="b"/>
            <a:pathLst>
              <a:path w="2676264" h="1670534">
                <a:moveTo>
                  <a:pt x="0" y="0"/>
                </a:moveTo>
                <a:lnTo>
                  <a:pt x="2676264" y="0"/>
                </a:lnTo>
                <a:lnTo>
                  <a:pt x="2676264" y="1670534"/>
                </a:lnTo>
                <a:lnTo>
                  <a:pt x="0" y="167053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285709" y="6744546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4" y="0"/>
                </a:lnTo>
                <a:lnTo>
                  <a:pt x="6828854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911644" y="-808944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2" y="0"/>
                </a:lnTo>
                <a:lnTo>
                  <a:pt x="469531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0" name="Freeform 10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11" name="TextBox 11"/>
          <p:cNvSpPr txBox="1"/>
          <p:nvPr/>
        </p:nvSpPr>
        <p:spPr>
          <a:xfrm>
            <a:off x="2066393" y="857250"/>
            <a:ext cx="11806238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b="1">
                <a:solidFill>
                  <a:srgbClr val="DEECED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Learning outcomes</a:t>
            </a:r>
            <a:r>
              <a:rPr lang="en-US" sz="9200" b="1">
                <a:solidFill>
                  <a:srgbClr val="DEECED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 : </a:t>
            </a:r>
            <a:endParaRPr lang="en-US" sz="9200" b="1">
              <a:solidFill>
                <a:srgbClr val="DEECED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8577387" y="1652105"/>
            <a:ext cx="8116844" cy="1710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75"/>
              </a:lnSpc>
            </a:pPr>
            <a:r>
              <a:rPr lang="en-US" sz="4800" spc="4">
                <a:solidFill>
                  <a:srgbClr val="FFFFFF"/>
                </a:solidFill>
                <a:latin typeface="Funtastic"/>
                <a:ea typeface="Funtastic"/>
                <a:cs typeface="Funtastic"/>
                <a:sym typeface="Funtastic"/>
              </a:rPr>
              <a:t>Introduction to Abutment Selection</a:t>
            </a:r>
            <a:endParaRPr lang="en-US" sz="4800" spc="4">
              <a:solidFill>
                <a:srgbClr val="FFFFFF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l">
              <a:lnSpc>
                <a:spcPts val="2130"/>
              </a:lnSpc>
            </a:pPr>
          </a:p>
        </p:txBody>
      </p:sp>
      <p:sp>
        <p:nvSpPr>
          <p:cNvPr id="10" name="Freeform 10"/>
          <p:cNvSpPr/>
          <p:nvPr/>
        </p:nvSpPr>
        <p:spPr>
          <a:xfrm>
            <a:off x="15105350" y="1270028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4"/>
                </a:lnTo>
                <a:lnTo>
                  <a:pt x="0" y="45099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813338" y="1495525"/>
            <a:ext cx="5865150" cy="3292960"/>
          </a:xfrm>
          <a:custGeom>
            <a:avLst/>
            <a:gdLst/>
            <a:ahLst/>
            <a:cxnLst/>
            <a:rect l="l" t="t" r="r" b="b"/>
            <a:pathLst>
              <a:path w="5865150" h="3292960">
                <a:moveTo>
                  <a:pt x="0" y="0"/>
                </a:moveTo>
                <a:lnTo>
                  <a:pt x="5865150" y="0"/>
                </a:lnTo>
                <a:lnTo>
                  <a:pt x="5865150" y="3292960"/>
                </a:lnTo>
                <a:lnTo>
                  <a:pt x="0" y="329296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7729" r="-17729" b="-7783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710692" y="5366442"/>
            <a:ext cx="6070442" cy="3385110"/>
          </a:xfrm>
          <a:custGeom>
            <a:avLst/>
            <a:gdLst/>
            <a:ahLst/>
            <a:cxnLst/>
            <a:rect l="l" t="t" r="r" b="b"/>
            <a:pathLst>
              <a:path w="6070442" h="3385110">
                <a:moveTo>
                  <a:pt x="0" y="0"/>
                </a:moveTo>
                <a:lnTo>
                  <a:pt x="6070441" y="0"/>
                </a:lnTo>
                <a:lnTo>
                  <a:pt x="6070441" y="3385110"/>
                </a:lnTo>
                <a:lnTo>
                  <a:pt x="0" y="338511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211" b="-211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172812" y="1495525"/>
            <a:ext cx="2115188" cy="1857520"/>
          </a:xfrm>
          <a:custGeom>
            <a:avLst/>
            <a:gdLst/>
            <a:ahLst/>
            <a:cxnLst/>
            <a:rect l="l" t="t" r="r" b="b"/>
            <a:pathLst>
              <a:path w="2115188" h="1857520">
                <a:moveTo>
                  <a:pt x="0" y="0"/>
                </a:moveTo>
                <a:lnTo>
                  <a:pt x="2115188" y="0"/>
                </a:lnTo>
                <a:lnTo>
                  <a:pt x="2115188" y="1857520"/>
                </a:lnTo>
                <a:lnTo>
                  <a:pt x="0" y="185752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308422" y="8484267"/>
            <a:ext cx="2144677" cy="1548067"/>
          </a:xfrm>
          <a:custGeom>
            <a:avLst/>
            <a:gdLst/>
            <a:ahLst/>
            <a:cxnLst/>
            <a:rect l="l" t="t" r="r" b="b"/>
            <a:pathLst>
              <a:path w="2144677" h="1548067">
                <a:moveTo>
                  <a:pt x="0" y="0"/>
                </a:moveTo>
                <a:lnTo>
                  <a:pt x="2144677" y="0"/>
                </a:lnTo>
                <a:lnTo>
                  <a:pt x="2144677" y="1548066"/>
                </a:lnTo>
                <a:lnTo>
                  <a:pt x="0" y="154806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8466323" y="3295867"/>
            <a:ext cx="8338973" cy="5004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0"/>
              </a:lnSpc>
              <a:spcBef>
                <a:spcPct val="0"/>
              </a:spcBef>
            </a:pPr>
            <a:r>
              <a:rPr lang="en-US" sz="2590" b="1">
                <a:solidFill>
                  <a:srgbClr val="FFFFFF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Definition and Importance of Proper Abutment Selection</a:t>
            </a:r>
            <a:endParaRPr lang="en-US" sz="2590" b="1">
              <a:solidFill>
                <a:srgbClr val="FFFFFF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ctr">
              <a:lnSpc>
                <a:spcPts val="3630"/>
              </a:lnSpc>
              <a:spcBef>
                <a:spcPct val="0"/>
              </a:spcBef>
            </a:pPr>
            <a:r>
              <a:rPr lang="en-US" sz="2590" b="1">
                <a:solidFill>
                  <a:srgbClr val="FFFFFF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An abutment is a tooth or dental implant that supports and retains a fixed partial denture (FPD), also known as a bridge. Proper selection of abutment teeth is one of the most critical steps in prosthodontic treatment planning. The abutments bear the functional loads transmitted by the prosthesis; therefore, their selection directly influences the biomechanical stability, functionality, and longevity of the restoration.</a:t>
            </a:r>
            <a:endParaRPr lang="en-US" sz="2590" b="1">
              <a:solidFill>
                <a:srgbClr val="FFFFFF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>
            <a:off x="13790077" y="6549049"/>
            <a:ext cx="3469223" cy="2709251"/>
          </a:xfrm>
          <a:custGeom>
            <a:avLst/>
            <a:gdLst/>
            <a:ahLst/>
            <a:cxnLst/>
            <a:rect l="l" t="t" r="r" b="b"/>
            <a:pathLst>
              <a:path w="3469223" h="2709251">
                <a:moveTo>
                  <a:pt x="0" y="0"/>
                </a:moveTo>
                <a:lnTo>
                  <a:pt x="3469223" y="0"/>
                </a:lnTo>
                <a:lnTo>
                  <a:pt x="3469223" y="2709251"/>
                </a:lnTo>
                <a:lnTo>
                  <a:pt x="0" y="270925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276348" y="1270028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4"/>
                </a:lnTo>
                <a:lnTo>
                  <a:pt x="0" y="45099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52551" y="1495525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3465756" y="991968"/>
            <a:ext cx="11810592" cy="1861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0"/>
              </a:lnSpc>
            </a:pPr>
            <a:r>
              <a:rPr lang="en-US" sz="4155" spc="398">
                <a:solidFill>
                  <a:srgbClr val="FFFFFF"/>
                </a:solidFill>
                <a:latin typeface="Funtastic"/>
                <a:ea typeface="Funtastic"/>
                <a:cs typeface="Funtastic"/>
                <a:sym typeface="Funtastic"/>
              </a:rPr>
              <a:t>Basic Requirements of an Ideal Abutment Tooth</a:t>
            </a:r>
            <a:endParaRPr lang="en-US" sz="4155" spc="398">
              <a:solidFill>
                <a:srgbClr val="FFFFFF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ctr">
              <a:lnSpc>
                <a:spcPts val="4650"/>
              </a:lnSpc>
            </a:pPr>
          </a:p>
        </p:txBody>
      </p:sp>
      <p:sp>
        <p:nvSpPr>
          <p:cNvPr id="13" name="Freeform 13"/>
          <p:cNvSpPr/>
          <p:nvPr/>
        </p:nvSpPr>
        <p:spPr>
          <a:xfrm>
            <a:off x="446310" y="2349966"/>
            <a:ext cx="7490749" cy="7095782"/>
          </a:xfrm>
          <a:custGeom>
            <a:avLst/>
            <a:gdLst/>
            <a:ahLst/>
            <a:cxnLst/>
            <a:rect l="l" t="t" r="r" b="b"/>
            <a:pathLst>
              <a:path w="7490749" h="7095782">
                <a:moveTo>
                  <a:pt x="0" y="0"/>
                </a:moveTo>
                <a:lnTo>
                  <a:pt x="7490749" y="0"/>
                </a:lnTo>
                <a:lnTo>
                  <a:pt x="7490749" y="7095783"/>
                </a:lnTo>
                <a:lnTo>
                  <a:pt x="0" y="709578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7989114" y="2454648"/>
            <a:ext cx="7535574" cy="6416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5"/>
              </a:lnSpc>
            </a:pPr>
            <a:r>
              <a:rPr lang="en-US" sz="3930" i="1" spc="3">
                <a:solidFill>
                  <a:srgbClr val="E5B95C"/>
                </a:solidFill>
                <a:latin typeface="Funtastic"/>
                <a:ea typeface="Funtastic"/>
                <a:cs typeface="Funtastic"/>
                <a:sym typeface="Funtastic"/>
              </a:rPr>
              <a:t>An ideal abutment should possess the following characteristics:</a:t>
            </a:r>
            <a:endParaRPr lang="en-US" sz="3930" i="1" spc="3">
              <a:solidFill>
                <a:srgbClr val="E5B95C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ctr">
              <a:lnSpc>
                <a:spcPts val="4405"/>
              </a:lnSpc>
            </a:pPr>
            <a:r>
              <a:rPr lang="en-US" sz="3930" i="1" spc="3">
                <a:solidFill>
                  <a:srgbClr val="E5B95C"/>
                </a:solidFill>
                <a:latin typeface="Funtastic"/>
                <a:ea typeface="Funtastic"/>
                <a:cs typeface="Funtastic"/>
                <a:sym typeface="Funtastic"/>
              </a:rPr>
              <a:t>· Healthy periodontium: Free from inflammation and with adequate bone support.</a:t>
            </a:r>
            <a:endParaRPr lang="en-US" sz="3930" i="1" spc="3">
              <a:solidFill>
                <a:srgbClr val="E5B95C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ctr">
              <a:lnSpc>
                <a:spcPts val="4405"/>
              </a:lnSpc>
            </a:pPr>
            <a:r>
              <a:rPr lang="en-US" sz="3930" i="1" spc="3">
                <a:solidFill>
                  <a:srgbClr val="E5B95C"/>
                </a:solidFill>
                <a:latin typeface="Funtastic"/>
                <a:ea typeface="Funtastic"/>
                <a:cs typeface="Funtastic"/>
                <a:sym typeface="Funtastic"/>
              </a:rPr>
              <a:t>· Sufficient crown height and structure: To provide adequate retention and resistance form for the prosthesis.</a:t>
            </a:r>
            <a:endParaRPr lang="en-US" sz="3930" i="1" spc="3">
              <a:solidFill>
                <a:srgbClr val="E5B95C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ctr">
              <a:lnSpc>
                <a:spcPts val="3170"/>
              </a:lnSpc>
            </a:pPr>
          </a:p>
          <a:p>
            <a:pPr algn="ctr">
              <a:lnSpc>
                <a:spcPts val="3170"/>
              </a:lnSpc>
              <a:spcBef>
                <a:spcPct val="0"/>
              </a:spcBef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ippl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>
            <a:off x="14100289" y="6736497"/>
            <a:ext cx="3469223" cy="2709251"/>
          </a:xfrm>
          <a:custGeom>
            <a:avLst/>
            <a:gdLst/>
            <a:ahLst/>
            <a:cxnLst/>
            <a:rect l="l" t="t" r="r" b="b"/>
            <a:pathLst>
              <a:path w="3469223" h="2709251">
                <a:moveTo>
                  <a:pt x="0" y="0"/>
                </a:moveTo>
                <a:lnTo>
                  <a:pt x="3469223" y="0"/>
                </a:lnTo>
                <a:lnTo>
                  <a:pt x="3469223" y="2709252"/>
                </a:lnTo>
                <a:lnTo>
                  <a:pt x="0" y="27092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472633" y="1495525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552551" y="1495525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824595" y="3057050"/>
            <a:ext cx="5435732" cy="4172900"/>
          </a:xfrm>
          <a:custGeom>
            <a:avLst/>
            <a:gdLst/>
            <a:ahLst/>
            <a:cxnLst/>
            <a:rect l="l" t="t" r="r" b="b"/>
            <a:pathLst>
              <a:path w="5435732" h="4172900">
                <a:moveTo>
                  <a:pt x="0" y="0"/>
                </a:moveTo>
                <a:lnTo>
                  <a:pt x="5435733" y="0"/>
                </a:lnTo>
                <a:lnTo>
                  <a:pt x="5435733" y="4172900"/>
                </a:lnTo>
                <a:lnTo>
                  <a:pt x="0" y="41729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4529" r="-14529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3265214" y="1291369"/>
            <a:ext cx="12011134" cy="12626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0"/>
              </a:lnSpc>
            </a:pPr>
            <a:r>
              <a:rPr lang="en-US" sz="4155" spc="4">
                <a:solidFill>
                  <a:srgbClr val="FFFFFF"/>
                </a:solidFill>
                <a:latin typeface="Funtastic"/>
                <a:ea typeface="Funtastic"/>
                <a:cs typeface="Funtastic"/>
                <a:sym typeface="Funtastic"/>
              </a:rPr>
              <a:t>Basic Requirements of an Ideal Abutment Tooth</a:t>
            </a:r>
            <a:endParaRPr lang="en-US" sz="4155" spc="4">
              <a:solidFill>
                <a:srgbClr val="FFFFFF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ctr">
              <a:lnSpc>
                <a:spcPts val="4650"/>
              </a:lnSpc>
            </a:pPr>
          </a:p>
        </p:txBody>
      </p:sp>
      <p:sp>
        <p:nvSpPr>
          <p:cNvPr id="14" name="TextBox 14"/>
          <p:cNvSpPr txBox="1"/>
          <p:nvPr/>
        </p:nvSpPr>
        <p:spPr>
          <a:xfrm>
            <a:off x="8147906" y="2069698"/>
            <a:ext cx="7324728" cy="6732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25"/>
              </a:lnSpc>
              <a:spcBef>
                <a:spcPct val="0"/>
              </a:spcBef>
            </a:pPr>
            <a:r>
              <a:rPr lang="en-US" sz="2945" b="1">
                <a:solidFill>
                  <a:srgbClr val="FFFFFF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Favorable crown-to-root ratio: Preferably 2:3 (minimum acceptable is 1:1).</a:t>
            </a:r>
            <a:endParaRPr lang="en-US" sz="2945" b="1">
              <a:solidFill>
                <a:srgbClr val="FFFFFF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ctr">
              <a:lnSpc>
                <a:spcPts val="4125"/>
              </a:lnSpc>
              <a:spcBef>
                <a:spcPct val="0"/>
              </a:spcBef>
            </a:pPr>
            <a:r>
              <a:rPr lang="en-US" sz="2945" b="1">
                <a:solidFill>
                  <a:srgbClr val="FFFFFF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· Sound pulp and periapical health: No pathology or previous endodontic failure.</a:t>
            </a:r>
            <a:endParaRPr lang="en-US" sz="2945" b="1">
              <a:solidFill>
                <a:srgbClr val="FFFFFF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ctr">
              <a:lnSpc>
                <a:spcPts val="4125"/>
              </a:lnSpc>
              <a:spcBef>
                <a:spcPct val="0"/>
              </a:spcBef>
            </a:pPr>
            <a:r>
              <a:rPr lang="en-US" sz="2945" b="1">
                <a:solidFill>
                  <a:srgbClr val="FFFFFF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· Proper alignment and occlusal relationship: To ensure even distribution of forces and prevent overloading.</a:t>
            </a:r>
            <a:endParaRPr lang="en-US" sz="2945" b="1">
              <a:solidFill>
                <a:srgbClr val="FFFFFF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ctr">
              <a:lnSpc>
                <a:spcPts val="4125"/>
              </a:lnSpc>
              <a:spcBef>
                <a:spcPct val="0"/>
              </a:spcBef>
            </a:pPr>
            <a:r>
              <a:rPr lang="en-US" sz="2945" b="1">
                <a:solidFill>
                  <a:srgbClr val="FFFFFF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Strong root morphology: Multi-rooted or long, tapering roots offer better support.</a:t>
            </a:r>
            <a:endParaRPr lang="en-US" sz="2945" b="1">
              <a:solidFill>
                <a:srgbClr val="FFFFFF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>
            <a:off x="16113053" y="3704943"/>
            <a:ext cx="2115188" cy="1857520"/>
          </a:xfrm>
          <a:custGeom>
            <a:avLst/>
            <a:gdLst/>
            <a:ahLst/>
            <a:cxnLst/>
            <a:rect l="l" t="t" r="r" b="b"/>
            <a:pathLst>
              <a:path w="2115188" h="1857520">
                <a:moveTo>
                  <a:pt x="0" y="0"/>
                </a:moveTo>
                <a:lnTo>
                  <a:pt x="2115188" y="0"/>
                </a:lnTo>
                <a:lnTo>
                  <a:pt x="2115188" y="1857520"/>
                </a:lnTo>
                <a:lnTo>
                  <a:pt x="0" y="18575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5007628" y="1283375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824073" y="1283375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20106" y="2906468"/>
            <a:ext cx="7516731" cy="5311989"/>
          </a:xfrm>
          <a:custGeom>
            <a:avLst/>
            <a:gdLst/>
            <a:ahLst/>
            <a:cxnLst/>
            <a:rect l="l" t="t" r="r" b="b"/>
            <a:pathLst>
              <a:path w="7516731" h="5311989">
                <a:moveTo>
                  <a:pt x="0" y="0"/>
                </a:moveTo>
                <a:lnTo>
                  <a:pt x="7516731" y="0"/>
                </a:lnTo>
                <a:lnTo>
                  <a:pt x="7516731" y="5311989"/>
                </a:lnTo>
                <a:lnTo>
                  <a:pt x="0" y="531198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2792" r="-8377" b="-136114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402848" y="2630557"/>
            <a:ext cx="6710205" cy="5863811"/>
          </a:xfrm>
          <a:custGeom>
            <a:avLst/>
            <a:gdLst/>
            <a:ahLst/>
            <a:cxnLst/>
            <a:rect l="l" t="t" r="r" b="b"/>
            <a:pathLst>
              <a:path w="6710205" h="5863811">
                <a:moveTo>
                  <a:pt x="0" y="0"/>
                </a:moveTo>
                <a:lnTo>
                  <a:pt x="6710205" y="0"/>
                </a:lnTo>
                <a:lnTo>
                  <a:pt x="6710205" y="5863811"/>
                </a:lnTo>
                <a:lnTo>
                  <a:pt x="0" y="586381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73" t="-72355" r="-173"/>
            </a:stretch>
          </a:blipFill>
        </p:spPr>
      </p:sp>
      <p:sp>
        <p:nvSpPr>
          <p:cNvPr id="14" name="Freeform 14"/>
          <p:cNvSpPr/>
          <p:nvPr/>
        </p:nvSpPr>
        <p:spPr>
          <a:xfrm flipH="1">
            <a:off x="503967" y="7974610"/>
            <a:ext cx="2640212" cy="1670534"/>
          </a:xfrm>
          <a:custGeom>
            <a:avLst/>
            <a:gdLst/>
            <a:ahLst/>
            <a:cxnLst/>
            <a:rect l="l" t="t" r="r" b="b"/>
            <a:pathLst>
              <a:path w="2640212" h="1670534">
                <a:moveTo>
                  <a:pt x="2640212" y="0"/>
                </a:moveTo>
                <a:lnTo>
                  <a:pt x="0" y="0"/>
                </a:lnTo>
                <a:lnTo>
                  <a:pt x="0" y="1670534"/>
                </a:lnTo>
                <a:lnTo>
                  <a:pt x="2640212" y="1670534"/>
                </a:lnTo>
                <a:lnTo>
                  <a:pt x="264021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4134541" y="1243959"/>
            <a:ext cx="9404592" cy="914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70"/>
              </a:lnSpc>
            </a:pPr>
            <a:r>
              <a:rPr lang="en-US" sz="5600" i="1" spc="5">
                <a:solidFill>
                  <a:srgbClr val="FFFFFF"/>
                </a:solidFill>
                <a:latin typeface="Funtastic"/>
                <a:ea typeface="Funtastic"/>
                <a:cs typeface="Funtastic"/>
                <a:sym typeface="Funtastic"/>
              </a:rPr>
              <a:t>Crown - Root Morphology</a:t>
            </a:r>
            <a:endParaRPr lang="en-US" sz="5600" i="1" spc="5">
              <a:solidFill>
                <a:srgbClr val="FFFFFF"/>
              </a:solidFill>
              <a:latin typeface="Funtastic"/>
              <a:ea typeface="Funtastic"/>
              <a:cs typeface="Funtastic"/>
              <a:sym typeface="Funtastic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695275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>
            <a:off x="1723549" y="1449513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928056" y="8807305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062680" y="2270154"/>
            <a:ext cx="4461035" cy="3356818"/>
          </a:xfrm>
          <a:custGeom>
            <a:avLst/>
            <a:gdLst/>
            <a:ahLst/>
            <a:cxnLst/>
            <a:rect l="l" t="t" r="r" b="b"/>
            <a:pathLst>
              <a:path w="4461035" h="3356818">
                <a:moveTo>
                  <a:pt x="0" y="0"/>
                </a:moveTo>
                <a:lnTo>
                  <a:pt x="4461034" y="0"/>
                </a:lnTo>
                <a:lnTo>
                  <a:pt x="4461034" y="3356818"/>
                </a:lnTo>
                <a:lnTo>
                  <a:pt x="0" y="33568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917558" y="6785563"/>
            <a:ext cx="2851584" cy="2615625"/>
          </a:xfrm>
          <a:custGeom>
            <a:avLst/>
            <a:gdLst/>
            <a:ahLst/>
            <a:cxnLst/>
            <a:rect l="l" t="t" r="r" b="b"/>
            <a:pathLst>
              <a:path w="2851584" h="2615625">
                <a:moveTo>
                  <a:pt x="0" y="0"/>
                </a:moveTo>
                <a:lnTo>
                  <a:pt x="2851584" y="0"/>
                </a:lnTo>
                <a:lnTo>
                  <a:pt x="2851584" y="2615625"/>
                </a:lnTo>
                <a:lnTo>
                  <a:pt x="0" y="261562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658385" y="5915697"/>
            <a:ext cx="5337175" cy="2723311"/>
          </a:xfrm>
          <a:custGeom>
            <a:avLst/>
            <a:gdLst/>
            <a:ahLst/>
            <a:cxnLst/>
            <a:rect l="l" t="t" r="r" b="b"/>
            <a:pathLst>
              <a:path w="5337175" h="2723311">
                <a:moveTo>
                  <a:pt x="0" y="0"/>
                </a:moveTo>
                <a:lnTo>
                  <a:pt x="5337175" y="0"/>
                </a:lnTo>
                <a:lnTo>
                  <a:pt x="5337175" y="2723311"/>
                </a:lnTo>
                <a:lnTo>
                  <a:pt x="0" y="272331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1265"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3359944" y="947373"/>
            <a:ext cx="11568112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Perio</a:t>
            </a:r>
            <a:r>
              <a:rPr lang="en-US" sz="520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dontal &amp; Bone Support Factors</a:t>
            </a:r>
            <a:endParaRPr lang="en-US" sz="520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7280"/>
              </a:lnSpc>
            </a:pPr>
          </a:p>
        </p:txBody>
      </p:sp>
      <p:sp>
        <p:nvSpPr>
          <p:cNvPr id="15" name="TextBox 15"/>
          <p:cNvSpPr txBox="1"/>
          <p:nvPr/>
        </p:nvSpPr>
        <p:spPr>
          <a:xfrm>
            <a:off x="1723549" y="2485928"/>
            <a:ext cx="9023845" cy="39400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5"/>
              </a:lnSpc>
            </a:pPr>
            <a:r>
              <a:rPr lang="en-US" sz="2925" i="1" spc="184">
                <a:solidFill>
                  <a:srgbClr val="F0A870"/>
                </a:solidFill>
                <a:latin typeface="Funtastic"/>
                <a:ea typeface="Funtastic"/>
                <a:cs typeface="Funtastic"/>
                <a:sym typeface="Funtastic"/>
              </a:rPr>
              <a:t>1. Condition of Periodontal Tissues &amp; Bone Height</a:t>
            </a:r>
            <a:endParaRPr lang="en-US" sz="2925" i="1" spc="184">
              <a:solidFill>
                <a:srgbClr val="F0A870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ctr">
              <a:lnSpc>
                <a:spcPts val="3395"/>
              </a:lnSpc>
            </a:pPr>
            <a:r>
              <a:rPr lang="en-US" sz="2925" i="1" spc="184">
                <a:solidFill>
                  <a:srgbClr val="F0A870"/>
                </a:solidFill>
                <a:latin typeface="Funtastic"/>
                <a:ea typeface="Funtastic"/>
                <a:cs typeface="Funtastic"/>
                <a:sym typeface="Funtastic"/>
              </a:rPr>
              <a:t>• Assess gingival health and bone levels (clinically &amp; radiographically)</a:t>
            </a:r>
            <a:endParaRPr lang="en-US" sz="2925" i="1" spc="184">
              <a:solidFill>
                <a:srgbClr val="F0A870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ctr">
              <a:lnSpc>
                <a:spcPts val="3395"/>
              </a:lnSpc>
            </a:pPr>
            <a:r>
              <a:rPr lang="en-US" sz="2925" i="1" spc="184">
                <a:solidFill>
                  <a:srgbClr val="F0A870"/>
                </a:solidFill>
                <a:latin typeface="Funtastic"/>
                <a:ea typeface="Funtastic"/>
                <a:cs typeface="Funtastic"/>
                <a:sym typeface="Funtastic"/>
              </a:rPr>
              <a:t>• Adequate bone height = better load support</a:t>
            </a:r>
            <a:endParaRPr lang="en-US" sz="2925" i="1" spc="184">
              <a:solidFill>
                <a:srgbClr val="F0A870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ctr">
              <a:lnSpc>
                <a:spcPts val="3395"/>
              </a:lnSpc>
            </a:pPr>
            <a:r>
              <a:rPr lang="en-US" sz="2925" i="1" spc="184">
                <a:solidFill>
                  <a:srgbClr val="F0A870"/>
                </a:solidFill>
                <a:latin typeface="Funtastic"/>
                <a:ea typeface="Funtastic"/>
                <a:cs typeface="Funtastic"/>
                <a:sym typeface="Funtastic"/>
              </a:rPr>
              <a:t>• Diseased or reduced bone = weak abutment</a:t>
            </a:r>
            <a:endParaRPr lang="en-US" sz="2925" i="1" spc="184">
              <a:solidFill>
                <a:srgbClr val="F0A870"/>
              </a:solidFill>
              <a:latin typeface="Funtastic"/>
              <a:ea typeface="Funtastic"/>
              <a:cs typeface="Funtastic"/>
              <a:sym typeface="Funtastic"/>
            </a:endParaRPr>
          </a:p>
          <a:p>
            <a:pPr algn="ctr">
              <a:lnSpc>
                <a:spcPts val="3395"/>
              </a:lnSpc>
            </a:pPr>
          </a:p>
          <a:p>
            <a:pPr algn="ctr">
              <a:lnSpc>
                <a:spcPts val="3395"/>
              </a:lnSpc>
            </a:pPr>
          </a:p>
          <a:p>
            <a:pPr algn="ctr">
              <a:lnSpc>
                <a:spcPts val="3395"/>
              </a:lnSpc>
            </a:pPr>
          </a:p>
        </p:txBody>
      </p:sp>
      <p:sp>
        <p:nvSpPr>
          <p:cNvPr id="16" name="TextBox 16"/>
          <p:cNvSpPr txBox="1"/>
          <p:nvPr/>
        </p:nvSpPr>
        <p:spPr>
          <a:xfrm>
            <a:off x="1227345" y="5378315"/>
            <a:ext cx="9280363" cy="24063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2760" b="1">
                <a:solidFill>
                  <a:srgbClr val="F0A7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2.</a:t>
            </a:r>
            <a:r>
              <a:rPr lang="en-US" sz="2760" b="1">
                <a:solidFill>
                  <a:srgbClr val="F0A7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Tooth Mobility &amp; Attachment Level</a:t>
            </a:r>
            <a:endParaRPr lang="en-US" sz="2760" b="1">
              <a:solidFill>
                <a:srgbClr val="F0A770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2760" b="1">
                <a:solidFill>
                  <a:srgbClr val="F0A7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• Evaluate tooth stability and attachment loss</a:t>
            </a:r>
            <a:endParaRPr lang="en-US" sz="2760" b="1">
              <a:solidFill>
                <a:srgbClr val="F0A770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2760" b="1">
                <a:solidFill>
                  <a:srgbClr val="F0A7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• Minimal or no mobility preferred</a:t>
            </a:r>
            <a:endParaRPr lang="en-US" sz="2760" b="1">
              <a:solidFill>
                <a:srgbClr val="F0A770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2760" b="1">
                <a:solidFill>
                  <a:srgbClr val="F0A770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• Increased mobility → reduced support &amp; risk of failure.</a:t>
            </a:r>
            <a:endParaRPr lang="en-US" sz="2760" b="1">
              <a:solidFill>
                <a:srgbClr val="F0A770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420474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0" y="0"/>
                </a:moveTo>
                <a:lnTo>
                  <a:pt x="6828853" y="0"/>
                </a:lnTo>
                <a:lnTo>
                  <a:pt x="6828853" y="6456006"/>
                </a:lnTo>
                <a:lnTo>
                  <a:pt x="0" y="6456006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961327" y="7058997"/>
            <a:ext cx="6828854" cy="6456007"/>
          </a:xfrm>
          <a:custGeom>
            <a:avLst/>
            <a:gdLst/>
            <a:ahLst/>
            <a:cxnLst/>
            <a:rect l="l" t="t" r="r" b="b"/>
            <a:pathLst>
              <a:path w="6828854" h="6456007">
                <a:moveTo>
                  <a:pt x="6828853" y="0"/>
                </a:moveTo>
                <a:lnTo>
                  <a:pt x="0" y="0"/>
                </a:lnTo>
                <a:lnTo>
                  <a:pt x="0" y="6456006"/>
                </a:lnTo>
                <a:lnTo>
                  <a:pt x="6828853" y="6456006"/>
                </a:lnTo>
                <a:lnTo>
                  <a:pt x="6828853" y="0"/>
                </a:lnTo>
                <a:close/>
              </a:path>
            </a:pathLst>
          </a:custGeom>
          <a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5022786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0" y="0"/>
                </a:moveTo>
                <a:lnTo>
                  <a:pt x="4695311" y="0"/>
                </a:lnTo>
                <a:lnTo>
                  <a:pt x="4695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sp>
        <p:nvSpPr>
          <p:cNvPr id="5" name="Freeform 5"/>
          <p:cNvSpPr/>
          <p:nvPr/>
        </p:nvSpPr>
        <p:spPr>
          <a:xfrm flipH="1">
            <a:off x="-1430097" y="-561875"/>
            <a:ext cx="4695311" cy="4114800"/>
          </a:xfrm>
          <a:custGeom>
            <a:avLst/>
            <a:gdLst/>
            <a:ahLst/>
            <a:cxnLst/>
            <a:rect l="l" t="t" r="r" b="b"/>
            <a:pathLst>
              <a:path w="4695311" h="4114800">
                <a:moveTo>
                  <a:pt x="4695311" y="0"/>
                </a:moveTo>
                <a:lnTo>
                  <a:pt x="0" y="0"/>
                </a:lnTo>
                <a:lnTo>
                  <a:pt x="0" y="4114800"/>
                </a:lnTo>
                <a:lnTo>
                  <a:pt x="4695311" y="4114800"/>
                </a:lnTo>
                <a:lnTo>
                  <a:pt x="4695311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</p:sp>
      <p:grpSp>
        <p:nvGrpSpPr>
          <p:cNvPr id="6" name="Group 6"/>
          <p:cNvGrpSpPr/>
          <p:nvPr/>
        </p:nvGrpSpPr>
        <p:grpSpPr>
          <a:xfrm rot="0">
            <a:off x="806417" y="641856"/>
            <a:ext cx="16675166" cy="9003288"/>
            <a:chOff x="0" y="0"/>
            <a:chExt cx="4391813" cy="237123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391813" cy="2371236"/>
            </a:xfrm>
            <a:custGeom>
              <a:avLst/>
              <a:gdLst/>
              <a:ahLst/>
              <a:cxnLst/>
              <a:rect l="l" t="t" r="r" b="b"/>
              <a:pathLst>
                <a:path w="4391813" h="2371236">
                  <a:moveTo>
                    <a:pt x="23504" y="0"/>
                  </a:moveTo>
                  <a:lnTo>
                    <a:pt x="4368309" y="0"/>
                  </a:lnTo>
                  <a:cubicBezTo>
                    <a:pt x="4381290" y="0"/>
                    <a:pt x="4391813" y="10523"/>
                    <a:pt x="4391813" y="23504"/>
                  </a:cubicBezTo>
                  <a:lnTo>
                    <a:pt x="4391813" y="2347732"/>
                  </a:lnTo>
                  <a:cubicBezTo>
                    <a:pt x="4391813" y="2360713"/>
                    <a:pt x="4381290" y="2371236"/>
                    <a:pt x="4368309" y="2371236"/>
                  </a:cubicBezTo>
                  <a:lnTo>
                    <a:pt x="23504" y="2371236"/>
                  </a:lnTo>
                  <a:cubicBezTo>
                    <a:pt x="10523" y="2371236"/>
                    <a:pt x="0" y="2360713"/>
                    <a:pt x="0" y="2347732"/>
                  </a:cubicBezTo>
                  <a:lnTo>
                    <a:pt x="0" y="23504"/>
                  </a:lnTo>
                  <a:cubicBezTo>
                    <a:pt x="0" y="10523"/>
                    <a:pt x="10523" y="0"/>
                    <a:pt x="23504" y="0"/>
                  </a:cubicBezTo>
                  <a:close/>
                </a:path>
              </a:pathLst>
            </a:custGeom>
            <a:solidFill>
              <a:srgbClr val="0A4B5E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4391813" cy="24283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9" name="Freeform 9"/>
          <p:cNvSpPr/>
          <p:nvPr/>
        </p:nvSpPr>
        <p:spPr>
          <a:xfrm>
            <a:off x="15007628" y="1283375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24214" y="8706258"/>
            <a:ext cx="1459101" cy="450995"/>
          </a:xfrm>
          <a:custGeom>
            <a:avLst/>
            <a:gdLst/>
            <a:ahLst/>
            <a:cxnLst/>
            <a:rect l="l" t="t" r="r" b="b"/>
            <a:pathLst>
              <a:path w="1459101" h="450995">
                <a:moveTo>
                  <a:pt x="0" y="0"/>
                </a:moveTo>
                <a:lnTo>
                  <a:pt x="1459101" y="0"/>
                </a:lnTo>
                <a:lnTo>
                  <a:pt x="1459101" y="450995"/>
                </a:lnTo>
                <a:lnTo>
                  <a:pt x="0" y="4509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flipH="1">
            <a:off x="16143323" y="8395613"/>
            <a:ext cx="2144677" cy="1548067"/>
          </a:xfrm>
          <a:custGeom>
            <a:avLst/>
            <a:gdLst/>
            <a:ahLst/>
            <a:cxnLst/>
            <a:rect l="l" t="t" r="r" b="b"/>
            <a:pathLst>
              <a:path w="2144677" h="1548067">
                <a:moveTo>
                  <a:pt x="2144677" y="0"/>
                </a:moveTo>
                <a:lnTo>
                  <a:pt x="0" y="0"/>
                </a:lnTo>
                <a:lnTo>
                  <a:pt x="0" y="1548067"/>
                </a:lnTo>
                <a:lnTo>
                  <a:pt x="2144677" y="1548067"/>
                </a:lnTo>
                <a:lnTo>
                  <a:pt x="2144677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694407" y="2567346"/>
            <a:ext cx="6818118" cy="6138912"/>
          </a:xfrm>
          <a:custGeom>
            <a:avLst/>
            <a:gdLst/>
            <a:ahLst/>
            <a:cxnLst/>
            <a:rect l="l" t="t" r="r" b="b"/>
            <a:pathLst>
              <a:path w="6818118" h="6138912">
                <a:moveTo>
                  <a:pt x="0" y="0"/>
                </a:moveTo>
                <a:lnTo>
                  <a:pt x="6818118" y="0"/>
                </a:lnTo>
                <a:lnTo>
                  <a:pt x="6818118" y="6138912"/>
                </a:lnTo>
                <a:lnTo>
                  <a:pt x="0" y="613891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r="-5887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738638" y="1508873"/>
            <a:ext cx="2144677" cy="1548067"/>
          </a:xfrm>
          <a:custGeom>
            <a:avLst/>
            <a:gdLst/>
            <a:ahLst/>
            <a:cxnLst/>
            <a:rect l="l" t="t" r="r" b="b"/>
            <a:pathLst>
              <a:path w="2144677" h="1548067">
                <a:moveTo>
                  <a:pt x="0" y="0"/>
                </a:moveTo>
                <a:lnTo>
                  <a:pt x="2144677" y="0"/>
                </a:lnTo>
                <a:lnTo>
                  <a:pt x="2144677" y="1548067"/>
                </a:lnTo>
                <a:lnTo>
                  <a:pt x="0" y="154806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9139238" y="4943792"/>
            <a:ext cx="9525" cy="342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  <a:spcBef>
                <a:spcPct val="0"/>
              </a:spcBef>
            </a:pPr>
          </a:p>
        </p:txBody>
      </p:sp>
      <p:sp>
        <p:nvSpPr>
          <p:cNvPr id="15" name="TextBox 15"/>
          <p:cNvSpPr txBox="1"/>
          <p:nvPr/>
        </p:nvSpPr>
        <p:spPr>
          <a:xfrm>
            <a:off x="9139238" y="2830111"/>
            <a:ext cx="7327492" cy="49420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15"/>
              </a:lnSpc>
              <a:spcBef>
                <a:spcPct val="0"/>
              </a:spcBef>
            </a:pPr>
            <a:r>
              <a:rPr lang="en-US" sz="3510" b="1">
                <a:solidFill>
                  <a:srgbClr val="F0A870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3. Importance of Healthy Peri</a:t>
            </a:r>
            <a:r>
              <a:rPr lang="en-US" sz="3510" b="1">
                <a:solidFill>
                  <a:srgbClr val="F0A870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odontium</a:t>
            </a:r>
            <a:endParaRPr lang="en-US" sz="3510" b="1">
              <a:solidFill>
                <a:srgbClr val="F0A870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ctr">
              <a:lnSpc>
                <a:spcPts val="4915"/>
              </a:lnSpc>
              <a:spcBef>
                <a:spcPct val="0"/>
              </a:spcBef>
            </a:pPr>
            <a:r>
              <a:rPr lang="en-US" sz="3510" b="1">
                <a:solidFill>
                  <a:srgbClr val="F0A870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 • Ensures even load distribution</a:t>
            </a:r>
            <a:endParaRPr lang="en-US" sz="3510" b="1">
              <a:solidFill>
                <a:srgbClr val="F0A870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ctr">
              <a:lnSpc>
                <a:spcPts val="4915"/>
              </a:lnSpc>
              <a:spcBef>
                <a:spcPct val="0"/>
              </a:spcBef>
            </a:pPr>
            <a:r>
              <a:rPr lang="en-US" sz="3510" b="1">
                <a:solidFill>
                  <a:srgbClr val="F0A870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 • Prevents trauma to abutment teeth</a:t>
            </a:r>
            <a:endParaRPr lang="en-US" sz="3510" b="1">
              <a:solidFill>
                <a:srgbClr val="F0A870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ctr">
              <a:lnSpc>
                <a:spcPts val="4915"/>
              </a:lnSpc>
              <a:spcBef>
                <a:spcPct val="0"/>
              </a:spcBef>
            </a:pPr>
            <a:r>
              <a:rPr lang="en-US" sz="3510" b="1">
                <a:solidFill>
                  <a:srgbClr val="F0A870"/>
                </a:solidFill>
                <a:latin typeface="Poppins Semi-Bold" panose="00000700000000000000"/>
                <a:ea typeface="Poppins Semi-Bold" panose="00000700000000000000"/>
                <a:cs typeface="Poppins Semi-Bold" panose="00000700000000000000"/>
                <a:sym typeface="Poppins Semi-Bold" panose="00000700000000000000"/>
              </a:rPr>
              <a:t> • Maintains long-term success of prosthesis.</a:t>
            </a:r>
            <a:endParaRPr lang="en-US" sz="3510" b="1">
              <a:solidFill>
                <a:srgbClr val="F0A870"/>
              </a:solidFill>
              <a:latin typeface="Poppins Semi-Bold" panose="00000700000000000000"/>
              <a:ea typeface="Poppins Semi-Bold" panose="00000700000000000000"/>
              <a:cs typeface="Poppins Semi-Bold" panose="00000700000000000000"/>
              <a:sym typeface="Poppins Semi-Bold" panose="00000700000000000000"/>
            </a:endParaRPr>
          </a:p>
          <a:p>
            <a:pPr algn="ctr">
              <a:lnSpc>
                <a:spcPts val="4915"/>
              </a:lnSpc>
              <a:spcBef>
                <a:spcPct val="0"/>
              </a:spcBef>
            </a:pPr>
          </a:p>
        </p:txBody>
      </p:sp>
      <p:sp>
        <p:nvSpPr>
          <p:cNvPr id="16" name="TextBox 16"/>
          <p:cNvSpPr txBox="1"/>
          <p:nvPr/>
        </p:nvSpPr>
        <p:spPr>
          <a:xfrm>
            <a:off x="3359944" y="947373"/>
            <a:ext cx="11568112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Perio</a:t>
            </a:r>
            <a:r>
              <a:rPr lang="en-US" sz="5200" b="1">
                <a:solidFill>
                  <a:srgbClr val="FFFFFF"/>
                </a:solidFill>
                <a:latin typeface="Canva Sans Bold" panose="020B0803030501040103"/>
                <a:ea typeface="Canva Sans Bold" panose="020B0803030501040103"/>
                <a:cs typeface="Canva Sans Bold" panose="020B0803030501040103"/>
                <a:sym typeface="Canva Sans Bold" panose="020B0803030501040103"/>
              </a:rPr>
              <a:t>dontal &amp; Bone Support Factors</a:t>
            </a:r>
            <a:endParaRPr lang="en-US" sz="5200" b="1">
              <a:solidFill>
                <a:srgbClr val="FFFFFF"/>
              </a:solidFill>
              <a:latin typeface="Canva Sans Bold" panose="020B0803030501040103"/>
              <a:ea typeface="Canva Sans Bold" panose="020B0803030501040103"/>
              <a:cs typeface="Canva Sans Bold" panose="020B0803030501040103"/>
              <a:sym typeface="Canva Sans Bold" panose="020B0803030501040103"/>
            </a:endParaRPr>
          </a:p>
          <a:p>
            <a:pPr algn="ctr">
              <a:lnSpc>
                <a:spcPts val="7280"/>
              </a:lnSpc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4937</Words>
  <Application>WPS Presentation</Application>
  <PresentationFormat>On-screen Show (4:3)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SimSun</vt:lpstr>
      <vt:lpstr>Wingdings</vt:lpstr>
      <vt:lpstr>Funtastic</vt:lpstr>
      <vt:lpstr>Canva Sans Bold</vt:lpstr>
      <vt:lpstr>Poppins Semi-Bold</vt:lpstr>
      <vt:lpstr>Poppins</vt:lpstr>
      <vt:lpstr>Poppins Bold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and White Illustrative Dental Care Presentation</dc:title>
  <dc:creator/>
  <cp:lastModifiedBy>Workstation</cp:lastModifiedBy>
  <cp:revision>2</cp:revision>
  <dcterms:created xsi:type="dcterms:W3CDTF">2006-08-16T00:00:00Z</dcterms:created>
  <dcterms:modified xsi:type="dcterms:W3CDTF">2025-10-26T03:06:39Z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DB20A079269E44A88E225394B6149641_12</vt:lpwstr>
  </property>
  <property fmtid="{D5CDD505-2E9C-101B-9397-08002B2CF9AE}" pid="3" name="KSOProductBuildVer">
    <vt:lpwstr>1033-12.2.0.23131</vt:lpwstr>
  </property>
</Properties>
</file>