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3" r:id="rId4"/>
    <p:sldId id="258" r:id="rId5"/>
    <p:sldId id="262" r:id="rId6"/>
    <p:sldId id="266" r:id="rId7"/>
    <p:sldId id="259" r:id="rId8"/>
    <p:sldId id="264" r:id="rId9"/>
    <p:sldId id="260" r:id="rId10"/>
    <p:sldId id="261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FC820-EC31-4B6F-96F0-118094631F2C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56B3B-10BE-4A76-967C-E477C2B96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532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56B3B-10BE-4A76-967C-E477C2B966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999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1916832"/>
            <a:ext cx="61206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 Antiqua" panose="02040602050305030304" pitchFamily="18" charset="0"/>
              </a:rPr>
              <a:t>Нормативи</a:t>
            </a:r>
            <a:r>
              <a:rPr lang="ru-RU" sz="44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4400" b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 Antiqua" panose="02040602050305030304" pitchFamily="18" charset="0"/>
              </a:rPr>
              <a:t>регулювання</a:t>
            </a:r>
            <a:r>
              <a:rPr lang="ru-RU" sz="44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4400" b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 Antiqua" panose="02040602050305030304" pitchFamily="18" charset="0"/>
              </a:rPr>
              <a:t>діяльност</a:t>
            </a:r>
            <a:r>
              <a:rPr lang="uk-UA" sz="44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 Antiqua" panose="02040602050305030304" pitchFamily="18" charset="0"/>
              </a:rPr>
              <a:t>і банків</a:t>
            </a:r>
          </a:p>
        </p:txBody>
      </p:sp>
    </p:spTree>
    <p:extLst>
      <p:ext uri="{BB962C8B-B14F-4D97-AF65-F5344CB8AC3E}">
        <p14:creationId xmlns:p14="http://schemas.microsoft.com/office/powerpoint/2010/main" val="33244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661029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Висновок: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аналізом 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ощадних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 порушення за такими банками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АТ "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Ощадбанк» - а саме за нормативом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H7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перевищена норма (20%) і показник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21,83%, що свідчить про перевищення максимально допустимого розміру кредитного ризику на одного контрагента та норматив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Л13-1(не більше 15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також перевищений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140,9126%, що показує перевищення ризику загальної довгої відкритої валютної позиції;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 КБ "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ПриватБанк« також порушив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 Л13-1(не більше 15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99,9214%.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інших банків відхилень від норми не виявлено.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12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425971"/>
              </p:ext>
            </p:extLst>
          </p:nvPr>
        </p:nvGraphicFramePr>
        <p:xfrm>
          <a:off x="0" y="1340768"/>
          <a:ext cx="9143999" cy="28974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7824"/>
                <a:gridCol w="1872208"/>
                <a:gridCol w="1944216"/>
                <a:gridCol w="2339751"/>
              </a:tblGrid>
              <a:tr h="720079">
                <a:tc>
                  <a:txBody>
                    <a:bodyPr/>
                    <a:lstStyle/>
                    <a:p>
                      <a:pPr algn="ctr"/>
                      <a:r>
                        <a:rPr lang="uk-UA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</a:t>
                      </a:r>
                      <a:r>
                        <a:rPr lang="uk-UA" sz="15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банку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Н7(не </a:t>
                      </a:r>
                      <a:r>
                        <a:rPr kumimoji="0" lang="ru-RU" sz="15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25%)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Л13-1(не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15%)</a:t>
                      </a:r>
                    </a:p>
                    <a:p>
                      <a:pPr algn="ctr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Л13-2(не </a:t>
                      </a:r>
                      <a:r>
                        <a:rPr lang="ru-RU" sz="15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15%)</a:t>
                      </a:r>
                    </a:p>
                    <a:p>
                      <a:pPr algn="ctr"/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 "</a:t>
                      </a:r>
                      <a:r>
                        <a:rPr lang="ru-RU" sz="15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Промінвестбанк</a:t>
                      </a: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61,4387</a:t>
                      </a:r>
                    </a:p>
                    <a:p>
                      <a:pPr algn="ctr"/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68,2780</a:t>
                      </a:r>
                    </a:p>
                    <a:p>
                      <a:pPr algn="ctr"/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АКБ "ІНДУСТРІАЛБАНК"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15,3313</a:t>
                      </a:r>
                    </a:p>
                    <a:p>
                      <a:pPr algn="ctr"/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</a:t>
                      </a:r>
                      <a:r>
                        <a:rPr lang="ru-RU" sz="15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Ощадбанк</a:t>
                      </a: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 (не </a:t>
                      </a:r>
                      <a:r>
                        <a:rPr lang="ru-RU" sz="15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20%)</a:t>
                      </a:r>
                    </a:p>
                    <a:p>
                      <a:pPr algn="l"/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140,9126</a:t>
                      </a:r>
                    </a:p>
                    <a:p>
                      <a:pPr algn="ctr"/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 КБ "</a:t>
                      </a:r>
                      <a:r>
                        <a:rPr kumimoji="0" lang="ru-RU" sz="15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ПриватБанк</a:t>
                      </a: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99,9214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30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1718" y="836712"/>
            <a:ext cx="92525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Висновок: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загальним аналізом банків по дотриманню економічних нормативів регулювання діяльності банків було виявлено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ПАТ "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Промінвестбанк«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такими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Н7(не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84,72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допустимого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контрагента;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Л13-1(не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– 61,4387%,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Л13-2(не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- 68,2780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АКБ "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ІНДУСТРІАЛБАНК«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порушив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 Н7(не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– 41,81%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Л13-1(не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15,3313%. </a:t>
            </a:r>
          </a:p>
          <a:p>
            <a:pPr indent="45720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 "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Ощадбанк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 КБ "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ПриватБанк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уже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зазначалось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дотримувались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боргові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установлений норматив максимального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контрагента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157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41509"/>
              </p:ext>
            </p:extLst>
          </p:nvPr>
        </p:nvGraphicFramePr>
        <p:xfrm>
          <a:off x="143000" y="188640"/>
          <a:ext cx="9001000" cy="6427935"/>
        </p:xfrm>
        <a:graphic>
          <a:graphicData uri="http://schemas.openxmlformats.org/drawingml/2006/table">
            <a:tbl>
              <a:tblPr/>
              <a:tblGrid>
                <a:gridCol w="9001000"/>
              </a:tblGrid>
              <a:tr h="22674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Економічні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нормативи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та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їх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нормативні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значення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Н1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регулятивний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капітал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менше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200 млн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грн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9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Н2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достатності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адекватності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регулятивного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капіталу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менше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для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спеціалізованих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банків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довірчого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управління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менше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 </a:t>
                      </a:r>
                    </a:p>
                  </a:txBody>
                  <a:tcPr marL="5873" marR="5873" marT="58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Н3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достатності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основного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капіталу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менше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7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Н6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короткострокової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ліквідності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менше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60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10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Н7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максимального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розміру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кредитного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ризику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на одного контрагента,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25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для системно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важливих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банків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для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спеціалізовних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ощадних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банків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 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для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спеціалізованих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банків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довірчого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управління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15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   </a:t>
                      </a:r>
                    </a:p>
                  </a:txBody>
                  <a:tcPr marL="5873" marR="5873" marT="58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Н8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великих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кредитних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ризиків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8-кратного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розміру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регулятивного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капіталу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29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Н9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максимального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розміру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кредитного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ризику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за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операціями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з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пов'язаними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з банком особами,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25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для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спеціалізовних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ощадних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банків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 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для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спеціалізованих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банків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довірчого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управління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  </a:t>
                      </a:r>
                    </a:p>
                  </a:txBody>
                  <a:tcPr marL="5873" marR="5873" marT="58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Н11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інвестування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цінні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папери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окремо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за кожною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установою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15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 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Н12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загальної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суми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інвестування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60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Л13-1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ризику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загальної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довгої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відкритої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валютної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позиції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15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Л13-2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ризику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загальної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короткої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відкритої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валютної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позиції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більше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15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LCRвв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коефіцієнта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покриття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ліквідністю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за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всіма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валютами,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менше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100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;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LCR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ів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коефіцієнта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покриття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ліквідності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іноземній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валюті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менше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100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7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NSFR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норматив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коефіцієнта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чистого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стабільного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фінансування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не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менше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90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відсотків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5873" marR="5873" marT="58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7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988840"/>
            <a:ext cx="56166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n>
                  <a:solidFill>
                    <a:srgbClr val="002060"/>
                  </a:solidFill>
                </a:ln>
                <a:solidFill>
                  <a:srgbClr val="0000DE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Аналіз нормативів системно важливих банків</a:t>
            </a:r>
            <a:endParaRPr lang="ru-RU" sz="4000" b="1" dirty="0">
              <a:ln>
                <a:solidFill>
                  <a:srgbClr val="002060"/>
                </a:solidFill>
              </a:ln>
              <a:solidFill>
                <a:srgbClr val="0000DE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6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821073"/>
              </p:ext>
            </p:extLst>
          </p:nvPr>
        </p:nvGraphicFramePr>
        <p:xfrm>
          <a:off x="0" y="13905"/>
          <a:ext cx="9108504" cy="7012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7744"/>
                <a:gridCol w="1440160"/>
                <a:gridCol w="1008112"/>
                <a:gridCol w="864096"/>
                <a:gridCol w="1008112"/>
                <a:gridCol w="1008112"/>
                <a:gridCol w="1512168"/>
              </a:tblGrid>
              <a:tr h="822807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</a:t>
                      </a:r>
                      <a:r>
                        <a:rPr lang="uk-UA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банку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Н1,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тис.грн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 </a:t>
                      </a:r>
                      <a:r>
                        <a:rPr lang="ru-RU" sz="15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млн.грн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Н2 (не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10%)</a:t>
                      </a:r>
                    </a:p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Н3(не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7%)</a:t>
                      </a:r>
                    </a:p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Н6 (не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60%)</a:t>
                      </a:r>
                    </a:p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Н7(не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25%)</a:t>
                      </a:r>
                    </a:p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Н8(не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8-кратного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розміру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РК)</a:t>
                      </a:r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Укрексімбанк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14 894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212,99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Райффайзен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13 092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81,33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"ТАСКОМБАНК"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2 883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Акціонерний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Південний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3 792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112,79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"ПУМБ"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11 687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"УКРСИББАНК"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9 214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177,71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 "УКРГАЗБАНК"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11 942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74,48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"ОТП 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876 </a:t>
                      </a:r>
                      <a:r>
                        <a:rPr lang="ru-RU" sz="15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10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230905"/>
              </p:ext>
            </p:extLst>
          </p:nvPr>
        </p:nvGraphicFramePr>
        <p:xfrm>
          <a:off x="0" y="13905"/>
          <a:ext cx="9108506" cy="6859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712"/>
                <a:gridCol w="792088"/>
                <a:gridCol w="936104"/>
                <a:gridCol w="936104"/>
                <a:gridCol w="792088"/>
                <a:gridCol w="792088"/>
                <a:gridCol w="936104"/>
                <a:gridCol w="936104"/>
                <a:gridCol w="1008114"/>
              </a:tblGrid>
              <a:tr h="822807">
                <a:tc>
                  <a:txBody>
                    <a:bodyPr/>
                    <a:lstStyle/>
                    <a:p>
                      <a:pPr algn="ctr"/>
                      <a:r>
                        <a:rPr lang="uk-UA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</a:t>
                      </a:r>
                      <a:r>
                        <a:rPr lang="uk-UA" sz="15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банку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Н9 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Н11(не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Н12(не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Л13-1(не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Л13-2(не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LCR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LCR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NSFR</a:t>
                      </a:r>
                      <a:r>
                        <a:rPr lang="uk-UA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менше 90%)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Укрексімбанк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1,0188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0,0338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180,8496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137,7137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117,9770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Райффайзен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0,3454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1,1397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211,1400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278,7218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119,7500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"ТАСКОМБАНК"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1,5583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176,4668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136,4455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125,8562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Акціонерний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Південний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0,8533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11,5702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214,2698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274,6719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153,2978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"ПУМБ"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0,0424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6,4792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187,8546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241,3494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138,0544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"УКРСИББАНК"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3,3220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0,6377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230,1168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198,4310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162,9950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 "УКРГАЗБАНК"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1,3419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0,2136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155,5815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143,5699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134,5101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"ОТП 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0,2621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1,4703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154,8131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165,6334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122,9588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6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132856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0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uk-UA" dirty="0"/>
              <a:t>Висновок: </a:t>
            </a:r>
            <a:r>
              <a:rPr lang="uk-UA" b="0" dirty="0">
                <a:solidFill>
                  <a:schemeClr val="tx1"/>
                </a:solidFill>
              </a:rPr>
              <a:t>за даними таблиці можна зробити висновок, що порушень норм серед наявних системно важливих банків немає. Що свідчить про  стабільність функціонування банківської системи, </a:t>
            </a:r>
            <a:r>
              <a:rPr lang="ru-RU" b="0" dirty="0" err="1">
                <a:solidFill>
                  <a:schemeClr val="tx1"/>
                </a:solidFill>
              </a:rPr>
              <a:t>своєчасне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виконання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зобов'язань</a:t>
            </a:r>
            <a:r>
              <a:rPr lang="ru-RU" b="0" dirty="0">
                <a:solidFill>
                  <a:schemeClr val="tx1"/>
                </a:solidFill>
              </a:rPr>
              <a:t> перед </a:t>
            </a:r>
            <a:r>
              <a:rPr lang="ru-RU" b="0" dirty="0" err="1">
                <a:solidFill>
                  <a:schemeClr val="tx1"/>
                </a:solidFill>
              </a:rPr>
              <a:t>вкладниками</a:t>
            </a:r>
            <a:endParaRPr lang="ru-RU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26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1628800"/>
            <a:ext cx="64087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000" b="1">
                <a:ln>
                  <a:solidFill>
                    <a:srgbClr val="002060"/>
                  </a:solidFill>
                </a:ln>
                <a:solidFill>
                  <a:srgbClr val="0000DE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defRPr>
            </a:lvl1pPr>
          </a:lstStyle>
          <a:p>
            <a:r>
              <a:rPr lang="uk-UA" dirty="0"/>
              <a:t>Аналіз нормативів системно важливих спеціалізованих ощадних банків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75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16124"/>
              </p:ext>
            </p:extLst>
          </p:nvPr>
        </p:nvGraphicFramePr>
        <p:xfrm>
          <a:off x="107504" y="332656"/>
          <a:ext cx="8892479" cy="5112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0103"/>
                <a:gridCol w="1124233"/>
                <a:gridCol w="1080120"/>
                <a:gridCol w="1080120"/>
                <a:gridCol w="1008112"/>
                <a:gridCol w="1080120"/>
                <a:gridCol w="1619671"/>
              </a:tblGrid>
              <a:tr h="835237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</a:t>
                      </a:r>
                      <a:r>
                        <a:rPr lang="uk-UA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банку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Н1, </a:t>
                      </a:r>
                      <a:r>
                        <a:rPr lang="ru-RU" sz="15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тис.грн</a:t>
                      </a:r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(не </a:t>
                      </a:r>
                      <a:r>
                        <a:rPr lang="ru-RU" sz="15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200 млн. </a:t>
                      </a:r>
                      <a:r>
                        <a:rPr lang="ru-RU" sz="15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грн</a:t>
                      </a:r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Н2 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Н3 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Н6 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Н7 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Н8 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8-кратного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розміру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РК)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5237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Ощадбанк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18 113 351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108,22</a:t>
                      </a:r>
                    </a:p>
                  </a:txBody>
                  <a:tcPr marL="9525" marR="9525" marT="9525" marB="0" anchor="ctr"/>
                </a:tc>
              </a:tr>
              <a:tr h="868952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КБ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ПриватБанк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41 876 583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35237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"А - 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2 216 690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25,63</a:t>
                      </a:r>
                    </a:p>
                  </a:txBody>
                  <a:tcPr marL="9525" marR="9525" marT="9525" marB="0" anchor="ctr"/>
                </a:tc>
              </a:tr>
              <a:tr h="868952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"УНІВЕРСАЛ 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7 130 123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21,57</a:t>
                      </a:r>
                    </a:p>
                  </a:txBody>
                  <a:tcPr marL="9525" marR="9525" marT="9525" marB="0" anchor="ctr"/>
                </a:tc>
              </a:tr>
              <a:tr h="868952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"АЛЬФА-БАНК"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12 625 279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32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55630"/>
              </p:ext>
            </p:extLst>
          </p:nvPr>
        </p:nvGraphicFramePr>
        <p:xfrm>
          <a:off x="16205" y="404664"/>
          <a:ext cx="9120741" cy="48015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317"/>
                <a:gridCol w="970192"/>
                <a:gridCol w="792088"/>
                <a:gridCol w="1008112"/>
                <a:gridCol w="936104"/>
                <a:gridCol w="934779"/>
                <a:gridCol w="996383"/>
                <a:gridCol w="996383"/>
                <a:gridCol w="996383"/>
              </a:tblGrid>
              <a:tr h="747083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</a:t>
                      </a:r>
                      <a:r>
                        <a:rPr lang="uk-UA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банку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Н9 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Н11(не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Н12(не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Л13-1(не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Л13-2(не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LCR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LCR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NSFR</a:t>
                      </a:r>
                      <a:r>
                        <a:rPr lang="uk-UA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менше 90%)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Ощадбанк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140,9126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265,7476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194,5707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178,5633</a:t>
                      </a:r>
                    </a:p>
                  </a:txBody>
                  <a:tcPr marL="9525" marR="9525" marT="9525" marB="0" anchor="ctr"/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КБ "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ПриватБанк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257,9985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178,8267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147,2696</a:t>
                      </a:r>
                    </a:p>
                  </a:txBody>
                  <a:tcPr marL="9525" marR="9525" marT="9525" marB="0" anchor="ctr"/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"А - 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1,9285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731,9489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493,0929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114,7938</a:t>
                      </a:r>
                    </a:p>
                  </a:txBody>
                  <a:tcPr marL="9525" marR="9525" marT="9525" marB="0" anchor="ctr"/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"УНІВЕРСАЛ 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290,2703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357,2255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109,1274</a:t>
                      </a:r>
                    </a:p>
                  </a:txBody>
                  <a:tcPr marL="9525" marR="9525" marT="9525" marB="0" anchor="ctr"/>
                </a:tc>
              </a:tr>
              <a:tr h="74708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 "АЛЬФА-БАНК"</a:t>
                      </a:r>
                    </a:p>
                    <a:p>
                      <a:pPr algn="l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5,6243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0,5815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204,1963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499,0927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122,3252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48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1032</Words>
  <Application>Microsoft Office PowerPoint</Application>
  <PresentationFormat>Экран (4:3)</PresentationFormat>
  <Paragraphs>285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DELL</cp:lastModifiedBy>
  <cp:revision>56</cp:revision>
  <dcterms:created xsi:type="dcterms:W3CDTF">2022-04-29T07:51:58Z</dcterms:created>
  <dcterms:modified xsi:type="dcterms:W3CDTF">2022-09-26T14:20:02Z</dcterms:modified>
</cp:coreProperties>
</file>