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 bookmarkIdSeed="3">
  <p:sldMasterIdLst>
    <p:sldMasterId id="2147483658" r:id="rId1"/>
  </p:sldMasterIdLst>
  <p:notesMasterIdLst>
    <p:notesMasterId r:id="rId7"/>
  </p:notesMasterIdLst>
  <p:handoutMasterIdLst>
    <p:handoutMasterId r:id="rId8"/>
  </p:handoutMasterIdLst>
  <p:sldIdLst>
    <p:sldId id="256" r:id="rId2"/>
    <p:sldId id="284" r:id="rId3"/>
    <p:sldId id="262" r:id="rId4"/>
    <p:sldId id="291" r:id="rId5"/>
    <p:sldId id="292" r:id="rId6"/>
  </p:sldIdLst>
  <p:sldSz cx="9144000" cy="5143500" type="screen16x9"/>
  <p:notesSz cx="6813550" cy="9945688"/>
  <p:embeddedFontLst>
    <p:embeddedFont>
      <p:font typeface="Calibri Light" pitchFamily="34" charset="0"/>
      <p:regular r:id="rId9"/>
      <p:italic r:id="rId10"/>
    </p:embeddedFon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Raleway" pitchFamily="34" charset="0"/>
      <p:regular r:id="rId15"/>
    </p:embeddedFont>
    <p:embeddedFont>
      <p:font typeface="Montserrat" charset="-52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FFC9"/>
    <a:srgbClr val="CCFFB3"/>
  </p:clrMru>
</p:presentationPr>
</file>

<file path=ppt/tableStyles.xml><?xml version="1.0" encoding="utf-8"?>
<a:tblStyleLst xmlns:a="http://schemas.openxmlformats.org/drawingml/2006/main" def="{6ADE3204-5DA8-4FDC-BC08-07676DEB0F11}">
  <a:tblStyle styleId="{6ADE3204-5DA8-4FDC-BC08-07676DEB0F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81608" autoAdjust="0"/>
  </p:normalViewPr>
  <p:slideViewPr>
    <p:cSldViewPr>
      <p:cViewPr>
        <p:scale>
          <a:sx n="100" d="100"/>
          <a:sy n="100" d="100"/>
        </p:scale>
        <p:origin x="-965" y="-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0" d="100"/>
          <a:sy n="70" d="100"/>
        </p:scale>
        <p:origin x="-3034" y="-62"/>
      </p:cViewPr>
      <p:guideLst>
        <p:guide orient="horz" pos="3133"/>
        <p:guide pos="214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1995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Рілля</c:v>
                </c:pt>
                <c:pt idx="1">
                  <c:v>Б/н</c:v>
                </c:pt>
                <c:pt idx="2">
                  <c:v>Сіножаті</c:v>
                </c:pt>
                <c:pt idx="3">
                  <c:v>Пасовища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35261</c:v>
                </c:pt>
                <c:pt idx="1">
                  <c:v>20848</c:v>
                </c:pt>
                <c:pt idx="2">
                  <c:v>16436</c:v>
                </c:pt>
                <c:pt idx="3">
                  <c:v>5169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Рілля</c:v>
                </c:pt>
                <c:pt idx="1">
                  <c:v>Б/н</c:v>
                </c:pt>
                <c:pt idx="2">
                  <c:v>Сіножаті</c:v>
                </c:pt>
                <c:pt idx="3">
                  <c:v>Пасовища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28849</c:v>
                </c:pt>
                <c:pt idx="1">
                  <c:v>65121</c:v>
                </c:pt>
                <c:pt idx="2">
                  <c:v>10387</c:v>
                </c:pt>
                <c:pt idx="3">
                  <c:v>8363</c:v>
                </c:pt>
              </c:numCache>
            </c:numRef>
          </c:val>
        </c:ser>
        <c:axId val="153526272"/>
        <c:axId val="153527808"/>
      </c:barChart>
      <c:catAx>
        <c:axId val="153526272"/>
        <c:scaling>
          <c:orientation val="minMax"/>
        </c:scaling>
        <c:axPos val="b"/>
        <c:tickLblPos val="nextTo"/>
        <c:crossAx val="153527808"/>
        <c:crosses val="autoZero"/>
        <c:auto val="1"/>
        <c:lblAlgn val="ctr"/>
        <c:lblOffset val="100"/>
      </c:catAx>
      <c:valAx>
        <c:axId val="153527808"/>
        <c:scaling>
          <c:orientation val="minMax"/>
        </c:scaling>
        <c:axPos val="l"/>
        <c:majorGridlines/>
        <c:numFmt formatCode="General" sourceLinked="1"/>
        <c:tickLblPos val="nextTo"/>
        <c:crossAx val="15352627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37д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24580</c:v>
                </c:pt>
                <c:pt idx="1">
                  <c:v>20110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38е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17444</c:v>
                </c:pt>
                <c:pt idx="1">
                  <c:v>14272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39е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13479</c:v>
                </c:pt>
                <c:pt idx="1">
                  <c:v>11028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40д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46781</c:v>
                </c:pt>
                <c:pt idx="1">
                  <c:v>38275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41д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55503</c:v>
                </c:pt>
                <c:pt idx="1">
                  <c:v>45411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41е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54710</c:v>
                </c:pt>
                <c:pt idx="1">
                  <c:v>44762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45е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48367</c:v>
                </c:pt>
                <c:pt idx="1">
                  <c:v>39572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49'д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Лист1!$I$2:$I$3</c:f>
              <c:numCache>
                <c:formatCode>General</c:formatCode>
                <c:ptCount val="2"/>
                <c:pt idx="0">
                  <c:v>36473</c:v>
                </c:pt>
                <c:pt idx="1">
                  <c:v>29841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49'е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Лист1!$J$2:$J$3</c:f>
              <c:numCache>
                <c:formatCode>General</c:formatCode>
                <c:ptCount val="2"/>
                <c:pt idx="0">
                  <c:v>35680</c:v>
                </c:pt>
                <c:pt idx="1">
                  <c:v>29193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49е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Лист1!$K$2:$K$3</c:f>
              <c:numCache>
                <c:formatCode>General</c:formatCode>
                <c:ptCount val="2"/>
                <c:pt idx="0">
                  <c:v>41231</c:v>
                </c:pt>
                <c:pt idx="1">
                  <c:v>33734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50'е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Лист1!$L$2:$L$3</c:f>
              <c:numCache>
                <c:formatCode>General</c:formatCode>
                <c:ptCount val="2"/>
                <c:pt idx="0">
                  <c:v>22994</c:v>
                </c:pt>
                <c:pt idx="1">
                  <c:v>18813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50е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Лист1!$M$2:$M$3</c:f>
              <c:numCache>
                <c:formatCode>General</c:formatCode>
                <c:ptCount val="2"/>
                <c:pt idx="0">
                  <c:v>25373</c:v>
                </c:pt>
                <c:pt idx="1">
                  <c:v>20759</c:v>
                </c:pt>
              </c:numCache>
            </c:numRef>
          </c:val>
        </c:ser>
        <c:ser>
          <c:idx val="12"/>
          <c:order val="12"/>
          <c:tx>
            <c:strRef>
              <c:f>Лист1!$N$1</c:f>
              <c:strCache>
                <c:ptCount val="1"/>
                <c:pt idx="0">
                  <c:v>53е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Лист1!$N$2:$N$3</c:f>
              <c:numCache>
                <c:formatCode>General</c:formatCode>
                <c:ptCount val="2"/>
                <c:pt idx="0">
                  <c:v>61846</c:v>
                </c:pt>
                <c:pt idx="1">
                  <c:v>50601</c:v>
                </c:pt>
              </c:numCache>
            </c:numRef>
          </c:val>
        </c:ser>
        <c:ser>
          <c:idx val="13"/>
          <c:order val="13"/>
          <c:tx>
            <c:strRef>
              <c:f>Лист1!$O$1</c:f>
              <c:strCache>
                <c:ptCount val="1"/>
                <c:pt idx="0">
                  <c:v>55е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Лист1!$O$2:$O$3</c:f>
              <c:numCache>
                <c:formatCode>General</c:formatCode>
                <c:ptCount val="2"/>
                <c:pt idx="0">
                  <c:v>48367</c:v>
                </c:pt>
                <c:pt idx="1">
                  <c:v>39572</c:v>
                </c:pt>
              </c:numCache>
            </c:numRef>
          </c:val>
        </c:ser>
        <c:ser>
          <c:idx val="14"/>
          <c:order val="14"/>
          <c:tx>
            <c:strRef>
              <c:f>Лист1!$P$1</c:f>
              <c:strCache>
                <c:ptCount val="1"/>
                <c:pt idx="0">
                  <c:v>56д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Лист1!$P$2:$P$3</c:f>
              <c:numCache>
                <c:formatCode>General</c:formatCode>
                <c:ptCount val="2"/>
                <c:pt idx="0">
                  <c:v>29337</c:v>
                </c:pt>
                <c:pt idx="1">
                  <c:v>24003</c:v>
                </c:pt>
              </c:numCache>
            </c:numRef>
          </c:val>
        </c:ser>
        <c:ser>
          <c:idx val="15"/>
          <c:order val="15"/>
          <c:tx>
            <c:strRef>
              <c:f>Лист1!$Q$1</c:f>
              <c:strCache>
                <c:ptCount val="1"/>
                <c:pt idx="0">
                  <c:v>56е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Лист1!$Q$2:$Q$3</c:f>
              <c:numCache>
                <c:formatCode>General</c:formatCode>
                <c:ptCount val="2"/>
                <c:pt idx="0">
                  <c:v>30130</c:v>
                </c:pt>
                <c:pt idx="1">
                  <c:v>24652</c:v>
                </c:pt>
              </c:numCache>
            </c:numRef>
          </c:val>
        </c:ser>
        <c:ser>
          <c:idx val="16"/>
          <c:order val="16"/>
          <c:tx>
            <c:strRef>
              <c:f>Лист1!$R$1</c:f>
              <c:strCache>
                <c:ptCount val="1"/>
                <c:pt idx="0">
                  <c:v>104д</c:v>
                </c:pt>
              </c:strCache>
            </c:strRef>
          </c:tx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1995</c:v>
                </c:pt>
                <c:pt idx="1">
                  <c:v>2016</c:v>
                </c:pt>
              </c:numCache>
            </c:numRef>
          </c:cat>
          <c:val>
            <c:numRef>
              <c:f>Лист1!$R$2:$R$3</c:f>
              <c:numCache>
                <c:formatCode>General</c:formatCode>
                <c:ptCount val="2"/>
                <c:pt idx="0">
                  <c:v>7136</c:v>
                </c:pt>
                <c:pt idx="1">
                  <c:v>5839</c:v>
                </c:pt>
              </c:numCache>
            </c:numRef>
          </c:val>
        </c:ser>
        <c:marker val="1"/>
        <c:axId val="188834944"/>
        <c:axId val="188836480"/>
      </c:lineChart>
      <c:catAx>
        <c:axId val="188834944"/>
        <c:scaling>
          <c:orientation val="minMax"/>
        </c:scaling>
        <c:axPos val="b"/>
        <c:numFmt formatCode="General" sourceLinked="1"/>
        <c:tickLblPos val="nextTo"/>
        <c:crossAx val="188836480"/>
        <c:crosses val="autoZero"/>
        <c:auto val="1"/>
        <c:lblAlgn val="ctr"/>
        <c:lblOffset val="100"/>
      </c:catAx>
      <c:valAx>
        <c:axId val="188836480"/>
        <c:scaling>
          <c:orientation val="minMax"/>
        </c:scaling>
        <c:axPos val="l"/>
        <c:majorGridlines/>
        <c:numFmt formatCode="General" sourceLinked="1"/>
        <c:tickLblPos val="nextTo"/>
        <c:crossAx val="1888349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150176890067752"/>
          <c:y val="3.5763321895051485E-2"/>
          <c:w val="0.14196360994611709"/>
          <c:h val="0.84528029380383363"/>
        </c:manualLayout>
      </c:layout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9435" y="0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60CEA-7874-497F-8E38-F4B48D5E9E5B}" type="datetimeFigureOut">
              <a:rPr lang="uk-UA" smtClean="0"/>
              <a:pPr/>
              <a:t>16.06.2020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9435" y="9446678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96DEE-0820-4BD2-8BF9-BFF5B1177742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7812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1355" y="4724202"/>
            <a:ext cx="545084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940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1355" y="4724202"/>
            <a:ext cx="5450840" cy="4475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uk-UA" dirty="0" smtClean="0"/>
              <a:t>Доброго дня, шановний Голово, члени комісії та всі присутні. Дозвольте, представити вам дипломний проект на тему </a:t>
            </a:r>
            <a:r>
              <a:rPr lang="uk-UA" dirty="0" err="1" smtClean="0"/>
              <a:t>“</a:t>
            </a:r>
            <a:r>
              <a:rPr lang="uk-UA" sz="1100" dirty="0" err="1" smtClean="0"/>
              <a:t>Нормативна</a:t>
            </a:r>
            <a:r>
              <a:rPr lang="uk-UA" sz="1100" dirty="0" smtClean="0"/>
              <a:t> грошова оцінка земель різного функціонального використання населеного пункту села </a:t>
            </a:r>
            <a:r>
              <a:rPr lang="uk-UA" sz="1100" dirty="0" err="1" smtClean="0"/>
              <a:t>Довжок</a:t>
            </a:r>
            <a:r>
              <a:rPr lang="uk-UA" sz="1100" dirty="0" smtClean="0"/>
              <a:t>  </a:t>
            </a:r>
            <a:r>
              <a:rPr lang="uk-UA" sz="1100" dirty="0" err="1" smtClean="0"/>
              <a:t>Кам</a:t>
            </a:r>
            <a:r>
              <a:rPr lang="ru-RU" sz="1100" dirty="0" smtClean="0"/>
              <a:t>’</a:t>
            </a:r>
            <a:r>
              <a:rPr lang="uk-UA" sz="1100" dirty="0" err="1" smtClean="0"/>
              <a:t>янець-Подільського</a:t>
            </a:r>
            <a:r>
              <a:rPr lang="uk-UA" sz="1100" dirty="0" smtClean="0"/>
              <a:t> району Хмельницької </a:t>
            </a:r>
            <a:r>
              <a:rPr lang="uk-UA" sz="1100" dirty="0" err="1" smtClean="0"/>
              <a:t>області”</a:t>
            </a:r>
            <a:r>
              <a:rPr lang="uk-UA" sz="1100" dirty="0" smtClean="0"/>
              <a:t> </a:t>
            </a:r>
            <a:endParaRPr lang="uk-UA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uk-UA" sz="11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визначити середню (базову) вартість забудованих земель населеного пункту</a:t>
            </a: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uk-UA" sz="1100" dirty="0" smtClean="0">
                <a:solidFill>
                  <a:schemeClr val="bg1"/>
                </a:solidFill>
                <a:latin typeface="Calibri Light" pitchFamily="34" charset="0"/>
              </a:rPr>
              <a:t>провести економіко-планувальне зонування території</a:t>
            </a: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uk-UA" sz="1100" dirty="0" smtClean="0">
                <a:solidFill>
                  <a:schemeClr val="bg1"/>
                </a:solidFill>
                <a:latin typeface="Calibri Light" pitchFamily="34" charset="0"/>
              </a:rPr>
              <a:t>визначити зони прояву локальних факторів на території населеного пункту</a:t>
            </a: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uk-UA" sz="1100" dirty="0" smtClean="0">
                <a:solidFill>
                  <a:schemeClr val="bg1"/>
                </a:solidFill>
                <a:latin typeface="Calibri Light" pitchFamily="34" charset="0"/>
              </a:rPr>
              <a:t>визначити нормативну грошову  оцінку земель сільськогосподарських угідь за методиками 1995 і 2016 років</a:t>
            </a:r>
            <a:endParaRPr kumimoji="0" lang="uk-UA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uk-UA" sz="1100" dirty="0" smtClean="0">
                <a:solidFill>
                  <a:schemeClr val="bg1"/>
                </a:solidFill>
                <a:latin typeface="Calibri Light" pitchFamily="34" charset="0"/>
              </a:rPr>
              <a:t>обчислити нормативну грошову оцінку окремих земельних ділянок станом на 01.01.2018 року</a:t>
            </a: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endParaRPr lang="uk-UA" sz="1100" dirty="0" smtClean="0">
              <a:solidFill>
                <a:schemeClr val="bg1"/>
              </a:solidFill>
              <a:latin typeface="Calibri Light" pitchFamily="34" charset="0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Times New Roman" pitchFamily="18" charset="0"/>
              <a:sym typeface="Raleway"/>
            </a:endParaRPr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940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1355" y="4724202"/>
            <a:ext cx="5450840" cy="4475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dirty="0" smtClean="0"/>
              <a:t>Економіко-планувальні зони були виділені на основі експертного методу оцінки оціночної території, а саме: заповнена анкета експертної оцінки, що включає 16 факторів, які впливають на величину комплексного індексу цінності району.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1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 порівняні середньорічних значень грошової оцінки </a:t>
            </a:r>
            <a:r>
              <a:rPr lang="uk-UA" sz="1100" b="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агрогруп</a:t>
            </a:r>
            <a:r>
              <a:rPr lang="uk-UA" sz="11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ґрунтів сільськогосподарських угідь  за двома методиками було визначено що, за методикою 2016 року </a:t>
            </a:r>
            <a:r>
              <a:rPr lang="uk-UA" dirty="0" smtClean="0"/>
              <a:t>відбувається </a:t>
            </a:r>
            <a:r>
              <a:rPr lang="uk-UA" sz="11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зменшення грошової оцінки </a:t>
            </a:r>
            <a:r>
              <a:rPr lang="uk-UA" sz="1100" b="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агрогруп</a:t>
            </a:r>
            <a:r>
              <a:rPr lang="uk-UA" sz="11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ґрунтів ріллі та сіножатей, та збільшення - багаторічних насаджень і пасовищ.</a:t>
            </a:r>
            <a:endParaRPr lang="uk-UA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317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uk-UA" sz="11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Значення</a:t>
            </a:r>
            <a:r>
              <a:rPr lang="uk-UA" sz="1100" b="1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1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нормативної грошової оцінки ріллі</a:t>
            </a:r>
            <a:r>
              <a:rPr lang="uk-UA" sz="1100" b="0" i="0" u="none" strike="noStrike" cap="none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в розрізі </a:t>
            </a:r>
            <a:r>
              <a:rPr lang="uk-UA" sz="1100" b="0" i="0" u="none" strike="noStrike" cap="none" baseline="0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агрогруп</a:t>
            </a:r>
            <a:r>
              <a:rPr lang="uk-UA" sz="1100" b="0" i="0" u="none" strike="noStrike" cap="none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показує, що </a:t>
            </a:r>
            <a:r>
              <a:rPr lang="uk-UA" sz="1100" b="0" i="0" u="none" strike="noStrike" cap="none" baseline="0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агг</a:t>
            </a:r>
            <a:r>
              <a:rPr lang="uk-UA" sz="1100" b="0" i="0" u="none" strike="noStrike" cap="none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53 е</a:t>
            </a:r>
            <a:r>
              <a:rPr lang="uk-UA" dirty="0" smtClean="0">
                <a:solidFill>
                  <a:schemeClr val="tx1"/>
                </a:solidFill>
              </a:rPr>
              <a:t>(53е - чорноземи типові </a:t>
            </a:r>
            <a:r>
              <a:rPr lang="uk-UA" dirty="0" err="1" smtClean="0">
                <a:solidFill>
                  <a:schemeClr val="tx1"/>
                </a:solidFill>
              </a:rPr>
              <a:t>малогумусні</a:t>
            </a:r>
            <a:r>
              <a:rPr lang="uk-UA" dirty="0" smtClean="0">
                <a:solidFill>
                  <a:schemeClr val="tx1"/>
                </a:solidFill>
              </a:rPr>
              <a:t> та чорноземи </a:t>
            </a:r>
            <a:r>
              <a:rPr lang="uk-UA" dirty="0" err="1" smtClean="0">
                <a:solidFill>
                  <a:schemeClr val="tx1"/>
                </a:solidFill>
              </a:rPr>
              <a:t>сильнореградовані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важкосуглинкові</a:t>
            </a:r>
            <a:r>
              <a:rPr lang="uk-UA" dirty="0" smtClean="0">
                <a:solidFill>
                  <a:schemeClr val="tx1"/>
                </a:solidFill>
              </a:rPr>
              <a:t>), а найменш</a:t>
            </a:r>
            <a:r>
              <a:rPr lang="uk-UA" baseline="0" dirty="0" smtClean="0">
                <a:solidFill>
                  <a:schemeClr val="tx1"/>
                </a:solidFill>
              </a:rPr>
              <a:t> стрімко</a:t>
            </a:r>
            <a:r>
              <a:rPr lang="uk-UA" dirty="0" smtClean="0">
                <a:solidFill>
                  <a:schemeClr val="tx1"/>
                </a:solidFill>
              </a:rPr>
              <a:t> - 104 д (чорноземи щебенюваті </a:t>
            </a:r>
            <a:r>
              <a:rPr lang="uk-UA" dirty="0" err="1" smtClean="0">
                <a:solidFill>
                  <a:schemeClr val="tx1"/>
                </a:solidFill>
              </a:rPr>
              <a:t>сильнозмиті</a:t>
            </a:r>
            <a:r>
              <a:rPr lang="uk-UA" dirty="0" smtClean="0">
                <a:solidFill>
                  <a:schemeClr val="tx1"/>
                </a:solidFill>
              </a:rPr>
              <a:t> і дернові слаборозвинені </a:t>
            </a:r>
            <a:r>
              <a:rPr lang="uk-UA" dirty="0" err="1" smtClean="0">
                <a:solidFill>
                  <a:schemeClr val="tx1"/>
                </a:solidFill>
              </a:rPr>
              <a:t>середньосуглинкові</a:t>
            </a:r>
            <a:r>
              <a:rPr lang="uk-UA" dirty="0" smtClean="0">
                <a:solidFill>
                  <a:schemeClr val="tx1"/>
                </a:solidFill>
              </a:rPr>
              <a:t> ґрунти на елювії щільних карбонатних порід)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hape 15" descr="buildings3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6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" name="Shape 17"/>
          <p:cNvCxnSpPr/>
          <p:nvPr/>
        </p:nvCxnSpPr>
        <p:spPr>
          <a:xfrm>
            <a:off x="802058" y="1715043"/>
            <a:ext cx="2352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685800" y="1811950"/>
            <a:ext cx="4988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685800" y="3068650"/>
            <a:ext cx="4988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hape 21" descr="buildings1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hape 22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" name="Shape 23"/>
          <p:cNvCxnSpPr/>
          <p:nvPr/>
        </p:nvCxnSpPr>
        <p:spPr>
          <a:xfrm>
            <a:off x="1915850" y="865200"/>
            <a:ext cx="0" cy="34131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2529950" y="1013250"/>
            <a:ext cx="5803500" cy="31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▫"/>
              <a:defRPr sz="3000" i="1"/>
            </a:lvl1pPr>
            <a:lvl2pPr marL="914400" lvl="1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3pPr>
            <a:lvl4pPr marL="1828800" lvl="3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4pPr>
            <a:lvl5pPr marL="2286000" lvl="4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5pPr>
            <a:lvl6pPr marL="2743200" lvl="5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6pPr>
            <a:lvl7pPr marL="3200400" lvl="6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7pPr>
            <a:lvl8pPr marL="3657600" lvl="7" indent="-419100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9pPr>
          </a:lstStyle>
          <a:p>
            <a:endParaRPr/>
          </a:p>
        </p:txBody>
      </p:sp>
      <p:sp>
        <p:nvSpPr>
          <p:cNvPr id="25" name="Shape 25"/>
          <p:cNvSpPr txBox="1"/>
          <p:nvPr/>
        </p:nvSpPr>
        <p:spPr>
          <a:xfrm>
            <a:off x="283500" y="1864150"/>
            <a:ext cx="16323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Shape 64" descr="buildings2.jpg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photo">
  <p:cSld name="BLANK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283500" y="289525"/>
            <a:ext cx="8577000" cy="4564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6486D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1146025"/>
            <a:ext cx="21546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961550" y="1146025"/>
            <a:ext cx="5502900" cy="35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Char char="▫"/>
              <a:defRPr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57200" y="4189182"/>
            <a:ext cx="5487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 txBox="1">
            <a:spLocks/>
          </p:cNvSpPr>
          <p:nvPr/>
        </p:nvSpPr>
        <p:spPr>
          <a:xfrm>
            <a:off x="8316416" y="339502"/>
            <a:ext cx="548700" cy="5445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28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en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115616" y="385669"/>
            <a:ext cx="709228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Міністерство освіти і науки України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Чернівецький національний університет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імені Юрія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Федьковича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Інститут біології, хімії та біоресурсів 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Кафедра землевпорядкування та кадастру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solidFill>
                <a:schemeClr val="bg1"/>
              </a:solidFill>
              <a:latin typeface="Calibri Light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600" dirty="0" smtClean="0">
              <a:solidFill>
                <a:schemeClr val="bg1"/>
              </a:solidFill>
              <a:latin typeface="Calibri Light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НОРМАТИВНА ГРОШОВА ОЦІНКА ЗЕМЕЛЬ РІЗНОГО ФУНКЦІОНАЛЬНОГО ВИКОРИСТАННЯ НАСЕЛЕНОГО ПУНКТУ СЕЛА ДОВЖОК КАМ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ЯНЕЦЬ-ПОДІЛЬСЬКОГО РАЙОНУ ХМЕЛЬНИЦЬКОЇ ОБЛАСТІ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 smtClean="0">
              <a:solidFill>
                <a:schemeClr val="bg1"/>
              </a:solidFill>
              <a:latin typeface="Calibri Light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Дипломний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проект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Рівень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вищої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освіти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– перший (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бакалаврський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 smtClean="0">
              <a:solidFill>
                <a:schemeClr val="bg1"/>
              </a:solidFill>
              <a:latin typeface="Calibri Light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Виконала: студентка </a:t>
            </a:r>
            <a:r>
              <a:rPr kumimoji="0" lang="en-US" sz="12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IV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курсу, групи 405 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спеціальності 6.193 «Геодезія та землеустрій»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bg1"/>
                </a:solidFill>
                <a:latin typeface="Calibri Light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  <a:r>
              <a:rPr kumimoji="0" lang="uk-UA" sz="12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Шпак Ірина Вікторівна</a:t>
            </a:r>
            <a:endParaRPr kumimoji="0" lang="uk-UA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Керівник: проф. Смага І.С.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4355976" y="4515966"/>
            <a:ext cx="13933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Чернівці – 2018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 Light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Группа 59"/>
          <p:cNvGrpSpPr/>
          <p:nvPr/>
        </p:nvGrpSpPr>
        <p:grpSpPr>
          <a:xfrm>
            <a:off x="1907704" y="1131590"/>
            <a:ext cx="4743084" cy="2801257"/>
            <a:chOff x="1907704" y="1131590"/>
            <a:chExt cx="4743084" cy="2801257"/>
          </a:xfrm>
        </p:grpSpPr>
        <p:sp>
          <p:nvSpPr>
            <p:cNvPr id="9" name="Shape 466"/>
            <p:cNvSpPr/>
            <p:nvPr/>
          </p:nvSpPr>
          <p:spPr>
            <a:xfrm rot="5986600">
              <a:off x="3248316" y="1163977"/>
              <a:ext cx="2774659" cy="2719968"/>
            </a:xfrm>
            <a:prstGeom prst="blockArc">
              <a:avLst>
                <a:gd name="adj1" fmla="val 13139726"/>
                <a:gd name="adj2" fmla="val 17362826"/>
                <a:gd name="adj3" fmla="val 21264"/>
              </a:avLst>
            </a:prstGeom>
            <a:solidFill>
              <a:srgbClr val="FFF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" name="Shape 458"/>
            <p:cNvCxnSpPr/>
            <p:nvPr/>
          </p:nvCxnSpPr>
          <p:spPr>
            <a:xfrm flipH="1" flipV="1">
              <a:off x="2483768" y="2654035"/>
              <a:ext cx="647854" cy="4192"/>
            </a:xfrm>
            <a:prstGeom prst="straightConnector1">
              <a:avLst/>
            </a:prstGeom>
            <a:noFill/>
            <a:ln w="9525" cap="flat" cmpd="sng">
              <a:solidFill>
                <a:srgbClr val="FFE599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cxnSp>
          <p:nvCxnSpPr>
            <p:cNvPr id="11" name="Shape 461"/>
            <p:cNvCxnSpPr/>
            <p:nvPr/>
          </p:nvCxnSpPr>
          <p:spPr>
            <a:xfrm>
              <a:off x="5364088" y="1717931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E06666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cxnSp>
          <p:nvCxnSpPr>
            <p:cNvPr id="12" name="Shape 464"/>
            <p:cNvCxnSpPr/>
            <p:nvPr/>
          </p:nvCxnSpPr>
          <p:spPr>
            <a:xfrm>
              <a:off x="5065822" y="3658577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FFA41C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13" name="Shape 468"/>
            <p:cNvSpPr/>
            <p:nvPr/>
          </p:nvSpPr>
          <p:spPr>
            <a:xfrm rot="17999815">
              <a:off x="3207562" y="1158188"/>
              <a:ext cx="2774659" cy="2774659"/>
            </a:xfrm>
            <a:prstGeom prst="blockArc">
              <a:avLst>
                <a:gd name="adj1" fmla="val 12573645"/>
                <a:gd name="adj2" fmla="val 17562350"/>
                <a:gd name="adj3" fmla="val 2000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466"/>
            <p:cNvSpPr/>
            <p:nvPr/>
          </p:nvSpPr>
          <p:spPr>
            <a:xfrm rot="2289831">
              <a:off x="3240959" y="1141867"/>
              <a:ext cx="2774659" cy="2719968"/>
            </a:xfrm>
            <a:prstGeom prst="blockArc">
              <a:avLst>
                <a:gd name="adj1" fmla="val 11239455"/>
                <a:gd name="adj2" fmla="val 16881213"/>
                <a:gd name="adj3" fmla="val 20705"/>
              </a:avLst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467"/>
            <p:cNvSpPr/>
            <p:nvPr/>
          </p:nvSpPr>
          <p:spPr>
            <a:xfrm rot="10800000">
              <a:off x="3217355" y="1154473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rgbClr val="FFA4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474"/>
            <p:cNvSpPr/>
            <p:nvPr/>
          </p:nvSpPr>
          <p:spPr>
            <a:xfrm rot="18976752">
              <a:off x="3597062" y="1403510"/>
              <a:ext cx="578434" cy="578957"/>
            </a:xfrm>
            <a:prstGeom prst="pie">
              <a:avLst>
                <a:gd name="adj1" fmla="val 4376221"/>
                <a:gd name="adj2" fmla="val 16552119"/>
              </a:avLst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Shape 476"/>
            <p:cNvSpPr/>
            <p:nvPr/>
          </p:nvSpPr>
          <p:spPr>
            <a:xfrm rot="7239188">
              <a:off x="5267062" y="2799231"/>
              <a:ext cx="578481" cy="579000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FFA41C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477"/>
            <p:cNvSpPr/>
            <p:nvPr/>
          </p:nvSpPr>
          <p:spPr>
            <a:xfrm rot="18000165">
              <a:off x="5267095" y="2799194"/>
              <a:ext cx="578444" cy="578963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FFA4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478"/>
            <p:cNvSpPr txBox="1"/>
            <p:nvPr/>
          </p:nvSpPr>
          <p:spPr>
            <a:xfrm>
              <a:off x="5292080" y="1789939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</a:t>
              </a:r>
              <a:r>
                <a:rPr lang="uk-UA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5</a:t>
              </a: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endParaRPr sz="1600" b="1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0" name="Shape 479"/>
            <p:cNvSpPr txBox="1"/>
            <p:nvPr/>
          </p:nvSpPr>
          <p:spPr>
            <a:xfrm>
              <a:off x="2195736" y="3098689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 smtClean="0">
                  <a:solidFill>
                    <a:srgbClr val="FFA41C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endParaRPr sz="1600" b="1" dirty="0">
                <a:solidFill>
                  <a:srgbClr val="FFA41C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1" name="Shape 480"/>
            <p:cNvSpPr txBox="1"/>
            <p:nvPr/>
          </p:nvSpPr>
          <p:spPr>
            <a:xfrm>
              <a:off x="5315742" y="2849109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</a:t>
              </a:r>
              <a:r>
                <a:rPr lang="uk-UA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4</a:t>
              </a: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endParaRPr sz="1600" b="1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2" name="Shape 466"/>
            <p:cNvSpPr/>
            <p:nvPr/>
          </p:nvSpPr>
          <p:spPr>
            <a:xfrm rot="13826910">
              <a:off x="3193570" y="1131590"/>
              <a:ext cx="2774659" cy="2774659"/>
            </a:xfrm>
            <a:prstGeom prst="blockArc">
              <a:avLst>
                <a:gd name="adj1" fmla="val 12432701"/>
                <a:gd name="adj2" fmla="val 17320931"/>
                <a:gd name="adj3" fmla="val 2064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Shape 474"/>
            <p:cNvSpPr/>
            <p:nvPr/>
          </p:nvSpPr>
          <p:spPr>
            <a:xfrm rot="10477785">
              <a:off x="4499992" y="3291830"/>
              <a:ext cx="578435" cy="578958"/>
            </a:xfrm>
            <a:prstGeom prst="pie">
              <a:avLst>
                <a:gd name="adj1" fmla="val 4002094"/>
                <a:gd name="adj2" fmla="val 17183677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Shape 474"/>
            <p:cNvSpPr/>
            <p:nvPr/>
          </p:nvSpPr>
          <p:spPr>
            <a:xfrm rot="15418124">
              <a:off x="3261867" y="2639590"/>
              <a:ext cx="578435" cy="578958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Shape 474"/>
            <p:cNvSpPr/>
            <p:nvPr/>
          </p:nvSpPr>
          <p:spPr>
            <a:xfrm rot="3864867">
              <a:off x="5172833" y="1526291"/>
              <a:ext cx="578435" cy="578958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FFF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Shape 478"/>
            <p:cNvSpPr txBox="1"/>
            <p:nvPr/>
          </p:nvSpPr>
          <p:spPr>
            <a:xfrm>
              <a:off x="3275856" y="2582027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</a:t>
              </a:r>
              <a:r>
                <a:rPr lang="uk-UA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2</a:t>
              </a: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endParaRPr sz="1600" b="1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7" name="Shape 478"/>
            <p:cNvSpPr txBox="1"/>
            <p:nvPr/>
          </p:nvSpPr>
          <p:spPr>
            <a:xfrm>
              <a:off x="4427984" y="3446123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03 </a:t>
              </a:r>
              <a:endParaRPr sz="1600" b="1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8" name="Shape 478"/>
            <p:cNvSpPr txBox="1"/>
            <p:nvPr/>
          </p:nvSpPr>
          <p:spPr>
            <a:xfrm>
              <a:off x="3707904" y="1501907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</a:t>
              </a:r>
              <a:r>
                <a:rPr lang="uk-UA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1</a:t>
              </a:r>
              <a:r>
                <a:rPr lang="en" sz="1600" b="1" dirty="0" smtClean="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endParaRPr sz="1600" b="1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cxnSp>
          <p:nvCxnSpPr>
            <p:cNvPr id="29" name="Shape 458"/>
            <p:cNvCxnSpPr/>
            <p:nvPr/>
          </p:nvCxnSpPr>
          <p:spPr>
            <a:xfrm flipH="1">
              <a:off x="2915816" y="3590139"/>
              <a:ext cx="73663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oval" w="med" len="med"/>
            </a:ln>
          </p:spPr>
        </p:cxnSp>
        <p:cxnSp>
          <p:nvCxnSpPr>
            <p:cNvPr id="30" name="Shape 458"/>
            <p:cNvCxnSpPr/>
            <p:nvPr/>
          </p:nvCxnSpPr>
          <p:spPr>
            <a:xfrm flipH="1">
              <a:off x="1907704" y="1357891"/>
              <a:ext cx="1872208" cy="0"/>
            </a:xfrm>
            <a:prstGeom prst="straightConnector1">
              <a:avLst/>
            </a:prstGeom>
            <a:noFill/>
            <a:ln w="9525" cap="flat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31" name="Shape 474"/>
            <p:cNvSpPr/>
            <p:nvPr/>
          </p:nvSpPr>
          <p:spPr>
            <a:xfrm rot="15418124">
              <a:off x="3489018" y="2773285"/>
              <a:ext cx="250850" cy="193547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Shape 84"/>
          <p:cNvSpPr txBox="1">
            <a:spLocks/>
          </p:cNvSpPr>
          <p:nvPr/>
        </p:nvSpPr>
        <p:spPr>
          <a:xfrm>
            <a:off x="539552" y="1275606"/>
            <a:ext cx="2088232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spcBef>
                <a:spcPts val="600"/>
              </a:spcBef>
              <a:buClr>
                <a:srgbClr val="FFFFFF"/>
              </a:buClr>
              <a:buSzPts val="2400"/>
            </a:pPr>
            <a:r>
              <a:rPr lang="uk-UA" sz="16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визначити середню (базову) вартість забудованих земель населеного пункту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Times New Roman" pitchFamily="18" charset="0"/>
              <a:sym typeface="Raleway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itchFamily="34" charset="0"/>
              <a:ea typeface="Raleway"/>
              <a:cs typeface="Times New Roman" pitchFamily="18" charset="0"/>
              <a:sym typeface="Raleway"/>
            </a:endParaRPr>
          </a:p>
        </p:txBody>
      </p:sp>
      <p:sp>
        <p:nvSpPr>
          <p:cNvPr id="34" name="Shape 84"/>
          <p:cNvSpPr txBox="1">
            <a:spLocks/>
          </p:cNvSpPr>
          <p:nvPr/>
        </p:nvSpPr>
        <p:spPr>
          <a:xfrm>
            <a:off x="5868144" y="3579862"/>
            <a:ext cx="2448272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spcBef>
                <a:spcPts val="600"/>
              </a:spcBef>
              <a:buClr>
                <a:srgbClr val="FFFFFF"/>
              </a:buClr>
              <a:buSzPts val="2400"/>
            </a:pPr>
            <a:r>
              <a:rPr lang="uk-UA" sz="1600" dirty="0" smtClean="0">
                <a:solidFill>
                  <a:schemeClr val="bg1"/>
                </a:solidFill>
                <a:latin typeface="Calibri Light" pitchFamily="34" charset="0"/>
              </a:rPr>
              <a:t>обчислити нормативну грошову оцінку окремих земельних ділянок станом на 01.01.2018 року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35" name="Shape 84"/>
          <p:cNvSpPr txBox="1">
            <a:spLocks/>
          </p:cNvSpPr>
          <p:nvPr/>
        </p:nvSpPr>
        <p:spPr>
          <a:xfrm>
            <a:off x="6372200" y="1563638"/>
            <a:ext cx="2232248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spcBef>
                <a:spcPts val="600"/>
              </a:spcBef>
              <a:buClr>
                <a:srgbClr val="FFFFFF"/>
              </a:buClr>
              <a:buSzPts val="2400"/>
            </a:pPr>
            <a:r>
              <a:rPr lang="uk-UA" sz="1600" dirty="0" smtClean="0">
                <a:solidFill>
                  <a:schemeClr val="bg1"/>
                </a:solidFill>
                <a:latin typeface="Calibri Light" pitchFamily="34" charset="0"/>
              </a:rPr>
              <a:t>визначити нормативну грошову  оцінку земель сільськогосподарських угідь за методиками 1995 і 2016 років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36" name="Shape 84"/>
          <p:cNvSpPr txBox="1">
            <a:spLocks/>
          </p:cNvSpPr>
          <p:nvPr/>
        </p:nvSpPr>
        <p:spPr>
          <a:xfrm>
            <a:off x="683568" y="3435846"/>
            <a:ext cx="2232248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spcBef>
                <a:spcPts val="600"/>
              </a:spcBef>
              <a:buClr>
                <a:srgbClr val="FFFFFF"/>
              </a:buClr>
              <a:buSzPts val="2400"/>
            </a:pPr>
            <a:r>
              <a:rPr lang="uk-UA" sz="1600" dirty="0" smtClean="0">
                <a:solidFill>
                  <a:schemeClr val="bg1"/>
                </a:solidFill>
                <a:latin typeface="Calibri Light" pitchFamily="34" charset="0"/>
              </a:rPr>
              <a:t>визначити зони прояву локальних факторів на території населеного пункту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37" name="Shape 84"/>
          <p:cNvSpPr txBox="1">
            <a:spLocks/>
          </p:cNvSpPr>
          <p:nvPr/>
        </p:nvSpPr>
        <p:spPr>
          <a:xfrm>
            <a:off x="899592" y="2571750"/>
            <a:ext cx="2232248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uk-UA" sz="1600" dirty="0" smtClean="0">
                <a:solidFill>
                  <a:schemeClr val="bg1"/>
                </a:solidFill>
                <a:latin typeface="Calibri Light" pitchFamily="34" charset="0"/>
              </a:rPr>
              <a:t>провести економіко-планувальне зонування території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38" name="Shape 211"/>
          <p:cNvSpPr txBox="1">
            <a:spLocks/>
          </p:cNvSpPr>
          <p:nvPr/>
        </p:nvSpPr>
        <p:spPr>
          <a:xfrm>
            <a:off x="2123728" y="339502"/>
            <a:ext cx="5770984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FFFFFF"/>
              </a:buClr>
              <a:buSzPts val="3600"/>
            </a:pPr>
            <a:r>
              <a:rPr lang="uk-UA" sz="3600" dirty="0" smtClean="0">
                <a:solidFill>
                  <a:schemeClr val="bg1"/>
                </a:solidFill>
                <a:latin typeface="Calibri Light" pitchFamily="34" charset="0"/>
              </a:rPr>
              <a:t>Завдання досліджень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itchFamily="34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Номер слайда 4"/>
          <p:cNvSpPr txBox="1">
            <a:spLocks/>
          </p:cNvSpPr>
          <p:nvPr/>
        </p:nvSpPr>
        <p:spPr>
          <a:xfrm>
            <a:off x="8316416" y="339502"/>
            <a:ext cx="548700" cy="5445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28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86DB">
            <a:alpha val="0"/>
          </a:srgbClr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1187624" y="1419622"/>
          <a:ext cx="6804001" cy="298800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18536"/>
                <a:gridCol w="1618821"/>
                <a:gridCol w="1529167"/>
                <a:gridCol w="1237477"/>
              </a:tblGrid>
              <a:tr h="5582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Оціночні райони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Сума балів по району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Середній бал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Іі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1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42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2,625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0,79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</a:tr>
              <a:tr h="27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2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58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3,625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1,09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</a:tr>
              <a:tr h="27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/>
                        <a:t>3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52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3,250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0,98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</a:tr>
              <a:tr h="27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/>
                        <a:t>4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56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3,500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1,05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</a:tr>
              <a:tr h="27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5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46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2,875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0,86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</a:tr>
              <a:tr h="27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6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64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4,000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1,20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</a:tr>
              <a:tr h="27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7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55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/>
                        <a:t>3,438</a:t>
                      </a:r>
                      <a:endParaRPr lang="uk-UA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1,03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</a:tr>
              <a:tr h="475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Середньозважений бал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/>
                        <a:t>     </a:t>
                      </a:r>
                      <a:r>
                        <a:rPr lang="uk-UA" sz="1600" dirty="0" smtClean="0"/>
                        <a:t> </a:t>
                      </a:r>
                      <a:r>
                        <a:rPr lang="uk-UA" sz="1600" dirty="0"/>
                        <a:t>3,330</a:t>
                      </a:r>
                      <a:endParaRPr lang="uk-UA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45" marR="6844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619672" y="699542"/>
            <a:ext cx="61206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 Light" pitchFamily="34" charset="0"/>
                <a:ea typeface="Calibri" pitchFamily="34" charset="0"/>
                <a:cs typeface="Times New Roman" pitchFamily="18" charset="0"/>
              </a:rPr>
              <a:t>Розрахунок комплексного індексу 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 Light" pitchFamily="34" charset="0"/>
              <a:cs typeface="Arial" pitchFamily="34" charset="0"/>
            </a:endParaRP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316416" y="339502"/>
            <a:ext cx="548700" cy="5445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86DB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691680" y="483518"/>
          <a:ext cx="5743575" cy="360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03648" y="4155926"/>
            <a:ext cx="66247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Calibri Light" pitchFamily="34" charset="0"/>
              </a:rPr>
              <a:t>Середньозважені значення нормативної грошової оцінки </a:t>
            </a:r>
            <a:r>
              <a:rPr lang="uk-UA" dirty="0" err="1" smtClean="0">
                <a:latin typeface="Calibri Light" pitchFamily="34" charset="0"/>
              </a:rPr>
              <a:t>агрогруп</a:t>
            </a:r>
            <a:r>
              <a:rPr lang="uk-UA" dirty="0" smtClean="0">
                <a:latin typeface="Calibri Light" pitchFamily="34" charset="0"/>
              </a:rPr>
              <a:t> ґрунтів сільськогосподарських угідь села </a:t>
            </a:r>
            <a:r>
              <a:rPr lang="uk-UA" dirty="0" err="1" smtClean="0">
                <a:latin typeface="Calibri Light" pitchFamily="34" charset="0"/>
              </a:rPr>
              <a:t>Довжок</a:t>
            </a:r>
            <a:r>
              <a:rPr lang="uk-UA" dirty="0" smtClean="0">
                <a:latin typeface="Calibri Light" pitchFamily="34" charset="0"/>
              </a:rPr>
              <a:t> за методиками 1995 і 2016 років (станом на 1.01.2018 року)</a:t>
            </a:r>
            <a:endParaRPr lang="uk-UA" dirty="0">
              <a:latin typeface="Calibri Light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 rot="16200000">
            <a:off x="1161493" y="1949809"/>
            <a:ext cx="7920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/га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омер слайда 4"/>
          <p:cNvSpPr txBox="1">
            <a:spLocks/>
          </p:cNvSpPr>
          <p:nvPr/>
        </p:nvSpPr>
        <p:spPr>
          <a:xfrm>
            <a:off x="8244408" y="123478"/>
            <a:ext cx="692716" cy="5445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86DB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2123728" y="915566"/>
          <a:ext cx="460851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95936" y="4659982"/>
            <a:ext cx="5966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uk-UA" dirty="0" smtClean="0">
                <a:solidFill>
                  <a:schemeClr val="tx1"/>
                </a:solidFill>
                <a:latin typeface="Calibri Light" pitchFamily="34" charset="0"/>
                <a:cs typeface="Times New Roman" pitchFamily="18" charset="0"/>
              </a:rPr>
              <a:t>Рілля</a:t>
            </a:r>
            <a:endParaRPr lang="uk-UA" sz="1800" dirty="0" smtClean="0">
              <a:solidFill>
                <a:schemeClr val="tx1"/>
              </a:solidFill>
              <a:latin typeface="Calibri Light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16200000">
            <a:off x="1449525" y="2309849"/>
            <a:ext cx="7920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/га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омер слайда 4"/>
          <p:cNvSpPr txBox="1">
            <a:spLocks/>
          </p:cNvSpPr>
          <p:nvPr/>
        </p:nvSpPr>
        <p:spPr>
          <a:xfrm>
            <a:off x="8388424" y="123478"/>
            <a:ext cx="692716" cy="5445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28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95486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17500" algn="ctr">
              <a:buSzPts val="1400"/>
              <a:defRPr/>
            </a:pPr>
            <a:r>
              <a:rPr lang="uk-UA" dirty="0" smtClean="0">
                <a:solidFill>
                  <a:schemeClr val="tx1"/>
                </a:solidFill>
                <a:latin typeface="Calibri Light" pitchFamily="34" charset="0"/>
              </a:rPr>
              <a:t>Значення</a:t>
            </a:r>
            <a:r>
              <a:rPr lang="uk-UA" b="1" dirty="0" smtClean="0">
                <a:solidFill>
                  <a:schemeClr val="tx1"/>
                </a:solidFill>
                <a:latin typeface="Calibri Light" pitchFamily="34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Calibri Light" pitchFamily="34" charset="0"/>
              </a:rPr>
              <a:t>нормативної грошової оцінки ріллі села </a:t>
            </a:r>
            <a:r>
              <a:rPr lang="uk-UA" dirty="0" err="1" smtClean="0">
                <a:solidFill>
                  <a:schemeClr val="tx1"/>
                </a:solidFill>
                <a:latin typeface="Calibri Light" pitchFamily="34" charset="0"/>
              </a:rPr>
              <a:t>Довжок</a:t>
            </a:r>
            <a:r>
              <a:rPr lang="uk-UA" dirty="0" smtClean="0">
                <a:solidFill>
                  <a:schemeClr val="tx1"/>
                </a:solidFill>
                <a:latin typeface="Calibri Light" pitchFamily="34" charset="0"/>
              </a:rPr>
              <a:t> в розрізі </a:t>
            </a:r>
            <a:r>
              <a:rPr lang="uk-UA" dirty="0" err="1" smtClean="0">
                <a:solidFill>
                  <a:schemeClr val="tx1"/>
                </a:solidFill>
                <a:latin typeface="Calibri Light" pitchFamily="34" charset="0"/>
              </a:rPr>
              <a:t>агрогруп</a:t>
            </a:r>
            <a:r>
              <a:rPr lang="uk-UA" dirty="0" smtClean="0">
                <a:solidFill>
                  <a:schemeClr val="tx1"/>
                </a:solidFill>
                <a:latin typeface="Calibri Light" pitchFamily="34" charset="0"/>
              </a:rPr>
              <a:t> ґрунтів за методиками 1995 і 2016 років (станом на 1.01.2018 року)</a:t>
            </a:r>
            <a:endParaRPr lang="uk-UA" b="1" dirty="0" smtClean="0">
              <a:solidFill>
                <a:schemeClr val="tx1"/>
              </a:solidFill>
              <a:latin typeface="Calibr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ina templat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20665</TotalTime>
  <Words>440</Words>
  <Application>Microsoft Office PowerPoint</Application>
  <PresentationFormat>Экран (16:9)</PresentationFormat>
  <Paragraphs>89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 Light</vt:lpstr>
      <vt:lpstr>Calibri</vt:lpstr>
      <vt:lpstr>Times New Roman</vt:lpstr>
      <vt:lpstr>Fira Sans</vt:lpstr>
      <vt:lpstr>Raleway</vt:lpstr>
      <vt:lpstr>Montserrat</vt:lpstr>
      <vt:lpstr>Marina template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Нормативна грошова оцінка земель різного функціонального використання населеного пункту села Довжок  Кам’янець-Подільського району Хмельницької області</dc:title>
  <dc:creator>Ірина</dc:creator>
  <cp:lastModifiedBy>Ірина</cp:lastModifiedBy>
  <cp:revision>69</cp:revision>
  <dcterms:modified xsi:type="dcterms:W3CDTF">2020-06-16T15:57:40Z</dcterms:modified>
</cp:coreProperties>
</file>