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2EA-1314-4499-A41D-E957145AC01B}" type="datetimeFigureOut">
              <a:rPr lang="uk-UA" smtClean="0"/>
              <a:t>07.04.2019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8FF8-10B2-4B11-8215-ECC10A40313F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2EA-1314-4499-A41D-E957145AC01B}" type="datetimeFigureOut">
              <a:rPr lang="uk-UA" smtClean="0"/>
              <a:t>07.04.2019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8FF8-10B2-4B11-8215-ECC10A40313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2EA-1314-4499-A41D-E957145AC01B}" type="datetimeFigureOut">
              <a:rPr lang="uk-UA" smtClean="0"/>
              <a:t>07.04.2019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8FF8-10B2-4B11-8215-ECC10A40313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2EA-1314-4499-A41D-E957145AC01B}" type="datetimeFigureOut">
              <a:rPr lang="uk-UA" smtClean="0"/>
              <a:t>07.04.2019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8FF8-10B2-4B11-8215-ECC10A40313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2EA-1314-4499-A41D-E957145AC01B}" type="datetimeFigureOut">
              <a:rPr lang="uk-UA" smtClean="0"/>
              <a:t>07.04.2019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2A8FF8-10B2-4B11-8215-ECC10A40313F}" type="slidenum">
              <a:rPr lang="uk-UA" smtClean="0"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2EA-1314-4499-A41D-E957145AC01B}" type="datetimeFigureOut">
              <a:rPr lang="uk-UA" smtClean="0"/>
              <a:t>07.04.2019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8FF8-10B2-4B11-8215-ECC10A40313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2EA-1314-4499-A41D-E957145AC01B}" type="datetimeFigureOut">
              <a:rPr lang="uk-UA" smtClean="0"/>
              <a:t>07.04.2019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8FF8-10B2-4B11-8215-ECC10A40313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2EA-1314-4499-A41D-E957145AC01B}" type="datetimeFigureOut">
              <a:rPr lang="uk-UA" smtClean="0"/>
              <a:t>07.04.2019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8FF8-10B2-4B11-8215-ECC10A40313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2EA-1314-4499-A41D-E957145AC01B}" type="datetimeFigureOut">
              <a:rPr lang="uk-UA" smtClean="0"/>
              <a:t>07.04.2019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8FF8-10B2-4B11-8215-ECC10A40313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2EA-1314-4499-A41D-E957145AC01B}" type="datetimeFigureOut">
              <a:rPr lang="uk-UA" smtClean="0"/>
              <a:t>07.04.2019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8FF8-10B2-4B11-8215-ECC10A40313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uk-U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Клацніть піктограму, щоб додати зображення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B42EA-1314-4499-A41D-E957145AC01B}" type="datetimeFigureOut">
              <a:rPr lang="uk-UA" smtClean="0"/>
              <a:t>07.04.2019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8FF8-10B2-4B11-8215-ECC10A40313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5B42EA-1314-4499-A41D-E957145AC01B}" type="datetimeFigureOut">
              <a:rPr lang="uk-UA" smtClean="0"/>
              <a:t>07.04.2019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2A8FF8-10B2-4B11-8215-ECC10A40313F}" type="slidenum">
              <a:rPr lang="uk-UA" smtClean="0"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5472608" cy="6663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                    </a:t>
            </a:r>
            <a:r>
              <a:rPr lang="uk-UA" i="1" dirty="0" smtClean="0"/>
              <a:t>Презентація на тему:</a:t>
            </a:r>
            <a:endParaRPr lang="uk-UA" i="1" dirty="0"/>
          </a:p>
        </p:txBody>
      </p:sp>
      <p:pic>
        <p:nvPicPr>
          <p:cNvPr id="5" name="Місце для зображення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r="3008"/>
          <a:stretch>
            <a:fillRect/>
          </a:stretch>
        </p:blipFill>
        <p:spPr>
          <a:xfrm>
            <a:off x="1828800" y="1196752"/>
            <a:ext cx="5486400" cy="4597623"/>
          </a:xfr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27584" y="5373216"/>
            <a:ext cx="7632848" cy="10859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       </a:t>
            </a:r>
            <a:r>
              <a:rPr lang="ru-RU" sz="2000" dirty="0" smtClean="0"/>
              <a:t>«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туризму в </a:t>
            </a:r>
            <a:r>
              <a:rPr lang="ru-RU" sz="20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Великій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Британії</a:t>
            </a:r>
            <a:r>
              <a:rPr lang="ru-RU" sz="2000" dirty="0" smtClean="0"/>
              <a:t>».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42680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268760"/>
            <a:ext cx="4752528" cy="3096344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chemeClr val="tx1"/>
                </a:solidFill>
                <a:effectLst/>
                <a:latin typeface="+mn-lt"/>
              </a:rPr>
              <a:t>На закінчення, слід зазначити, що </a:t>
            </a:r>
            <a:r>
              <a:rPr lang="uk-UA" sz="1600" dirty="0" smtClean="0">
                <a:solidFill>
                  <a:schemeClr val="tx1"/>
                </a:solidFill>
                <a:effectLst/>
                <a:latin typeface="+mn-lt"/>
              </a:rPr>
              <a:t>й </a:t>
            </a:r>
            <a:r>
              <a:rPr lang="uk-UA" sz="1600" dirty="0">
                <a:solidFill>
                  <a:schemeClr val="tx1"/>
                </a:solidFill>
                <a:effectLst/>
                <a:latin typeface="+mn-lt"/>
              </a:rPr>
              <a:t>історичний огляд, і сучасні статистичні дані дозволяють зробити висновок про майбутні </a:t>
            </a:r>
            <a:r>
              <a:rPr lang="uk-UA" sz="1600" dirty="0" smtClean="0">
                <a:solidFill>
                  <a:schemeClr val="tx1"/>
                </a:solidFill>
                <a:effectLst/>
                <a:latin typeface="+mn-lt"/>
              </a:rPr>
              <a:t>стійкі перспективи </a:t>
            </a:r>
            <a:r>
              <a:rPr lang="uk-UA" sz="1600" dirty="0">
                <a:solidFill>
                  <a:schemeClr val="tx1"/>
                </a:solidFill>
                <a:effectLst/>
                <a:latin typeface="+mn-lt"/>
              </a:rPr>
              <a:t>розвитку інтересу іноземних туристів до </a:t>
            </a:r>
            <a:r>
              <a:rPr lang="uk-UA" sz="1600" dirty="0" smtClean="0">
                <a:solidFill>
                  <a:schemeClr val="tx1"/>
                </a:solidFill>
                <a:effectLst/>
                <a:latin typeface="+mn-lt"/>
              </a:rPr>
              <a:t>культури, сучасних наукових, промислових та мистецьких здобутків </a:t>
            </a:r>
            <a:r>
              <a:rPr lang="uk-UA" sz="1600" dirty="0">
                <a:solidFill>
                  <a:schemeClr val="tx1"/>
                </a:solidFill>
                <a:effectLst/>
                <a:latin typeface="+mn-lt"/>
              </a:rPr>
              <a:t>Великобританії. Звичайно ж, будуть змінюватися і вдосконалюватися форми організації туризму в Сполученому Королівстві, але </a:t>
            </a:r>
            <a:r>
              <a:rPr lang="uk-UA" sz="1600" dirty="0" smtClean="0">
                <a:solidFill>
                  <a:schemeClr val="tx1"/>
                </a:solidFill>
                <a:effectLst/>
                <a:latin typeface="+mn-lt"/>
              </a:rPr>
              <a:t>вважається, </a:t>
            </a:r>
            <a:r>
              <a:rPr lang="uk-UA" sz="1600" dirty="0">
                <a:solidFill>
                  <a:schemeClr val="tx1"/>
                </a:solidFill>
                <a:effectLst/>
                <a:latin typeface="+mn-lt"/>
              </a:rPr>
              <a:t>що потік туристів до Великобританії буде тільки збільшуватися. Домінуючими в ньому залишаться такі напрямки </a:t>
            </a:r>
            <a:r>
              <a:rPr lang="uk-UA" sz="1600" dirty="0" smtClean="0">
                <a:solidFill>
                  <a:schemeClr val="tx1"/>
                </a:solidFill>
                <a:effectLst/>
                <a:latin typeface="+mn-lt"/>
              </a:rPr>
              <a:t>туризму як діловий</a:t>
            </a:r>
            <a:r>
              <a:rPr lang="uk-UA" sz="1600" dirty="0">
                <a:solidFill>
                  <a:schemeClr val="tx1"/>
                </a:solidFill>
                <a:effectLst/>
                <a:latin typeface="+mn-lt"/>
              </a:rPr>
              <a:t>, пізнавальний </a:t>
            </a:r>
            <a:r>
              <a:rPr lang="uk-UA" sz="1600" dirty="0" smtClean="0">
                <a:solidFill>
                  <a:schemeClr val="tx1"/>
                </a:solidFill>
                <a:effectLst/>
                <a:latin typeface="+mn-lt"/>
              </a:rPr>
              <a:t>та </a:t>
            </a:r>
            <a:r>
              <a:rPr lang="uk-UA" sz="1600" dirty="0">
                <a:solidFill>
                  <a:schemeClr val="tx1"/>
                </a:solidFill>
                <a:effectLst/>
                <a:latin typeface="+mn-lt"/>
              </a:rPr>
              <a:t>освітній</a:t>
            </a:r>
            <a:r>
              <a:rPr lang="uk-UA" sz="1000" dirty="0">
                <a:solidFill>
                  <a:schemeClr val="tx1"/>
                </a:solidFill>
                <a:effectLst/>
                <a:latin typeface="+mn-lt"/>
              </a:rPr>
              <a:t>.</a:t>
            </a: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3743451" cy="4608512"/>
          </a:xfrm>
        </p:spPr>
      </p:pic>
    </p:spTree>
    <p:extLst>
      <p:ext uri="{BB962C8B-B14F-4D97-AF65-F5344CB8AC3E}">
        <p14:creationId xmlns:p14="http://schemas.microsoft.com/office/powerpoint/2010/main" val="2602581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atin typeface="+mn-lt"/>
              </a:rPr>
              <a:t>Список джерел, рекомендованих для вивчення</a:t>
            </a:r>
            <a:endParaRPr lang="uk-UA" sz="3600" dirty="0">
              <a:latin typeface="+mn-lt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67544" y="1484784"/>
            <a:ext cx="67687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1. Жукова М.А. </a:t>
            </a:r>
            <a:r>
              <a:rPr lang="uk-UA" dirty="0" err="1"/>
              <a:t>Управление</a:t>
            </a:r>
            <a:r>
              <a:rPr lang="uk-UA" dirty="0"/>
              <a:t> </a:t>
            </a:r>
            <a:r>
              <a:rPr lang="uk-UA" dirty="0" err="1"/>
              <a:t>индустрией</a:t>
            </a:r>
            <a:r>
              <a:rPr lang="uk-UA" dirty="0"/>
              <a:t> </a:t>
            </a:r>
            <a:r>
              <a:rPr lang="uk-UA" dirty="0" err="1"/>
              <a:t>туризма</a:t>
            </a:r>
            <a:r>
              <a:rPr lang="uk-UA" dirty="0"/>
              <a:t> в </a:t>
            </a:r>
            <a:r>
              <a:rPr lang="uk-UA" dirty="0" err="1"/>
              <a:t>современных</a:t>
            </a:r>
            <a:r>
              <a:rPr lang="uk-UA" dirty="0"/>
              <a:t> </a:t>
            </a:r>
            <a:r>
              <a:rPr lang="uk-UA" dirty="0" err="1"/>
              <a:t>условиях</a:t>
            </a:r>
            <a:r>
              <a:rPr lang="uk-UA" dirty="0"/>
              <a:t>: Дис. ... д-ра </a:t>
            </a:r>
            <a:r>
              <a:rPr lang="uk-UA" dirty="0" err="1"/>
              <a:t>экон</a:t>
            </a:r>
            <a:r>
              <a:rPr lang="uk-UA" dirty="0"/>
              <a:t>. наук: 08.00.05. - М, 2003. - 354 с. </a:t>
            </a:r>
          </a:p>
          <a:p>
            <a:r>
              <a:rPr lang="uk-UA" dirty="0"/>
              <a:t>2. </a:t>
            </a:r>
            <a:r>
              <a:rPr lang="en-US" dirty="0"/>
              <a:t>WTO World tourism barometer. - Madrid, 2004. - Volume 2, №1. - 23 s. </a:t>
            </a:r>
          </a:p>
          <a:p>
            <a:r>
              <a:rPr lang="en-US" dirty="0"/>
              <a:t>3. </a:t>
            </a:r>
            <a:r>
              <a:rPr lang="en-US" dirty="0" err="1"/>
              <a:t>Maison</a:t>
            </a:r>
            <a:r>
              <a:rPr lang="en-US" dirty="0"/>
              <a:t> de la France. Le </a:t>
            </a:r>
            <a:r>
              <a:rPr lang="en-US" dirty="0" err="1"/>
              <a:t>ministère</a:t>
            </a:r>
            <a:r>
              <a:rPr lang="en-US" dirty="0"/>
              <a:t> </a:t>
            </a:r>
            <a:r>
              <a:rPr lang="en-US" dirty="0" err="1"/>
              <a:t>délégué</a:t>
            </a:r>
            <a:r>
              <a:rPr lang="en-US" dirty="0"/>
              <a:t> au </a:t>
            </a:r>
            <a:r>
              <a:rPr lang="en-US" dirty="0" err="1"/>
              <a:t>Tourisme</a:t>
            </a:r>
            <a:r>
              <a:rPr lang="en-US" dirty="0"/>
              <a:t> // http://www.tourisme.gouv.fr/fr/z1/ministere_delegue/org_assoc/maison/ </a:t>
            </a:r>
          </a:p>
          <a:p>
            <a:r>
              <a:rPr lang="en-US" dirty="0"/>
              <a:t>4. Le budget du </a:t>
            </a:r>
            <a:r>
              <a:rPr lang="en-US" dirty="0" err="1"/>
              <a:t>tourisme</a:t>
            </a:r>
            <a:r>
              <a:rPr lang="en-US" dirty="0"/>
              <a:t> 2004-2005. Le </a:t>
            </a:r>
            <a:r>
              <a:rPr lang="en-US" dirty="0" err="1"/>
              <a:t>ministère</a:t>
            </a:r>
            <a:r>
              <a:rPr lang="en-US" dirty="0"/>
              <a:t> </a:t>
            </a:r>
            <a:r>
              <a:rPr lang="en-US" dirty="0" err="1"/>
              <a:t>délégué</a:t>
            </a:r>
            <a:r>
              <a:rPr lang="en-US" dirty="0"/>
              <a:t> au </a:t>
            </a:r>
            <a:r>
              <a:rPr lang="en-US" dirty="0" err="1"/>
              <a:t>Tourisme</a:t>
            </a:r>
            <a:r>
              <a:rPr lang="en-US" dirty="0"/>
              <a:t> // http://www.tourisme.gouv.fr/fr/z1/ministere_delegue/budg_tourisme/ </a:t>
            </a:r>
            <a:endParaRPr lang="uk-UA" dirty="0"/>
          </a:p>
          <a:p>
            <a:r>
              <a:rPr lang="uk-UA" dirty="0" smtClean="0"/>
              <a:t>5.</a:t>
            </a:r>
            <a:r>
              <a:rPr lang="ru-RU" dirty="0" err="1" smtClean="0"/>
              <a:t>Туристична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зарубіжних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: </a:t>
            </a:r>
            <a:r>
              <a:rPr lang="ru-RU" dirty="0" err="1" smtClean="0"/>
              <a:t>підручник</a:t>
            </a:r>
            <a:r>
              <a:rPr lang="ru-RU" dirty="0" smtClean="0"/>
              <a:t>/кол</a:t>
            </a:r>
            <a:r>
              <a:rPr lang="ru-RU" dirty="0"/>
              <a:t>.	авт. </a:t>
            </a:r>
            <a:r>
              <a:rPr lang="ru-RU" dirty="0" smtClean="0"/>
              <a:t>; за </a:t>
            </a:r>
            <a:r>
              <a:rPr lang="ru-RU" dirty="0" err="1" smtClean="0"/>
              <a:t>ред.А.Ю.Парфіненка</a:t>
            </a:r>
            <a:r>
              <a:rPr lang="ru-RU" dirty="0" smtClean="0"/>
              <a:t>. Х.:</a:t>
            </a:r>
            <a:r>
              <a:rPr lang="ru-RU" dirty="0" err="1" smtClean="0"/>
              <a:t>ХНУімені</a:t>
            </a:r>
            <a:r>
              <a:rPr lang="ru-RU" dirty="0" smtClean="0"/>
              <a:t> В.Н.Каразіна,2015.– 220</a:t>
            </a:r>
            <a:r>
              <a:rPr lang="ru-RU" dirty="0"/>
              <a:t>	</a:t>
            </a:r>
            <a:r>
              <a:rPr lang="ru-RU" dirty="0" smtClean="0"/>
              <a:t>с.	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661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Центральним державним органом управління в сфері туризму Великої Британії є створена в 1969 році при Міністерстві культури, спорту й ЗМІ Британська туристична адміністрація (БТА). Головне завдання БТА - просування британського національного туристичного продукту за кордон. Для цього адміністрація через мережу своїх офісів і представництв здійснює рекламні кампанії за рубежем, організовує міжнародні конференції із проблем і перспектив туризму, влаштовує туристичні виставки, видає й реалізує різноманітні довідково-інформаційні матеріали. Крім того, БTA зобов'язана консультувати уряд та інші державні установи з питань туризму. </a:t>
            </a:r>
          </a:p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БТА проваджує свою діяльність у співробітництві з Асоціацією Британських туроператорів, Асоціацією закладів швидкого харчування, Асоціацією споживачів туристичних послуг тощо. 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2656"/>
            <a:ext cx="3816424" cy="5616624"/>
          </a:xfrm>
        </p:spPr>
      </p:pic>
    </p:spTree>
    <p:extLst>
      <p:ext uri="{BB962C8B-B14F-4D97-AF65-F5344CB8AC3E}">
        <p14:creationId xmlns:p14="http://schemas.microsoft.com/office/powerpoint/2010/main" val="39161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idx="2"/>
          </p:nvPr>
        </p:nvSpPr>
        <p:spPr>
          <a:xfrm>
            <a:off x="683568" y="116632"/>
            <a:ext cx="3672408" cy="6696744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 6 % працездатного населення Великої Британії (тобто більше 1,5 </a:t>
            </a:r>
            <a:r>
              <a:rPr lang="uk-U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осіб) зайняті в індустрії туризму. Велика Британія – батьківщина сучасного туризму як форми проведення культурного дозвілля. Ще в 1840 р. проповідник Т. </a:t>
            </a:r>
            <a:r>
              <a:rPr lang="uk-U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англійського містечка Мельбурн заснував першу у світі туристичну фірму. Через рік фірма організувала для п'ятисот членів «Товариства тверезості» поїздку передмістями Лондона, а в 1844–1846 роках – екскурсії в різні частини Англії та Шотландії</a:t>
            </a:r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 </a:t>
            </a:r>
            <a:r>
              <a:rPr lang="uk-U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Кука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надихнув його співвітчизників і до початку 50-х років ХІХ ст. в Англії існувало вже кілька туристичних фірм і щорічно в поїздках країною брало участь більше 160 тис. англійців. </a:t>
            </a:r>
            <a:r>
              <a:rPr lang="uk-U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пішов далі: у 1855 р., заснована ним фірма, яка існує і до сьогодні, організувала групову туристичну поїздку до Парижу на світову виставку. Із 1856 р. туристичні поїздки до країн Західної Європи фірма </a:t>
            </a:r>
            <a:r>
              <a:rPr lang="uk-U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Кука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робить регулярними. Цю дату, зазвичай, вважають початком розвитку міжнародного туризму.</a:t>
            </a:r>
          </a:p>
          <a:p>
            <a:pPr algn="ctr"/>
            <a:endParaRPr lang="uk-UA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Доходи 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 Великої Британії від в'їзного туризму щороку зростають. У 2012 р. туристами було витрачено рекордні 19 </a:t>
            </a:r>
            <a:r>
              <a:rPr lang="uk-U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фунтів стерлінгів, а загальна кількість туристичних прибуттів склала 31 млн. Базою для рекордних річних показників в'їзного туризму стали 12 мільйонів туристів, які приїхали на вихідні, а також зростання підприємництва і кількості тих, які приїжджають у гості до родичів і друзів. У Великій Британії стався серйозний підйом туристичної активності завдяки північноамериканському (3,7 </a:t>
            </a:r>
            <a:r>
              <a:rPr lang="uk-U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європейському (2,8 </a:t>
            </a:r>
            <a:r>
              <a:rPr lang="uk-UA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ринкам, що також є рекордом за період після 2008 року. Таким чином, показники 2012 р. порівняно з минулим роком демонструють позитивні результати по в'їзному туризму: на 12 % зросла кількість туристів, на 15 % – витрачені ними кошти.</a:t>
            </a:r>
          </a:p>
          <a:p>
            <a:endParaRPr lang="uk-U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836712"/>
            <a:ext cx="4167173" cy="4802578"/>
          </a:xfrm>
        </p:spPr>
      </p:pic>
    </p:spTree>
    <p:extLst>
      <p:ext uri="{BB962C8B-B14F-4D97-AF65-F5344CB8AC3E}">
        <p14:creationId xmlns:p14="http://schemas.microsoft.com/office/powerpoint/2010/main" val="29544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208911" cy="532859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Великій Британії сферу туризму очолює Міністерство культури, засобів масової інформації та спорту, якому підпорядковується орган, що безпосередньо координує діяльність у галузі туризму – «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Правління «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призначається Міністерством культури, </a:t>
            </a:r>
            <a:r>
              <a:rPr lang="uk-UA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засобами 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 інформації та спорту й складається з голови та 5 членів, а також голів «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Wales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Tourist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Scotland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Advisory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Board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регіональних структур, схожих за своїми функціями з «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«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займається заохоченням іноземних туристів до подорожей Великою Британією, розвитком внутрішнього туризму, а також консультує уряд та інші державні установи з питань туризму. «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поряд із традиційною діяльністю на іноземних ринках (поширення інформації туристичного змісту, реклама, участь у виставках) надає платні консалтингові послуги, організовує виставки і семінари, здійснює різні проекти за участю іноземного капіталу, видає та реалізовує путівники, відеофільми й іншу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рекламно‐інформаційну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продукцію. Складовою «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Britain</a:t>
            </a:r>
            <a:r>
              <a:rPr lang="uk-UA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є мережа з понад 70 туристичних представництв у різних країнах світу, що є найперспективнішими ринками для реалізації британського туристичного продукту. </a:t>
            </a:r>
          </a:p>
          <a:p>
            <a:endParaRPr lang="uk-UA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6192688" cy="615061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770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188640"/>
            <a:ext cx="3178696" cy="6624736"/>
          </a:xfrm>
        </p:spPr>
        <p:txBody>
          <a:bodyPr>
            <a:noAutofit/>
          </a:bodyPr>
          <a:lstStyle/>
          <a:p>
            <a:pPr algn="r"/>
            <a:r>
              <a:rPr lang="uk-UA" sz="1100" dirty="0"/>
              <a:t>За оцінками </a:t>
            </a:r>
            <a:r>
              <a:rPr lang="uk-UA" sz="1100" dirty="0" err="1"/>
              <a:t>VisitBritain</a:t>
            </a:r>
            <a:r>
              <a:rPr lang="uk-UA" sz="1100" dirty="0"/>
              <a:t>, унікальна культура і спадщина країни залучають щорічно велику кількість туристів, чиї витрати приносять економіці 4,5 </a:t>
            </a:r>
            <a:r>
              <a:rPr lang="uk-UA" sz="1100" dirty="0" err="1"/>
              <a:t>млрд</a:t>
            </a:r>
            <a:r>
              <a:rPr lang="uk-UA" sz="1100" dirty="0"/>
              <a:t> ф. ст. доходів на рік, що еквівалентно четвертої частини всіх витрат іноземних туристів, а також підтримують понад 100 тис. робочих місць по всій Великобританії. І хоча сьогодні Великобританія по туристичним відвідинам займає шосте місце в світі, вона поступово втрачає свою частку ринку, що пов'язано насамперед зі зростанням конкуренції на глобальному туристичному ринку. Стратегія </a:t>
            </a:r>
            <a:r>
              <a:rPr lang="uk-UA" sz="1100" dirty="0" err="1"/>
              <a:t>VisitBritain</a:t>
            </a:r>
            <a:r>
              <a:rPr lang="uk-UA" sz="1100" dirty="0"/>
              <a:t> ставить за мету привернути 40 </a:t>
            </a:r>
            <a:r>
              <a:rPr lang="uk-UA" sz="1100" dirty="0" err="1"/>
              <a:t>млн</a:t>
            </a:r>
            <a:r>
              <a:rPr lang="uk-UA" sz="1100" dirty="0"/>
              <a:t> туристів і заробити 31,5 </a:t>
            </a:r>
            <a:r>
              <a:rPr lang="uk-UA" sz="1100" dirty="0" err="1"/>
              <a:t>млрд</a:t>
            </a:r>
            <a:r>
              <a:rPr lang="uk-UA" sz="1100" dirty="0"/>
              <a:t> ф. ст. на в'їзному туризмі до 2020 р що має створити додатково 200 тис. робочих місць у Великобританії в рік. Її ключовими завданнями є: вдосконалення способу Великобританії за кордоном за допомогою двох маркетингових кампаній; робота на виставках-ярмарках на ключових ринках з метою зміцнення образу Великобританії як туристичного напрямку, а також як місця проведення бізнес-подій і конференцій. Просування більшого числа регіонів Великобританії в якості туристичних напрямків; вдосконалення асортименту пропонованої продукції в рамках роботи, спрямованої на поліпшення загальновизнано незадовільної якості харчування і умов проживання середнього рівня; полегшення доступу в країну шляхом сприяння розвитку більшого числа повітряних маршрутів до Великобританії і спільна робота з міністерством внутрішніх справ і міністерством у справах Співдружності націй для вдосконалення процесу отримання візи.</a:t>
            </a:r>
          </a:p>
          <a:p>
            <a:pPr algn="r"/>
            <a:r>
              <a:rPr lang="uk-UA" sz="1100" dirty="0" smtClean="0"/>
              <a:t>(</a:t>
            </a:r>
            <a:r>
              <a:rPr lang="uk-UA" sz="1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діаграмі показано з 2012 по 2015 візити туристів, а із 2016 по 2017 прогноз на відвідуваність країни туристами згідно </a:t>
            </a:r>
            <a:r>
              <a:rPr lang="uk-UA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VisitBritain</a:t>
            </a:r>
            <a:r>
              <a:rPr lang="uk-UA" sz="1100" dirty="0"/>
              <a:t>)</a:t>
            </a: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60648"/>
            <a:ext cx="3888432" cy="5256584"/>
          </a:xfrm>
        </p:spPr>
      </p:pic>
    </p:spTree>
    <p:extLst>
      <p:ext uri="{BB962C8B-B14F-4D97-AF65-F5344CB8AC3E}">
        <p14:creationId xmlns:p14="http://schemas.microsoft.com/office/powerpoint/2010/main" val="233386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458618"/>
          </a:xfrm>
        </p:spPr>
        <p:txBody>
          <a:bodyPr>
            <a:noAutofit/>
          </a:bodyPr>
          <a:lstStyle/>
          <a:p>
            <a:r>
              <a:rPr lang="uk-UA" sz="2000" dirty="0">
                <a:effectLst/>
              </a:rPr>
              <a:t>25 березня 2010 року провідні заклади культури країни опублікували документ під назвою «Культурна столиця: маніфест для майбутнього», в якому спробували продемонструвати, яким чином інвестиції в культуру можуть допомогти соціальному та економічному відновленню Великобританії в період рецесії. У Маніфесті наводилися факти, які підтверджують, зокрема, що історичний туризм приносить більше 20 </a:t>
            </a:r>
            <a:r>
              <a:rPr lang="uk-UA" sz="2000" dirty="0" err="1">
                <a:effectLst/>
              </a:rPr>
              <a:t>млрд</a:t>
            </a:r>
            <a:r>
              <a:rPr lang="uk-UA" sz="2000" dirty="0">
                <a:effectLst/>
              </a:rPr>
              <a:t> ф. ст. в ВВП країни - більше, ніж реклама або автомобільна промисловість.</a:t>
            </a:r>
            <a:br>
              <a:rPr lang="uk-UA" sz="2000" dirty="0">
                <a:effectLst/>
              </a:rPr>
            </a:br>
            <a:r>
              <a:rPr lang="uk-UA" sz="2000" dirty="0">
                <a:effectLst/>
              </a:rPr>
              <a:t> </a:t>
            </a:r>
            <a:br>
              <a:rPr lang="uk-UA" sz="2000" dirty="0">
                <a:effectLst/>
              </a:rPr>
            </a:br>
            <a:r>
              <a:rPr lang="uk-UA" sz="2000" dirty="0">
                <a:effectLst/>
              </a:rPr>
              <a:t> Навесні 2011 р міністерство культури опублікувало «Державну туристичну політику». У ній, зокрема, були заявлені наступні цілі: фінансування спільно з приватним сектором широкомасштабної рекламної кампанії, спрямованої на залучення з 2012 р додатково 4 </a:t>
            </a:r>
            <a:r>
              <a:rPr lang="uk-UA" sz="2000" dirty="0" err="1">
                <a:effectLst/>
              </a:rPr>
              <a:t>млн</a:t>
            </a:r>
            <a:r>
              <a:rPr lang="uk-UA" sz="2000" dirty="0">
                <a:effectLst/>
              </a:rPr>
              <a:t> туристів до Великобританії протягом наступних чотирьох років - загальний розмір фінансування - 100 </a:t>
            </a:r>
            <a:r>
              <a:rPr lang="uk-UA" sz="2000" dirty="0" err="1">
                <a:effectLst/>
              </a:rPr>
              <a:t>млн</a:t>
            </a:r>
            <a:r>
              <a:rPr lang="uk-UA" sz="2000" dirty="0">
                <a:effectLst/>
              </a:rPr>
              <a:t> ф. ст. </a:t>
            </a:r>
            <a:br>
              <a:rPr lang="uk-UA" sz="2000" dirty="0">
                <a:effectLst/>
              </a:rPr>
            </a:b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74134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64896" cy="2088232"/>
          </a:xfrm>
        </p:spPr>
        <p:txBody>
          <a:bodyPr>
            <a:noAutofit/>
          </a:bodyPr>
          <a:lstStyle/>
          <a:p>
            <a:r>
              <a:rPr lang="uk-UA" sz="2000" b="0" i="1" dirty="0">
                <a:solidFill>
                  <a:schemeClr val="bg1"/>
                </a:solidFill>
                <a:effectLst/>
                <a:latin typeface="+mn-lt"/>
              </a:rPr>
              <a:t>Програма розвитку туризму під назвою </a:t>
            </a:r>
            <a:r>
              <a:rPr lang="uk-UA" sz="2000" b="0" i="1" dirty="0" err="1">
                <a:solidFill>
                  <a:schemeClr val="bg1"/>
                </a:solidFill>
                <a:effectLst/>
                <a:latin typeface="+mn-lt"/>
              </a:rPr>
              <a:t>Plan</a:t>
            </a:r>
            <a:r>
              <a:rPr lang="uk-UA" sz="20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uk-UA" sz="2000" b="0" i="1" dirty="0" err="1">
                <a:solidFill>
                  <a:schemeClr val="bg1"/>
                </a:solidFill>
                <a:effectLst/>
                <a:latin typeface="+mn-lt"/>
              </a:rPr>
              <a:t>for</a:t>
            </a:r>
            <a:r>
              <a:rPr lang="uk-UA" sz="2000" b="0" i="1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uk-UA" sz="2000" b="0" i="1" dirty="0" err="1">
                <a:solidFill>
                  <a:schemeClr val="bg1"/>
                </a:solidFill>
                <a:effectLst/>
                <a:latin typeface="+mn-lt"/>
              </a:rPr>
              <a:t>Growth</a:t>
            </a:r>
            <a:r>
              <a:rPr lang="uk-UA" sz="2000" b="0" i="1" dirty="0">
                <a:solidFill>
                  <a:schemeClr val="bg1"/>
                </a:solidFill>
                <a:effectLst/>
                <a:latin typeface="+mn-lt"/>
              </a:rPr>
              <a:t> - «План зростання», прийнята в 2011 р, включає наступні заходи, спрямовані на підвищення ефективності роботи індустрії: розвиток і вдосконалення системи навчання готельної справи, збільшення числа візових центрів по всьому світу, здатних обробляти біометричні дані, а також плани переведення процесу отримання віз в </a:t>
            </a:r>
            <a:r>
              <a:rPr lang="uk-UA" sz="2000" b="0" i="1" dirty="0" err="1">
                <a:solidFill>
                  <a:schemeClr val="bg1"/>
                </a:solidFill>
                <a:effectLst/>
                <a:latin typeface="+mn-lt"/>
              </a:rPr>
              <a:t>інтернет</a:t>
            </a:r>
            <a:r>
              <a:rPr lang="uk-UA" sz="2000" b="0" i="1" dirty="0">
                <a:solidFill>
                  <a:schemeClr val="bg1"/>
                </a:solidFill>
                <a:effectLst/>
                <a:latin typeface="+mn-lt"/>
              </a:rPr>
              <a:t>.</a:t>
            </a:r>
            <a:br>
              <a:rPr lang="uk-UA" sz="2000" b="0" i="1" dirty="0">
                <a:solidFill>
                  <a:schemeClr val="bg1"/>
                </a:solidFill>
                <a:effectLst/>
                <a:latin typeface="+mn-lt"/>
              </a:rPr>
            </a:br>
            <a:endParaRPr lang="uk-UA" sz="2000" b="0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4038600" cy="4032448"/>
          </a:xfrm>
        </p:spPr>
      </p:pic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83417"/>
            <a:ext cx="4038600" cy="2877831"/>
          </a:xfrm>
        </p:spPr>
      </p:pic>
    </p:spTree>
    <p:extLst>
      <p:ext uri="{BB962C8B-B14F-4D97-AF65-F5344CB8AC3E}">
        <p14:creationId xmlns:p14="http://schemas.microsoft.com/office/powerpoint/2010/main" val="1166956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txBody>
          <a:bodyPr>
            <a:noAutofit/>
          </a:bodyPr>
          <a:lstStyle/>
          <a:p>
            <a:r>
              <a:rPr lang="uk-UA" sz="12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Оголошена міністерством культури маркетингова кампанія включає дві окремі кампанії: GREAT </a:t>
            </a:r>
            <a:r>
              <a:rPr lang="uk-UA" sz="12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Britain</a:t>
            </a:r>
            <a:r>
              <a:rPr lang="uk-UA" sz="12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: </a:t>
            </a:r>
            <a:r>
              <a:rPr lang="uk-UA" sz="12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You're</a:t>
            </a:r>
            <a:r>
              <a:rPr lang="uk-UA" sz="12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 </a:t>
            </a:r>
            <a:r>
              <a:rPr lang="uk-UA" sz="12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invited</a:t>
            </a:r>
            <a:r>
              <a:rPr lang="uk-UA" sz="12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 - «Великобританія: ви запрошені» і GREAT </a:t>
            </a:r>
            <a:r>
              <a:rPr lang="uk-UA" sz="12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Image</a:t>
            </a:r>
            <a:r>
              <a:rPr lang="uk-UA" sz="12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 </a:t>
            </a:r>
            <a:r>
              <a:rPr lang="uk-UA" sz="12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Campaign</a:t>
            </a:r>
            <a:r>
              <a:rPr lang="uk-UA" sz="12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 - «Кампанія великого образу». Обидві вони пов'язані з маркетингом Великобританії як туристичного напрямку в інших країнах. Метою першої кампанії є не тільки залучення таких відвідувачів, які раніше ніколи не бували в Великобританії, але і стимулювання повторних відвідувань країни тими туристами, хто вже побував тут раніше. У 2013 р фінансування цієї кампанії було збільшено на 50%, таким чином, в цілому воно повинно скласти 45 </a:t>
            </a:r>
            <a:r>
              <a:rPr lang="uk-UA" sz="12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млн</a:t>
            </a:r>
            <a:r>
              <a:rPr lang="uk-UA" sz="12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 ф. ст. на 2014-2016 рр. Дана кампанія має на увазі зустрічне фінансування: уряд забезпечує 23 </a:t>
            </a:r>
            <a:r>
              <a:rPr lang="uk-UA" sz="1200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млн</a:t>
            </a:r>
            <a:r>
              <a:rPr lang="uk-UA" sz="12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  <a:t> ф. ст. протягом кожного наступного фінансового року, решта фінансування планується отримати з приватного сектора. «Кампанія великого образу», яка стартувала в 2012 р, - рекламна кампанія, спрямована на підтримку бренду країни і створення її позитивного іміджу як туристичного напрямку. Її перша фаза реалізовувалася в дев'яти країнах світу: Китаї, Німеччині, США, Індії, Франції, Бразилії, Австралії, Японії і Канаді.</a:t>
            </a:r>
            <a:br>
              <a:rPr lang="uk-UA" sz="1200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n-lt"/>
              </a:rPr>
            </a:br>
            <a:endParaRPr lang="uk-UA" sz="1200" i="1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04"/>
            <a:ext cx="6480720" cy="3888432"/>
          </a:xfrm>
        </p:spPr>
      </p:pic>
    </p:spTree>
    <p:extLst>
      <p:ext uri="{BB962C8B-B14F-4D97-AF65-F5344CB8AC3E}">
        <p14:creationId xmlns:p14="http://schemas.microsoft.com/office/powerpoint/2010/main" val="2515060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1349</Words>
  <Application>Microsoft Office PowerPoint</Application>
  <PresentationFormat>Екран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Апекс</vt:lpstr>
      <vt:lpstr>                    Презентація на тему: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25 березня 2010 року провідні заклади культури країни опублікували документ під назвою «Культурна столиця: маніфест для майбутнього», в якому спробували продемонструвати, яким чином інвестиції в культуру можуть допомогти соціальному та економічному відновленню Великобританії в період рецесії. У Маніфесті наводилися факти, які підтверджують, зокрема, що історичний туризм приносить більше 20 млрд ф. ст. в ВВП країни - більше, ніж реклама або автомобільна промисловість.    Навесні 2011 р міністерство культури опублікувало «Державну туристичну політику». У ній, зокрема, були заявлені наступні цілі: фінансування спільно з приватним сектором широкомасштабної рекламної кампанії, спрямованої на залучення з 2012 р додатково 4 млн туристів до Великобританії протягом наступних чотирьох років - загальний розмір фінансування - 100 млн ф. ст.  </vt:lpstr>
      <vt:lpstr>Програма розвитку туризму під назвою Plan for Growth - «План зростання», прийнята в 2011 р, включає наступні заходи, спрямовані на підвищення ефективності роботи індустрії: розвиток і вдосконалення системи навчання готельної справи, збільшення числа візових центрів по всьому світу, здатних обробляти біометричні дані, а також плани переведення процесу отримання віз в інтернет. </vt:lpstr>
      <vt:lpstr>Оголошена міністерством культури маркетингова кампанія включає дві окремі кампанії: GREAT Britain: You're invited - «Великобританія: ви запрошені» і GREAT Image Campaign - «Кампанія великого образу». Обидві вони пов'язані з маркетингом Великобританії як туристичного напрямку в інших країнах. Метою першої кампанії є не тільки залучення таких відвідувачів, які раніше ніколи не бували в Великобританії, але і стимулювання повторних відвідувань країни тими туристами, хто вже побував тут раніше. У 2013 р фінансування цієї кампанії було збільшено на 50%, таким чином, в цілому воно повинно скласти 45 млн ф. ст. на 2014-2016 рр. Дана кампанія має на увазі зустрічне фінансування: уряд забезпечує 23 млн ф. ст. протягом кожного наступного фінансового року, решта фінансування планується отримати з приватного сектора. «Кампанія великого образу», яка стартувала в 2012 р, - рекламна кампанія, спрямована на підтримку бренду країни і створення її позитивного іміджу як туристичного напрямку. Її перша фаза реалізовувалася в дев'яти країнах світу: Китаї, Німеччині, США, Індії, Франції, Бразилії, Австралії, Японії і Канаді. </vt:lpstr>
      <vt:lpstr>На закінчення, слід зазначити, що й історичний огляд, і сучасні статистичні дані дозволяють зробити висновок про майбутні стійкі перспективи розвитку інтересу іноземних туристів до культури, сучасних наукових, промислових та мистецьких здобутків Великобританії. Звичайно ж, будуть змінюватися і вдосконалюватися форми організації туризму в Сполученому Королівстві, але вважається, що потік туристів до Великобританії буде тільки збільшуватися. Домінуючими в ньому залишаться такі напрямки туризму як діловий, пізнавальний та освітній.</vt:lpstr>
      <vt:lpstr>Список джерел, рекомендованих для вивчення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</dc:title>
  <dc:creator>RePack by Diakov</dc:creator>
  <cp:lastModifiedBy>RePack by Diakov</cp:lastModifiedBy>
  <cp:revision>20</cp:revision>
  <dcterms:created xsi:type="dcterms:W3CDTF">2019-04-07T15:04:38Z</dcterms:created>
  <dcterms:modified xsi:type="dcterms:W3CDTF">2019-04-07T20:54:37Z</dcterms:modified>
</cp:coreProperties>
</file>