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2"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28" autoAdjust="0"/>
    <p:restoredTop sz="94660"/>
  </p:normalViewPr>
  <p:slideViewPr>
    <p:cSldViewPr>
      <p:cViewPr varScale="1">
        <p:scale>
          <a:sx n="68" d="100"/>
          <a:sy n="68" d="100"/>
        </p:scale>
        <p:origin x="-147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10.05.2017</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10.05.2017</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10.05.2017</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10.05.2017</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10.05.2017</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10.05.2017</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10.05.2017</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10.05.2017</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5B106E36-FD25-4E2D-B0AA-010F637433A0}" type="datetimeFigureOut">
              <a:rPr lang="ru-RU" smtClean="0"/>
              <a:pPr/>
              <a:t>10.05.2017</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10.05.2017</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10.05.2017</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B106E36-FD25-4E2D-B0AA-010F637433A0}" type="datetimeFigureOut">
              <a:rPr lang="ru-RU" smtClean="0"/>
              <a:pPr/>
              <a:t>10.05.2017</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5C68B6-61C2-468F-89AB-4B9F7531AA68}" type="slidenum">
              <a:rPr lang="ru-RU" smtClean="0"/>
              <a:pPr/>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03648" y="2276872"/>
            <a:ext cx="7406640" cy="1472184"/>
          </a:xfrm>
        </p:spPr>
        <p:txBody>
          <a:bodyPr>
            <a:noAutofit/>
          </a:bodyPr>
          <a:lstStyle/>
          <a:p>
            <a:r>
              <a:rPr lang="en-US" sz="4800" b="1" dirty="0" smtClean="0"/>
              <a:t>Japanese Healthcare Attracts Medical Tourists</a:t>
            </a:r>
            <a:endParaRPr lang="en-US" sz="4800" dirty="0"/>
          </a:p>
        </p:txBody>
      </p:sp>
      <p:sp>
        <p:nvSpPr>
          <p:cNvPr id="4" name="TextBox 3"/>
          <p:cNvSpPr txBox="1"/>
          <p:nvPr/>
        </p:nvSpPr>
        <p:spPr>
          <a:xfrm>
            <a:off x="6228184" y="5589240"/>
            <a:ext cx="2592288" cy="861774"/>
          </a:xfrm>
          <a:prstGeom prst="rect">
            <a:avLst/>
          </a:prstGeom>
          <a:noFill/>
        </p:spPr>
        <p:txBody>
          <a:bodyPr wrap="square" rtlCol="0">
            <a:spAutoFit/>
          </a:bodyPr>
          <a:lstStyle/>
          <a:p>
            <a:r>
              <a:rPr lang="en-US" sz="3200" dirty="0" err="1" smtClean="0">
                <a:latin typeface="Times New Roman" pitchFamily="18" charset="0"/>
                <a:cs typeface="Times New Roman" pitchFamily="18" charset="0"/>
              </a:rPr>
              <a:t>Yuliia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Redko</a:t>
            </a:r>
            <a:endParaRPr lang="en-US" sz="3200" dirty="0" smtClean="0">
              <a:latin typeface="Times New Roman" pitchFamily="18" charset="0"/>
              <a:cs typeface="Times New Roman" pitchFamily="18" charset="0"/>
            </a:endParaRP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Картинки по запросу asia"/>
          <p:cNvPicPr>
            <a:picLocks noChangeAspect="1" noChangeArrowheads="1"/>
          </p:cNvPicPr>
          <p:nvPr/>
        </p:nvPicPr>
        <p:blipFill>
          <a:blip r:embed="rId2" cstate="print">
            <a:lum bright="30000"/>
          </a:blip>
          <a:srcRect/>
          <a:stretch>
            <a:fillRect/>
          </a:stretch>
        </p:blipFill>
        <p:spPr bwMode="auto">
          <a:xfrm>
            <a:off x="3779912" y="1988840"/>
            <a:ext cx="4572000" cy="4572000"/>
          </a:xfrm>
          <a:prstGeom prst="rect">
            <a:avLst/>
          </a:prstGeom>
          <a:noFill/>
        </p:spPr>
      </p:pic>
      <p:sp>
        <p:nvSpPr>
          <p:cNvPr id="3" name="Содержимое 2"/>
          <p:cNvSpPr>
            <a:spLocks noGrp="1"/>
          </p:cNvSpPr>
          <p:nvPr>
            <p:ph idx="1"/>
          </p:nvPr>
        </p:nvSpPr>
        <p:spPr>
          <a:xfrm>
            <a:off x="1115616" y="620688"/>
            <a:ext cx="7498080" cy="4800600"/>
          </a:xfrm>
        </p:spPr>
        <p:txBody>
          <a:bodyPr>
            <a:normAutofit fontScale="92500" lnSpcReduction="20000"/>
          </a:bodyPr>
          <a:lstStyle/>
          <a:p>
            <a:pPr>
              <a:buNone/>
            </a:pP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Meanwhile, those medical institutions that are actively welcoming international patients see potential demand from Asian countries where economic growth continues, and aim to establish medical tourism as one pillar of future hospital management. As government efforts to keep medical costs down continue, raising the profile of Japanese medicine overseas could bring increased revenues from outside the domestic insurance system and greater usage for expensive medical equipment.</a:t>
            </a:r>
            <a:endParaRPr lang="en-US"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43608" y="692696"/>
            <a:ext cx="7498080" cy="4800600"/>
          </a:xfrm>
        </p:spPr>
        <p:txBody>
          <a:bodyPr>
            <a:normAutofit fontScale="85000" lnSpcReduction="10000"/>
          </a:bodyPr>
          <a:lstStyle/>
          <a:p>
            <a:pPr>
              <a:buNone/>
            </a:pPr>
            <a:r>
              <a:rPr lang="ru-RU" dirty="0" smtClean="0"/>
              <a:t>		</a:t>
            </a:r>
            <a:r>
              <a:rPr lang="en-US" dirty="0" smtClean="0">
                <a:latin typeface="Times New Roman" pitchFamily="18" charset="0"/>
                <a:cs typeface="Times New Roman" pitchFamily="18" charset="0"/>
              </a:rPr>
              <a:t>The chart on the next slide shows the nationalities of medical tourists in fiscal 2012, based on METI estimates. Director Takahashi of the aforementioned Japan Medical &amp; Health Tourism Center says that of the customers they work with, “ninety percent are from China and close to ten percent from Russia. The proportions of health checkups and medical treatments are about equally divided. Most requests come from companies, and there are many cases in which medical checkups are included as part of incentive travel rewarding employee performance.”</a:t>
            </a:r>
            <a:endParaRPr lang="en-US" dirty="0">
              <a:latin typeface="Times New Roman" pitchFamily="18" charset="0"/>
              <a:cs typeface="Times New Roman" pitchFamily="18" charset="0"/>
            </a:endParaRPr>
          </a:p>
        </p:txBody>
      </p:sp>
      <p:sp>
        <p:nvSpPr>
          <p:cNvPr id="4" name="Стрелка вправо 3"/>
          <p:cNvSpPr/>
          <p:nvPr/>
        </p:nvSpPr>
        <p:spPr>
          <a:xfrm>
            <a:off x="3923928" y="5517232"/>
            <a:ext cx="3096344" cy="504056"/>
          </a:xfrm>
          <a:prstGeom prst="rightArrow">
            <a:avLst/>
          </a:prstGeom>
          <a:solidFill>
            <a:schemeClr val="bg1">
              <a:lumMod val="9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00125en_fig02.png"/>
          <p:cNvPicPr>
            <a:picLocks noChangeAspect="1"/>
          </p:cNvPicPr>
          <p:nvPr/>
        </p:nvPicPr>
        <p:blipFill>
          <a:blip r:embed="rId2" cstate="print"/>
          <a:srcRect b="5639"/>
          <a:stretch>
            <a:fillRect/>
          </a:stretch>
        </p:blipFill>
        <p:spPr>
          <a:xfrm>
            <a:off x="1403648" y="980728"/>
            <a:ext cx="6870149" cy="454015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Картинки по запросу medical tourism"/>
          <p:cNvPicPr>
            <a:picLocks noChangeAspect="1" noChangeArrowheads="1"/>
          </p:cNvPicPr>
          <p:nvPr/>
        </p:nvPicPr>
        <p:blipFill>
          <a:blip r:embed="rId2" cstate="print">
            <a:lum bright="20000"/>
          </a:blip>
          <a:srcRect/>
          <a:stretch>
            <a:fillRect/>
          </a:stretch>
        </p:blipFill>
        <p:spPr bwMode="auto">
          <a:xfrm>
            <a:off x="2987824" y="4512754"/>
            <a:ext cx="4176464" cy="2345246"/>
          </a:xfrm>
          <a:prstGeom prst="rect">
            <a:avLst/>
          </a:prstGeom>
          <a:noFill/>
        </p:spPr>
      </p:pic>
      <p:sp>
        <p:nvSpPr>
          <p:cNvPr id="3" name="Содержимое 2"/>
          <p:cNvSpPr>
            <a:spLocks noGrp="1"/>
          </p:cNvSpPr>
          <p:nvPr>
            <p:ph idx="1"/>
          </p:nvPr>
        </p:nvSpPr>
        <p:spPr>
          <a:xfrm>
            <a:off x="1187624" y="692696"/>
            <a:ext cx="7498080" cy="4800600"/>
          </a:xfrm>
        </p:spPr>
        <p:txBody>
          <a:bodyPr>
            <a:normAutofit fontScale="70000" lnSpcReduction="20000"/>
          </a:bodyPr>
          <a:lstStyle/>
          <a:p>
            <a:pPr>
              <a:buNone/>
            </a:pPr>
            <a:r>
              <a:rPr lang="ru-RU"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Hospitals actively seeking medical tourists from China include Kameda Medical Center in </a:t>
            </a:r>
            <a:r>
              <a:rPr lang="en-US" sz="3600" dirty="0" err="1" smtClean="0">
                <a:latin typeface="Times New Roman" pitchFamily="18" charset="0"/>
                <a:cs typeface="Times New Roman" pitchFamily="18" charset="0"/>
              </a:rPr>
              <a:t>Kamogawa</a:t>
            </a:r>
            <a:r>
              <a:rPr lang="en-US" sz="3600" dirty="0" smtClean="0">
                <a:latin typeface="Times New Roman" pitchFamily="18" charset="0"/>
                <a:cs typeface="Times New Roman" pitchFamily="18" charset="0"/>
              </a:rPr>
              <a:t>, Chiba Prefecture, and the Cancer Institute Hospital of the Japanese Foundation For Cancer Research, Nippon Medical School Imaging Center for Healthcare, and St. Luke’s International Hospital in Tokyo.</a:t>
            </a:r>
            <a:endParaRPr lang="ru-RU" sz="3600" dirty="0" smtClean="0">
              <a:latin typeface="Times New Roman" pitchFamily="18" charset="0"/>
              <a:cs typeface="Times New Roman" pitchFamily="18" charset="0"/>
            </a:endParaRPr>
          </a:p>
          <a:p>
            <a:pPr>
              <a:buNone/>
            </a:pPr>
            <a:endParaRPr lang="ru-RU" sz="3600" dirty="0" smtClean="0">
              <a:latin typeface="Times New Roman" pitchFamily="18" charset="0"/>
              <a:cs typeface="Times New Roman" pitchFamily="18" charset="0"/>
            </a:endParaRPr>
          </a:p>
          <a:p>
            <a:pPr>
              <a:buNone/>
            </a:pPr>
            <a:r>
              <a:rPr lang="ru-RU" sz="3600"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Kawakami </a:t>
            </a:r>
            <a:r>
              <a:rPr lang="en-US" sz="3600" dirty="0" err="1" smtClean="0">
                <a:latin typeface="Times New Roman" pitchFamily="18" charset="0"/>
                <a:cs typeface="Times New Roman" pitchFamily="18" charset="0"/>
              </a:rPr>
              <a:t>Risa</a:t>
            </a:r>
            <a:r>
              <a:rPr lang="en-US" sz="3600" dirty="0" smtClean="0">
                <a:latin typeface="Times New Roman" pitchFamily="18" charset="0"/>
                <a:cs typeface="Times New Roman" pitchFamily="18" charset="0"/>
              </a:rPr>
              <a:t> of Kameda Medical Center’s public relations office says that they had only about 50 patients from China in 2014, but a total of 108 from the beginning of 2015 through August, rising to 160 when reservations through December are included. </a:t>
            </a:r>
            <a:endParaRPr lang="en-US" sz="36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79104" y="332656"/>
            <a:ext cx="8064896" cy="4149080"/>
          </a:xfrm>
        </p:spPr>
        <p:txBody>
          <a:bodyPr>
            <a:normAutofit fontScale="85000" lnSpcReduction="20000"/>
          </a:bodyPr>
          <a:lstStyle/>
          <a:p>
            <a:pPr>
              <a:buNone/>
            </a:pPr>
            <a:r>
              <a:rPr lang="en-US" dirty="0" smtClean="0">
                <a:latin typeface="Times New Roman" pitchFamily="18" charset="0"/>
                <a:cs typeface="Times New Roman" pitchFamily="18" charset="0"/>
              </a:rPr>
              <a:t>		The government of Prime Minister Abe </a:t>
            </a:r>
            <a:r>
              <a:rPr lang="en-US" dirty="0" err="1" smtClean="0">
                <a:latin typeface="Times New Roman" pitchFamily="18" charset="0"/>
                <a:cs typeface="Times New Roman" pitchFamily="18" charset="0"/>
              </a:rPr>
              <a:t>Shinzō</a:t>
            </a:r>
            <a:r>
              <a:rPr lang="en-US" dirty="0" smtClean="0">
                <a:latin typeface="Times New Roman" pitchFamily="18" charset="0"/>
                <a:cs typeface="Times New Roman" pitchFamily="18" charset="0"/>
              </a:rPr>
              <a:t> is revising the policy of the previous administration, which prioritized acceptance of international patients. Rather than focusing on medical tourism, the current policy emphasizes international expansion of Japan’s medical technology and services. Specific targets in the June 2013 “Japan is Back” strategy include establishing Japanese medical institutions in about 10 locations internationally by 2020, mainly in developing countries, and acquisition of a ¥5 trillion market by 2030.</a:t>
            </a:r>
            <a:endParaRPr lang="en-US" dirty="0">
              <a:latin typeface="Times New Roman" pitchFamily="18" charset="0"/>
              <a:cs typeface="Times New Roman" pitchFamily="18" charset="0"/>
            </a:endParaRPr>
          </a:p>
        </p:txBody>
      </p:sp>
      <p:pic>
        <p:nvPicPr>
          <p:cNvPr id="4098" name="Picture 2" descr="Картинки по запросу Prime Minister Abe Shinzō"/>
          <p:cNvPicPr>
            <a:picLocks noChangeAspect="1" noChangeArrowheads="1"/>
          </p:cNvPicPr>
          <p:nvPr/>
        </p:nvPicPr>
        <p:blipFill>
          <a:blip r:embed="rId2" cstate="print"/>
          <a:srcRect/>
          <a:stretch>
            <a:fillRect/>
          </a:stretch>
        </p:blipFill>
        <p:spPr bwMode="auto">
          <a:xfrm>
            <a:off x="2483768" y="4064019"/>
            <a:ext cx="4968551" cy="2793981"/>
          </a:xfrm>
          <a:prstGeom prst="rect">
            <a:avLst/>
          </a:prstGeom>
          <a:ln>
            <a:noFill/>
          </a:ln>
          <a:effectLst>
            <a:softEdge rad="112500"/>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59632" y="620688"/>
            <a:ext cx="7498080" cy="4800600"/>
          </a:xfrm>
        </p:spPr>
        <p:txBody>
          <a:bodyPr/>
          <a:lstStyle/>
          <a:p>
            <a:pPr>
              <a:buNone/>
            </a:pPr>
            <a:r>
              <a:rPr lang="en-US" b="1" dirty="0" smtClean="0">
                <a:latin typeface="Times New Roman" pitchFamily="18" charset="0"/>
                <a:cs typeface="Times New Roman" pitchFamily="18" charset="0"/>
              </a:rPr>
              <a:t>		</a:t>
            </a:r>
            <a:r>
              <a:rPr lang="en-US" b="1" u="sng" dirty="0" smtClean="0">
                <a:latin typeface="Times New Roman" pitchFamily="18" charset="0"/>
                <a:cs typeface="Times New Roman" pitchFamily="18" charset="0"/>
              </a:rPr>
              <a:t>The aim in actively exporting </a:t>
            </a:r>
            <a:r>
              <a:rPr lang="en-US" dirty="0" smtClean="0">
                <a:latin typeface="Times New Roman" pitchFamily="18" charset="0"/>
                <a:cs typeface="Times New Roman" pitchFamily="18" charset="0"/>
              </a:rPr>
              <a:t>Japanese medical services with government backing is to stimulate the growth of related industries including medical equipment, pharmaceuticals, and information systems such as remote diagnostics.</a:t>
            </a:r>
            <a:endParaRPr lang="en-US" dirty="0">
              <a:latin typeface="Times New Roman" pitchFamily="18" charset="0"/>
              <a:cs typeface="Times New Roman" pitchFamily="18" charset="0"/>
            </a:endParaRPr>
          </a:p>
        </p:txBody>
      </p:sp>
      <p:pic>
        <p:nvPicPr>
          <p:cNvPr id="3074" name="Picture 2" descr="Картинки по запросу Japanese medical services"/>
          <p:cNvPicPr>
            <a:picLocks noChangeAspect="1" noChangeArrowheads="1"/>
          </p:cNvPicPr>
          <p:nvPr/>
        </p:nvPicPr>
        <p:blipFill>
          <a:blip r:embed="rId2" cstate="print"/>
          <a:srcRect/>
          <a:stretch>
            <a:fillRect/>
          </a:stretch>
        </p:blipFill>
        <p:spPr bwMode="auto">
          <a:xfrm>
            <a:off x="3203848" y="4077072"/>
            <a:ext cx="4267200" cy="2438400"/>
          </a:xfrm>
          <a:prstGeom prst="rect">
            <a:avLst/>
          </a:prstGeom>
          <a:ln>
            <a:noFill/>
          </a:ln>
          <a:effectLst>
            <a:softEdge rad="112500"/>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43608" y="620688"/>
            <a:ext cx="7498080" cy="4800600"/>
          </a:xfrm>
        </p:spPr>
        <p:txBody>
          <a:bodyPr>
            <a:normAutofit fontScale="92500"/>
          </a:bodyPr>
          <a:lstStyle/>
          <a:p>
            <a:pPr>
              <a:buNone/>
            </a:pPr>
            <a:r>
              <a:rPr lang="ru-RU" dirty="0" smtClean="0"/>
              <a:t>		</a:t>
            </a:r>
            <a:r>
              <a:rPr lang="en-US" dirty="0" err="1" smtClean="0">
                <a:latin typeface="Times New Roman" pitchFamily="18" charset="0"/>
                <a:cs typeface="Times New Roman" pitchFamily="18" charset="0"/>
              </a:rPr>
              <a:t>Kitahara</a:t>
            </a:r>
            <a:r>
              <a:rPr lang="en-US" dirty="0" smtClean="0">
                <a:latin typeface="Times New Roman" pitchFamily="18" charset="0"/>
                <a:cs typeface="Times New Roman" pitchFamily="18" charset="0"/>
              </a:rPr>
              <a:t> International Hospital in Tokyo is building an emergency care hospital in Phnom Penh, Cambodia, with financial support from backers including the Japan International Cooperation Agency that is scheduled to open in February 2016. Another project headed by </a:t>
            </a:r>
            <a:r>
              <a:rPr lang="en-US" dirty="0" err="1" smtClean="0">
                <a:latin typeface="Times New Roman" pitchFamily="18" charset="0"/>
                <a:cs typeface="Times New Roman" pitchFamily="18" charset="0"/>
              </a:rPr>
              <a:t>Hokuto</a:t>
            </a:r>
            <a:r>
              <a:rPr lang="en-US" dirty="0" smtClean="0">
                <a:latin typeface="Times New Roman" pitchFamily="18" charset="0"/>
                <a:cs typeface="Times New Roman" pitchFamily="18" charset="0"/>
              </a:rPr>
              <a:t> Hospital in Hokkaidō provides diagnostic imaging services in collaboration with local hospitals in Vladivostok, Russia.</a:t>
            </a:r>
            <a:endParaRPr lang="en-US"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475656" y="1700808"/>
            <a:ext cx="6940360" cy="2585323"/>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solidFill>
                    <a:schemeClr val="accent2">
                      <a:lumMod val="50000"/>
                    </a:schemeClr>
                  </a:solidFill>
                </a:ln>
                <a:solidFill>
                  <a:schemeClr val="accent2">
                    <a:lumMod val="60000"/>
                    <a:lumOff val="40000"/>
                  </a:schemeClr>
                </a:solidFill>
                <a:effectLst>
                  <a:reflection blurRad="12700" stA="50000" endPos="50000" dist="5000" dir="5400000" sy="-100000" rotWithShape="0"/>
                </a:effectLst>
              </a:rPr>
              <a:t>Thank you for your attention! </a:t>
            </a:r>
          </a:p>
          <a:p>
            <a:pPr algn="ctr"/>
            <a:endParaRPr lang="ru-RU" sz="5400" b="1" cap="all" spc="0" dirty="0">
              <a:ln w="0">
                <a:solidFill>
                  <a:schemeClr val="accent2">
                    <a:lumMod val="50000"/>
                  </a:schemeClr>
                </a:solidFill>
              </a:ln>
              <a:solidFill>
                <a:schemeClr val="accent2">
                  <a:lumMod val="60000"/>
                  <a:lumOff val="40000"/>
                </a:schemeClr>
              </a:solidFill>
              <a:effectLst>
                <a:reflection blurRad="12700" stA="50000" endPos="50000" dist="5000" dir="5400000" sy="-100000" rotWithShape="0"/>
              </a:effectLst>
            </a:endParaRPr>
          </a:p>
        </p:txBody>
      </p:sp>
      <p:sp>
        <p:nvSpPr>
          <p:cNvPr id="3" name="TextBox 2"/>
          <p:cNvSpPr txBox="1"/>
          <p:nvPr/>
        </p:nvSpPr>
        <p:spPr>
          <a:xfrm>
            <a:off x="5220072" y="5517232"/>
            <a:ext cx="3672408" cy="707886"/>
          </a:xfrm>
          <a:prstGeom prst="rect">
            <a:avLst/>
          </a:prstGeom>
          <a:noFill/>
        </p:spPr>
        <p:txBody>
          <a:bodyPr wrap="square" rtlCol="0">
            <a:spAutoFit/>
          </a:bodyPr>
          <a:lstStyle/>
          <a:p>
            <a:r>
              <a:rPr lang="en-US" sz="2000" b="1" dirty="0" smtClean="0">
                <a:latin typeface="Baskerville Old Face" pitchFamily="18" charset="0"/>
              </a:rPr>
              <a:t>Source of materials: www.nippon.com</a:t>
            </a:r>
            <a:endParaRPr lang="en-US" sz="2000" b="1" dirty="0">
              <a:latin typeface="Baskerville Old Face"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u="sng" dirty="0" smtClean="0">
                <a:latin typeface="Baskerville Old Face" pitchFamily="18" charset="0"/>
              </a:rPr>
              <a:t>Plan of presentation</a:t>
            </a:r>
            <a:endParaRPr lang="en-US" b="1" u="sng" dirty="0">
              <a:latin typeface="Baskerville Old Face" pitchFamily="18" charset="0"/>
            </a:endParaRPr>
          </a:p>
        </p:txBody>
      </p:sp>
      <p:sp>
        <p:nvSpPr>
          <p:cNvPr id="3" name="Содержимое 2"/>
          <p:cNvSpPr>
            <a:spLocks noGrp="1"/>
          </p:cNvSpPr>
          <p:nvPr>
            <p:ph idx="1"/>
          </p:nvPr>
        </p:nvSpPr>
        <p:spPr>
          <a:xfrm>
            <a:off x="1187624" y="1844824"/>
            <a:ext cx="7498080" cy="4800600"/>
          </a:xfrm>
        </p:spPr>
        <p:txBody>
          <a:bodyPr/>
          <a:lstStyle/>
          <a:p>
            <a:pPr>
              <a:buFont typeface="Wingdings" pitchFamily="2" charset="2"/>
              <a:buChar char="Ø"/>
            </a:pPr>
            <a:r>
              <a:rPr lang="en-US" dirty="0" smtClean="0">
                <a:latin typeface="Baskerville Old Face" pitchFamily="18" charset="0"/>
              </a:rPr>
              <a:t>Number of Medical Tourist increase</a:t>
            </a:r>
          </a:p>
          <a:p>
            <a:pPr>
              <a:buFont typeface="Wingdings" pitchFamily="2" charset="2"/>
              <a:buChar char="Ø"/>
            </a:pPr>
            <a:r>
              <a:rPr lang="en-US" dirty="0" smtClean="0">
                <a:latin typeface="Baskerville Old Face" pitchFamily="18" charset="0"/>
              </a:rPr>
              <a:t>Government backing for Medical Tourism</a:t>
            </a:r>
          </a:p>
          <a:p>
            <a:pPr>
              <a:buFont typeface="Wingdings" pitchFamily="2" charset="2"/>
              <a:buChar char="Ø"/>
            </a:pPr>
            <a:r>
              <a:rPr lang="en-US" dirty="0" smtClean="0">
                <a:latin typeface="Baskerville Old Face" pitchFamily="18" charset="0"/>
              </a:rPr>
              <a:t>How Japanese Government treats to Medical Care</a:t>
            </a:r>
          </a:p>
          <a:p>
            <a:pPr>
              <a:buFont typeface="Wingdings" pitchFamily="2" charset="2"/>
              <a:buChar char="Ø"/>
            </a:pPr>
            <a:r>
              <a:rPr lang="en-US" dirty="0" smtClean="0">
                <a:latin typeface="Baskerville Old Face" pitchFamily="18" charset="0"/>
              </a:rPr>
              <a:t>Hospital seeking Chinese Patients </a:t>
            </a:r>
          </a:p>
          <a:p>
            <a:pPr>
              <a:buFont typeface="Wingdings" pitchFamily="2" charset="2"/>
              <a:buChar char="Ø"/>
            </a:pPr>
            <a:r>
              <a:rPr lang="en-US" dirty="0" smtClean="0">
                <a:latin typeface="Baskerville Old Face" pitchFamily="18" charset="0"/>
              </a:rPr>
              <a:t>Overseas Expansion of Japanese Medical Care</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15616" y="260648"/>
            <a:ext cx="7498080" cy="4800600"/>
          </a:xfrm>
        </p:spPr>
        <p:txBody>
          <a:bodyPr/>
          <a:lstStyle/>
          <a:p>
            <a:pPr>
              <a:buNone/>
            </a:pPr>
            <a:r>
              <a:rPr lang="ru-RU" dirty="0" smtClean="0"/>
              <a:t>	</a:t>
            </a:r>
            <a:r>
              <a:rPr lang="en-US" dirty="0" smtClean="0">
                <a:latin typeface="Times New Roman" pitchFamily="18" charset="0"/>
                <a:cs typeface="Times New Roman" pitchFamily="18" charset="0"/>
              </a:rPr>
              <a:t>Boosted by the weak yen and relaxed visa conditions, the number of foreigners visiting Japan has been rising rapidly and the total for 2015 is expected to reach 20 million. Among this number are more and more people seeking the advanced medical treatment and rigorous medical examinations available in Japan.</a:t>
            </a:r>
            <a:endParaRPr lang="en-US" dirty="0">
              <a:latin typeface="Times New Roman" pitchFamily="18" charset="0"/>
              <a:cs typeface="Times New Roman" pitchFamily="18" charset="0"/>
            </a:endParaRPr>
          </a:p>
        </p:txBody>
      </p:sp>
      <p:pic>
        <p:nvPicPr>
          <p:cNvPr id="27650" name="Picture 2" descr="Картинки по запросу Japanese Healthcare Attracts Medical Tourists"/>
          <p:cNvPicPr>
            <a:picLocks noChangeAspect="1" noChangeArrowheads="1"/>
          </p:cNvPicPr>
          <p:nvPr/>
        </p:nvPicPr>
        <p:blipFill>
          <a:blip r:embed="rId2" cstate="print"/>
          <a:srcRect/>
          <a:stretch>
            <a:fillRect/>
          </a:stretch>
        </p:blipFill>
        <p:spPr bwMode="auto">
          <a:xfrm>
            <a:off x="2555776" y="4059302"/>
            <a:ext cx="4968552" cy="2798698"/>
          </a:xfrm>
          <a:prstGeom prst="rect">
            <a:avLst/>
          </a:prstGeom>
          <a:ln>
            <a:noFill/>
          </a:ln>
          <a:effectLst>
            <a:softEdge rad="112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Картинки по запросу statistics"/>
          <p:cNvPicPr>
            <a:picLocks noChangeAspect="1" noChangeArrowheads="1"/>
          </p:cNvPicPr>
          <p:nvPr/>
        </p:nvPicPr>
        <p:blipFill>
          <a:blip r:embed="rId2" cstate="print">
            <a:lum bright="30000"/>
          </a:blip>
          <a:srcRect t="3150" b="14951"/>
          <a:stretch>
            <a:fillRect/>
          </a:stretch>
        </p:blipFill>
        <p:spPr bwMode="auto">
          <a:xfrm>
            <a:off x="3436375" y="3113584"/>
            <a:ext cx="5707625" cy="3744416"/>
          </a:xfrm>
          <a:prstGeom prst="rect">
            <a:avLst/>
          </a:prstGeom>
          <a:noFill/>
        </p:spPr>
      </p:pic>
      <p:sp>
        <p:nvSpPr>
          <p:cNvPr id="3" name="Содержимое 2"/>
          <p:cNvSpPr>
            <a:spLocks noGrp="1"/>
          </p:cNvSpPr>
          <p:nvPr>
            <p:ph idx="1"/>
          </p:nvPr>
        </p:nvSpPr>
        <p:spPr>
          <a:xfrm>
            <a:off x="1043608" y="260648"/>
            <a:ext cx="8100392" cy="4896544"/>
          </a:xfrm>
        </p:spPr>
        <p:txBody>
          <a:bodyPr>
            <a:normAutofit fontScale="92500"/>
          </a:bodyPr>
          <a:lstStyle/>
          <a:p>
            <a:pPr>
              <a:buNone/>
            </a:pP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As the number of foreign visitors increases, tourism is becoming an increasingly important part of the Japanese economy. Among those arriving from overseas are medical tourists seeking treatment that is unavailable or more expensive in their own countries. While there is no precise data for recent years, a Ministry of Economy, Trade, and Industry estimate for fiscal 2012 put the total at 27,000, up 5,000 from the previous year.</a:t>
            </a:r>
            <a:endParaRPr lang="en-US"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59632" y="980728"/>
            <a:ext cx="7498080" cy="4800600"/>
          </a:xfrm>
        </p:spPr>
        <p:txBody>
          <a:bodyPr>
            <a:normAutofit fontScale="85000" lnSpcReduction="10000"/>
          </a:bodyPr>
          <a:lstStyle/>
          <a:p>
            <a:pPr>
              <a:buNone/>
            </a:pP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Takahashi Nobuyoshi, director of the Japan Medical &amp; Health Tourism Center of major travel agency JTB says that while actual numbers are not available it is reasonable to assume that the number of medical tourists in Japan is increasing in tandem with the overall increase in international visitors. That number has more than doubled over the past three years. Assuming that medical tourists have increased at the same rate, the current number would be on the order of 50,000 to 60,000</a:t>
            </a:r>
            <a:r>
              <a:rPr lang="ru-RU"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00125en_fig01_.png"/>
          <p:cNvPicPr>
            <a:picLocks noChangeAspect="1"/>
          </p:cNvPicPr>
          <p:nvPr/>
        </p:nvPicPr>
        <p:blipFill>
          <a:blip r:embed="rId2" cstate="print"/>
          <a:srcRect b="5901"/>
          <a:stretch>
            <a:fillRect/>
          </a:stretch>
        </p:blipFill>
        <p:spPr>
          <a:xfrm>
            <a:off x="1187624" y="1196752"/>
            <a:ext cx="7797082" cy="452281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Картинки по запросу japan flag"/>
          <p:cNvPicPr>
            <a:picLocks noChangeAspect="1" noChangeArrowheads="1"/>
          </p:cNvPicPr>
          <p:nvPr/>
        </p:nvPicPr>
        <p:blipFill>
          <a:blip r:embed="rId2" cstate="print"/>
          <a:srcRect/>
          <a:stretch>
            <a:fillRect/>
          </a:stretch>
        </p:blipFill>
        <p:spPr bwMode="auto">
          <a:xfrm>
            <a:off x="5004048" y="4265712"/>
            <a:ext cx="3888432" cy="2592288"/>
          </a:xfrm>
          <a:prstGeom prst="rect">
            <a:avLst/>
          </a:prstGeom>
          <a:noFill/>
        </p:spPr>
      </p:pic>
      <p:sp>
        <p:nvSpPr>
          <p:cNvPr id="3" name="Содержимое 2"/>
          <p:cNvSpPr>
            <a:spLocks noGrp="1"/>
          </p:cNvSpPr>
          <p:nvPr>
            <p:ph idx="1"/>
          </p:nvPr>
        </p:nvSpPr>
        <p:spPr>
          <a:xfrm>
            <a:off x="1115616" y="548680"/>
            <a:ext cx="7498080" cy="4800600"/>
          </a:xfrm>
        </p:spPr>
        <p:txBody>
          <a:bodyPr>
            <a:normAutofit fontScale="85000" lnSpcReduction="20000"/>
          </a:bodyPr>
          <a:lstStyle/>
          <a:p>
            <a:pPr>
              <a:buNone/>
            </a:pPr>
            <a:r>
              <a:rPr lang="ru-RU" dirty="0" smtClean="0"/>
              <a:t>		</a:t>
            </a:r>
            <a:r>
              <a:rPr lang="en-US" dirty="0" smtClean="0">
                <a:latin typeface="Times New Roman" pitchFamily="18" charset="0"/>
                <a:cs typeface="Times New Roman" pitchFamily="18" charset="0"/>
              </a:rPr>
              <a:t>The Japanese government altered its course with regard to international patients in 2010, when the Democratic Party of Japan was in power. Health, including medical and nursing care, was positioned as a strategic field in the new growth strategy adopted by the cabinet and medical tourism was encouraged. In 2011 the DPJ government created a “visa for medical stay” that grants long-term stays to medical tourists and approval for visa holders to travel back and forth between their home countries and Japan. It also backed the foundation of Medical Excellence JAPAN, an organization that meets the needs of patients from other countries.</a:t>
            </a:r>
            <a:endParaRPr lang="en-US"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Untitled.png"/>
          <p:cNvPicPr>
            <a:picLocks noChangeAspect="1"/>
          </p:cNvPicPr>
          <p:nvPr/>
        </p:nvPicPr>
        <p:blipFill>
          <a:blip r:embed="rId2" cstate="print">
            <a:lum contrast="10000"/>
          </a:blip>
          <a:stretch>
            <a:fillRect/>
          </a:stretch>
        </p:blipFill>
        <p:spPr>
          <a:xfrm>
            <a:off x="179512" y="980728"/>
            <a:ext cx="8785189" cy="5025426"/>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99592" y="548680"/>
            <a:ext cx="7498080" cy="4800600"/>
          </a:xfrm>
        </p:spPr>
        <p:txBody>
          <a:bodyPr>
            <a:normAutofit fontScale="92500" lnSpcReduction="20000"/>
          </a:bodyPr>
          <a:lstStyle/>
          <a:p>
            <a:pPr>
              <a:buNone/>
            </a:pPr>
            <a:r>
              <a:rPr lang="ru-RU" dirty="0" smtClean="0"/>
              <a:t>		</a:t>
            </a:r>
            <a:r>
              <a:rPr lang="en-US" dirty="0" smtClean="0">
                <a:latin typeface="Times New Roman" pitchFamily="18" charset="0"/>
                <a:cs typeface="Times New Roman" pitchFamily="18" charset="0"/>
              </a:rPr>
              <a:t>At the same time, language and cultural barriers and the need for balance with the national healthcare insurance system mean many healthcare institutions in Japan are cautious about internationalization. The Japan Medical Association has consistently opposed the push for medical tourism, citing problems with respect to the general principle that healthcare should not be for profit, and the prohibition of mixed medical care billing in the Japanese healthcare system.</a:t>
            </a:r>
            <a:endParaRPr lang="en-US" dirty="0">
              <a:latin typeface="Times New Roman" pitchFamily="18" charset="0"/>
              <a:cs typeface="Times New Roman" pitchFamily="18" charset="0"/>
            </a:endParaRPr>
          </a:p>
        </p:txBody>
      </p:sp>
      <p:pic>
        <p:nvPicPr>
          <p:cNvPr id="9218" name="Picture 2" descr="Картинки по запросу Japan Medical Association"/>
          <p:cNvPicPr>
            <a:picLocks noChangeAspect="1" noChangeArrowheads="1"/>
          </p:cNvPicPr>
          <p:nvPr/>
        </p:nvPicPr>
        <p:blipFill>
          <a:blip r:embed="rId2" cstate="print"/>
          <a:srcRect/>
          <a:stretch>
            <a:fillRect/>
          </a:stretch>
        </p:blipFill>
        <p:spPr bwMode="auto">
          <a:xfrm>
            <a:off x="1331640" y="5324474"/>
            <a:ext cx="6858000" cy="1533526"/>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24</TotalTime>
  <Words>48</Words>
  <Application>Microsoft Office PowerPoint</Application>
  <PresentationFormat>Экран (4:3)</PresentationFormat>
  <Paragraphs>23</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Солнцестояние</vt:lpstr>
      <vt:lpstr>Japanese Healthcare Attracts Medical Tourists</vt:lpstr>
      <vt:lpstr>Plan of presentation</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Japanese Healthcare Attracts Medical Tourists</dc:title>
  <dc:creator>Lenovo</dc:creator>
  <cp:lastModifiedBy>Юлия Редько</cp:lastModifiedBy>
  <cp:revision>2</cp:revision>
  <dcterms:created xsi:type="dcterms:W3CDTF">2017-04-21T22:54:26Z</dcterms:created>
  <dcterms:modified xsi:type="dcterms:W3CDTF">2017-05-10T17:14:42Z</dcterms:modified>
</cp:coreProperties>
</file>