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64" r:id="rId4"/>
    <p:sldId id="265" r:id="rId5"/>
    <p:sldId id="266" r:id="rId6"/>
    <p:sldId id="261" r:id="rId7"/>
    <p:sldId id="257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8B88"/>
    <a:srgbClr val="FF6F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50" d="100"/>
          <a:sy n="50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EE9D5-E8F2-4764-A191-EB5E9C0608AA}" type="datetimeFigureOut">
              <a:rPr lang="en-US" smtClean="0"/>
              <a:t>9/4/2020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71CCA-F85D-4264-BF67-42CB60B744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041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EE9D5-E8F2-4764-A191-EB5E9C0608AA}" type="datetimeFigureOut">
              <a:rPr lang="en-US" smtClean="0"/>
              <a:t>9/4/2020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71CCA-F85D-4264-BF67-42CB60B744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925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EE9D5-E8F2-4764-A191-EB5E9C0608AA}" type="datetimeFigureOut">
              <a:rPr lang="en-US" smtClean="0"/>
              <a:t>9/4/2020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71CCA-F85D-4264-BF67-42CB60B744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161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EE9D5-E8F2-4764-A191-EB5E9C0608AA}" type="datetimeFigureOut">
              <a:rPr lang="en-US" smtClean="0"/>
              <a:t>9/4/2020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71CCA-F85D-4264-BF67-42CB60B744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449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EE9D5-E8F2-4764-A191-EB5E9C0608AA}" type="datetimeFigureOut">
              <a:rPr lang="en-US" smtClean="0"/>
              <a:t>9/4/2020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71CCA-F85D-4264-BF67-42CB60B744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162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EE9D5-E8F2-4764-A191-EB5E9C0608AA}" type="datetimeFigureOut">
              <a:rPr lang="en-US" smtClean="0"/>
              <a:t>9/4/2020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71CCA-F85D-4264-BF67-42CB60B744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6265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EE9D5-E8F2-4764-A191-EB5E9C0608AA}" type="datetimeFigureOut">
              <a:rPr lang="en-US" smtClean="0"/>
              <a:t>9/4/2020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71CCA-F85D-4264-BF67-42CB60B744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0206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EE9D5-E8F2-4764-A191-EB5E9C0608AA}" type="datetimeFigureOut">
              <a:rPr lang="en-US" smtClean="0"/>
              <a:t>9/4/2020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71CCA-F85D-4264-BF67-42CB60B744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902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EE9D5-E8F2-4764-A191-EB5E9C0608AA}" type="datetimeFigureOut">
              <a:rPr lang="en-US" smtClean="0"/>
              <a:t>9/4/2020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71CCA-F85D-4264-BF67-42CB60B744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7982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EE9D5-E8F2-4764-A191-EB5E9C0608AA}" type="datetimeFigureOut">
              <a:rPr lang="en-US" smtClean="0"/>
              <a:t>9/4/2020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71CCA-F85D-4264-BF67-42CB60B744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6864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EE9D5-E8F2-4764-A191-EB5E9C0608AA}" type="datetimeFigureOut">
              <a:rPr lang="en-US" smtClean="0"/>
              <a:t>9/4/2020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71CCA-F85D-4264-BF67-42CB60B744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4882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4EE9D5-E8F2-4764-A191-EB5E9C0608AA}" type="datetimeFigureOut">
              <a:rPr lang="en-US" smtClean="0"/>
              <a:t>9/4/2020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571CCA-F85D-4264-BF67-42CB60B744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885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36700" y="2434527"/>
            <a:ext cx="6007100" cy="2134685"/>
          </a:xfrm>
        </p:spPr>
        <p:txBody>
          <a:bodyPr>
            <a:normAutofit/>
          </a:bodyPr>
          <a:lstStyle/>
          <a:p>
            <a:r>
              <a:rPr lang="ru-RU" sz="4800" b="1" dirty="0" err="1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mic Sans MS" pitchFamily="66" charset="0"/>
              </a:rPr>
              <a:t>Бронхообструкция</a:t>
            </a:r>
            <a:r>
              <a:rPr lang="ru-RU" sz="4800" b="1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omic Sans MS" pitchFamily="66" charset="0"/>
              </a:rPr>
              <a:t> «Инородное тело»</a:t>
            </a:r>
            <a:endParaRPr lang="en-US" sz="4800" b="1" dirty="0">
              <a:solidFill>
                <a:schemeClr val="accent5">
                  <a:lumMod val="40000"/>
                  <a:lumOff val="6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5972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 err="1" smtClean="0">
                <a:solidFill>
                  <a:srgbClr val="FF6F6F"/>
                </a:solidFill>
              </a:rPr>
              <a:t>Бронхообструктивный</a:t>
            </a:r>
            <a:r>
              <a:rPr lang="ru-RU" sz="4000" dirty="0" smtClean="0">
                <a:solidFill>
                  <a:srgbClr val="FF6F6F"/>
                </a:solidFill>
              </a:rPr>
              <a:t> синдром</a:t>
            </a:r>
            <a:endParaRPr lang="ru-RU" sz="4000" dirty="0">
              <a:solidFill>
                <a:srgbClr val="FF6F6F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85800" y="1563452"/>
            <a:ext cx="79375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>
                <a:solidFill>
                  <a:schemeClr val="bg1"/>
                </a:solidFill>
              </a:rPr>
              <a:t>Бронхообструктивный</a:t>
            </a:r>
            <a:r>
              <a:rPr lang="ru-RU" sz="2000" dirty="0">
                <a:solidFill>
                  <a:schemeClr val="bg1"/>
                </a:solidFill>
              </a:rPr>
              <a:t> синдром (БОС) или синдром бронхиальной обструкции это патологическое состояние связанное с нарушением воздушного поток ( бронхиальной проходимости) и последующим увеличением сопротивления потока воздуха при вентиляции (</a:t>
            </a:r>
            <a:r>
              <a:rPr lang="ru-RU" sz="2000" dirty="0" smtClean="0">
                <a:solidFill>
                  <a:schemeClr val="bg1"/>
                </a:solidFill>
              </a:rPr>
              <a:t>БОС).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31" name="Рисунок 3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" y="3175000"/>
            <a:ext cx="7239000" cy="3499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073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>
                <a:solidFill>
                  <a:srgbClr val="FF6F6F"/>
                </a:solidFill>
              </a:rPr>
              <a:t>Ключевые клинические проявления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96900" y="2166541"/>
            <a:ext cx="78105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●удлинение фазы выдоха;</a:t>
            </a:r>
          </a:p>
          <a:p>
            <a:r>
              <a:rPr lang="ru-RU" sz="2400" dirty="0">
                <a:solidFill>
                  <a:schemeClr val="bg1"/>
                </a:solidFill>
              </a:rPr>
              <a:t>●появление </a:t>
            </a:r>
            <a:r>
              <a:rPr lang="ru-RU" sz="2400" dirty="0" smtClean="0">
                <a:solidFill>
                  <a:schemeClr val="bg1"/>
                </a:solidFill>
              </a:rPr>
              <a:t>экспираторных шумов в виде свистящего, шумного дыхания </a:t>
            </a:r>
            <a:r>
              <a:rPr lang="ru-RU" sz="2400" dirty="0">
                <a:solidFill>
                  <a:schemeClr val="bg1"/>
                </a:solidFill>
              </a:rPr>
              <a:t>при </a:t>
            </a:r>
            <a:endParaRPr lang="ru-RU" sz="2400" dirty="0" smtClean="0">
              <a:solidFill>
                <a:schemeClr val="bg1"/>
              </a:solidFill>
            </a:endParaRPr>
          </a:p>
          <a:p>
            <a:r>
              <a:rPr lang="ru-RU" sz="2400" dirty="0" smtClean="0">
                <a:solidFill>
                  <a:schemeClr val="bg1"/>
                </a:solidFill>
              </a:rPr>
              <a:t>●</a:t>
            </a:r>
            <a:r>
              <a:rPr lang="ru-RU" sz="2400" dirty="0">
                <a:solidFill>
                  <a:schemeClr val="bg1"/>
                </a:solidFill>
              </a:rPr>
              <a:t>аускультации </a:t>
            </a:r>
            <a:r>
              <a:rPr lang="ru-RU" sz="2400" dirty="0" smtClean="0">
                <a:solidFill>
                  <a:schemeClr val="bg1"/>
                </a:solidFill>
              </a:rPr>
              <a:t>или слышного на расстоянии, рассеянных сухих хрипов.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●приступы удушья;</a:t>
            </a:r>
          </a:p>
          <a:p>
            <a:r>
              <a:rPr lang="ru-RU" sz="2400" dirty="0">
                <a:solidFill>
                  <a:schemeClr val="bg1"/>
                </a:solidFill>
              </a:rPr>
              <a:t>●сухой </a:t>
            </a:r>
            <a:r>
              <a:rPr lang="ru-RU" sz="2400" dirty="0" smtClean="0">
                <a:solidFill>
                  <a:schemeClr val="bg1"/>
                </a:solidFill>
              </a:rPr>
              <a:t>приступообразный и малопродуктивный кашель;</a:t>
            </a:r>
          </a:p>
          <a:p>
            <a:r>
              <a:rPr lang="ru-RU" sz="2400" dirty="0">
                <a:solidFill>
                  <a:schemeClr val="bg1"/>
                </a:solidFill>
              </a:rPr>
              <a:t>●участие </a:t>
            </a:r>
            <a:r>
              <a:rPr lang="ru-RU" sz="2400" dirty="0" smtClean="0">
                <a:solidFill>
                  <a:schemeClr val="bg1"/>
                </a:solidFill>
              </a:rPr>
              <a:t>вспомогательной мускулатуры при дыхании;</a:t>
            </a:r>
          </a:p>
          <a:p>
            <a:r>
              <a:rPr lang="ru-RU" sz="2400" dirty="0">
                <a:solidFill>
                  <a:schemeClr val="bg1"/>
                </a:solidFill>
              </a:rPr>
              <a:t>●тимпанический </a:t>
            </a:r>
            <a:r>
              <a:rPr lang="ru-RU" sz="2400" dirty="0" smtClean="0">
                <a:solidFill>
                  <a:schemeClr val="bg1"/>
                </a:solidFill>
              </a:rPr>
              <a:t>оттенок </a:t>
            </a:r>
            <a:r>
              <a:rPr lang="ru-RU" sz="2400" dirty="0" err="1" smtClean="0">
                <a:solidFill>
                  <a:schemeClr val="bg1"/>
                </a:solidFill>
              </a:rPr>
              <a:t>перкуторного</a:t>
            </a:r>
            <a:r>
              <a:rPr lang="ru-RU" sz="2400" dirty="0" smtClean="0">
                <a:solidFill>
                  <a:schemeClr val="bg1"/>
                </a:solidFill>
              </a:rPr>
              <a:t> звука;</a:t>
            </a:r>
          </a:p>
          <a:p>
            <a:r>
              <a:rPr lang="ru-RU" sz="2400" dirty="0">
                <a:solidFill>
                  <a:schemeClr val="bg1"/>
                </a:solidFill>
              </a:rPr>
              <a:t>●отдышка</a:t>
            </a:r>
            <a:r>
              <a:rPr lang="ru-RU" sz="2400" dirty="0" smtClean="0">
                <a:solidFill>
                  <a:schemeClr val="bg1"/>
                </a:solidFill>
              </a:rPr>
              <a:t>, как правило экспираторного характера;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3500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73100" y="0"/>
            <a:ext cx="7886700" cy="1325563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6F6F"/>
                </a:solidFill>
              </a:rPr>
              <a:t>Сценарий развития</a:t>
            </a:r>
            <a:endParaRPr lang="ru-RU" dirty="0">
              <a:solidFill>
                <a:srgbClr val="FF6F6F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11200" y="1458943"/>
            <a:ext cx="78486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chemeClr val="bg1"/>
                </a:solidFill>
              </a:rPr>
              <a:t>Немотивированный кашель, длительное течение БОС могут быть вызваны аспирацией инородного тела. При этом кашель носит приступообразный характер с элементами диспноэ, клиническая картина имеет односторонний характер, происходит увеличение объема половины грудной клетки, отмечается коробочный </a:t>
            </a:r>
            <a:r>
              <a:rPr lang="ru-RU" sz="2400" dirty="0" err="1">
                <a:solidFill>
                  <a:schemeClr val="bg1"/>
                </a:solidFill>
              </a:rPr>
              <a:t>перкуторный</a:t>
            </a:r>
            <a:r>
              <a:rPr lang="ru-RU" sz="2400" dirty="0">
                <a:solidFill>
                  <a:schemeClr val="bg1"/>
                </a:solidFill>
              </a:rPr>
              <a:t> звук, смещение средостения в противоположную сторону, ослабление дыхания на стороне поражения. При рентгенографии органов грудной клетки определяется ателектаз, вентиляционная эмфизема со смещением средостения. Решающее значение имеет проведение бронхоскопического исследования.</a:t>
            </a:r>
          </a:p>
        </p:txBody>
      </p:sp>
    </p:spTree>
    <p:extLst>
      <p:ext uri="{BB962C8B-B14F-4D97-AF65-F5344CB8AC3E}">
        <p14:creationId xmlns:p14="http://schemas.microsoft.com/office/powerpoint/2010/main" val="4059417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60400" y="98426"/>
            <a:ext cx="7886700" cy="1325563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6F6F"/>
                </a:solidFill>
              </a:rPr>
              <a:t>Статистические данные</a:t>
            </a:r>
            <a:endParaRPr lang="ru-RU" dirty="0">
              <a:solidFill>
                <a:srgbClr val="FF6F6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42900" y="1397149"/>
            <a:ext cx="82042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solidFill>
                  <a:schemeClr val="bg1"/>
                </a:solidFill>
              </a:rPr>
              <a:t>В </a:t>
            </a:r>
            <a:r>
              <a:rPr lang="ru-RU" sz="2000" dirty="0">
                <a:solidFill>
                  <a:schemeClr val="bg1"/>
                </a:solidFill>
              </a:rPr>
              <a:t>период с 2004 по 2008 гг. в отделении торакальной хирургии Детской клинической больницы им. Святого Владимира г. Москвы проходили лечение 41 пациент, с установленным диагнозом инородного тела дыхательных путей. У 36 пациентов выявлено инородное тело бронхов и у 5 человек диагностировано инородное тело трахеи.</a:t>
            </a:r>
          </a:p>
          <a:p>
            <a:pPr algn="just"/>
            <a:r>
              <a:rPr lang="ru-RU" sz="2000" dirty="0">
                <a:solidFill>
                  <a:schemeClr val="bg1"/>
                </a:solidFill>
              </a:rPr>
              <a:t>72,2% этих пациентов были в возрасте от 1 года до 4 лет. Дети до года составили 11,1%, детей в возрасте старше 7 лет было 16,6%. Анализ историй болезни этих пациентов показал, что в 32,3% случаях были обнаружены органические инородные тела в дыхательных путях детей. Мелкие детали игрушек были извлечены в 29,3% случаев, что также являются нередкой находкой в респираторном тракте детей как младшего, так и старшего возраста. Надо отметить, что диагностика инородного тела бронхов непростая задача. Согласно нашим данным, у 30,5% детей диагностическая бронхоскопия была проведена более чем через 1 </a:t>
            </a:r>
            <a:r>
              <a:rPr lang="ru-RU" sz="2000" dirty="0" err="1">
                <a:solidFill>
                  <a:schemeClr val="bg1"/>
                </a:solidFill>
              </a:rPr>
              <a:t>мес</a:t>
            </a:r>
            <a:r>
              <a:rPr lang="ru-RU" sz="2000" dirty="0">
                <a:solidFill>
                  <a:schemeClr val="bg1"/>
                </a:solidFill>
              </a:rPr>
              <a:t> после аспирации инородного тела, а у 2-х детей инородное тело находилось в дыхательных путях более 6 </a:t>
            </a:r>
            <a:r>
              <a:rPr lang="ru-RU" sz="2000" dirty="0" err="1">
                <a:solidFill>
                  <a:schemeClr val="bg1"/>
                </a:solidFill>
              </a:rPr>
              <a:t>мес</a:t>
            </a:r>
            <a:r>
              <a:rPr lang="ru-RU" sz="2000" dirty="0">
                <a:solidFill>
                  <a:schemeClr val="bg1"/>
                </a:solidFill>
              </a:rPr>
              <a:t> [5].</a:t>
            </a:r>
          </a:p>
        </p:txBody>
      </p:sp>
    </p:spTree>
    <p:extLst>
      <p:ext uri="{BB962C8B-B14F-4D97-AF65-F5344CB8AC3E}">
        <p14:creationId xmlns:p14="http://schemas.microsoft.com/office/powerpoint/2010/main" val="3049243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03250" y="0"/>
            <a:ext cx="7886700" cy="1325563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6F6F"/>
                </a:solidFill>
              </a:rPr>
              <a:t>Рентген диагностика</a:t>
            </a:r>
            <a:endParaRPr lang="ru-RU" dirty="0">
              <a:solidFill>
                <a:srgbClr val="FF6F6F"/>
              </a:solidFill>
            </a:endParaRPr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12" y="1171573"/>
            <a:ext cx="4294188" cy="4116253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411" y="1171575"/>
            <a:ext cx="4281489" cy="4116252"/>
          </a:xfrm>
          <a:prstGeom prst="rect">
            <a:avLst/>
          </a:prstGeom>
        </p:spPr>
      </p:pic>
      <p:sp>
        <p:nvSpPr>
          <p:cNvPr id="32" name="Заголовок 2"/>
          <p:cNvSpPr txBox="1">
            <a:spLocks/>
          </p:cNvSpPr>
          <p:nvPr/>
        </p:nvSpPr>
        <p:spPr>
          <a:xfrm>
            <a:off x="150812" y="5287826"/>
            <a:ext cx="4294188" cy="10064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dirty="0" smtClean="0"/>
              <a:t>Рис.1. Справа в проекции корня видно инородное тело</a:t>
            </a:r>
            <a:endParaRPr lang="ru-RU" sz="1800" dirty="0"/>
          </a:p>
        </p:txBody>
      </p:sp>
      <p:sp>
        <p:nvSpPr>
          <p:cNvPr id="33" name="Заголовок 2"/>
          <p:cNvSpPr txBox="1">
            <a:spLocks/>
          </p:cNvSpPr>
          <p:nvPr/>
        </p:nvSpPr>
        <p:spPr>
          <a:xfrm>
            <a:off x="4697411" y="5317853"/>
            <a:ext cx="4294188" cy="10064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dirty="0" smtClean="0"/>
              <a:t>Рис.2.Слева в нижнедолевом бронхе видно инородное тело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567482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250" y="136526"/>
            <a:ext cx="78867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6F6F"/>
                </a:solidFill>
                <a:latin typeface="+mn-lt"/>
              </a:rPr>
              <a:t>Лечение</a:t>
            </a:r>
            <a:endParaRPr lang="en-US" b="1" dirty="0">
              <a:solidFill>
                <a:srgbClr val="FF6F6F"/>
              </a:solidFill>
              <a:latin typeface="+mn-lt"/>
            </a:endParaRPr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5225" y="1266031"/>
            <a:ext cx="3781425" cy="2607470"/>
          </a:xfrm>
          <a:prstGeom prst="rect">
            <a:avLst/>
          </a:prstGeom>
        </p:spPr>
      </p:pic>
      <p:sp>
        <p:nvSpPr>
          <p:cNvPr id="30" name="Title 1"/>
          <p:cNvSpPr txBox="1">
            <a:spLocks/>
          </p:cNvSpPr>
          <p:nvPr/>
        </p:nvSpPr>
        <p:spPr>
          <a:xfrm>
            <a:off x="565150" y="1155699"/>
            <a:ext cx="3981450" cy="20748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+mn-lt"/>
              </a:rPr>
              <a:t>Первая помощь при инородном теле</a:t>
            </a:r>
            <a:endParaRPr lang="en-US" sz="20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1" name="Title 1"/>
          <p:cNvSpPr txBox="1">
            <a:spLocks/>
          </p:cNvSpPr>
          <p:nvPr/>
        </p:nvSpPr>
        <p:spPr>
          <a:xfrm>
            <a:off x="565150" y="3026569"/>
            <a:ext cx="3981450" cy="20748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latin typeface="+mn-lt"/>
              </a:rPr>
              <a:t>После проведения  этих манипуляций важно проверить проходимость дыхательных путей :</a:t>
            </a:r>
          </a:p>
          <a:p>
            <a:endParaRPr lang="ru-RU" sz="2000" b="1" dirty="0" smtClean="0">
              <a:latin typeface="+mn-lt"/>
            </a:endParaRPr>
          </a:p>
          <a:p>
            <a:r>
              <a:rPr lang="ru-RU" sz="2000" b="1" dirty="0" smtClean="0">
                <a:latin typeface="+mn-lt"/>
              </a:rPr>
              <a:t>●Визуально оценить движение грудной клетки</a:t>
            </a:r>
          </a:p>
          <a:p>
            <a:r>
              <a:rPr lang="ru-RU" sz="2000" b="1" dirty="0" smtClean="0">
                <a:latin typeface="+mn-lt"/>
              </a:rPr>
              <a:t>●Определить наличие дыхательных шумов при аускультации легких</a:t>
            </a:r>
          </a:p>
          <a:p>
            <a:r>
              <a:rPr lang="ru-RU" sz="2000" b="1" dirty="0" smtClean="0">
                <a:latin typeface="+mn-lt"/>
              </a:rPr>
              <a:t>●Тактильно ощутить  движение воздуха при дыхании ребенка</a:t>
            </a:r>
          </a:p>
          <a:p>
            <a:pPr algn="ctr"/>
            <a:endParaRPr lang="en-US" sz="2000" b="1" dirty="0">
              <a:latin typeface="+mn-lt"/>
            </a:endParaRPr>
          </a:p>
        </p:txBody>
      </p:sp>
      <p:sp>
        <p:nvSpPr>
          <p:cNvPr id="32" name="Title 1"/>
          <p:cNvSpPr txBox="1">
            <a:spLocks/>
          </p:cNvSpPr>
          <p:nvPr/>
        </p:nvSpPr>
        <p:spPr>
          <a:xfrm>
            <a:off x="565150" y="5549900"/>
            <a:ext cx="4298950" cy="7540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solidFill>
                  <a:schemeClr val="bg1"/>
                </a:solidFill>
                <a:latin typeface="+mn-lt"/>
              </a:rPr>
              <a:t>В поздних </a:t>
            </a:r>
            <a:r>
              <a:rPr lang="ru-RU" sz="2000" b="1" dirty="0">
                <a:solidFill>
                  <a:schemeClr val="bg1"/>
                </a:solidFill>
                <a:latin typeface="+mn-lt"/>
              </a:rPr>
              <a:t>э</a:t>
            </a:r>
            <a:r>
              <a:rPr lang="ru-RU" sz="2000" b="1" dirty="0" smtClean="0">
                <a:solidFill>
                  <a:schemeClr val="bg1"/>
                </a:solidFill>
                <a:latin typeface="+mn-lt"/>
              </a:rPr>
              <a:t>тапах </a:t>
            </a:r>
            <a:r>
              <a:rPr lang="ru-RU" sz="2000" b="1" dirty="0" err="1" smtClean="0">
                <a:solidFill>
                  <a:schemeClr val="bg1"/>
                </a:solidFill>
                <a:latin typeface="+mn-lt"/>
              </a:rPr>
              <a:t>бронхообструкции</a:t>
            </a:r>
            <a:r>
              <a:rPr lang="ru-RU" sz="2000" b="1" dirty="0" smtClean="0">
                <a:solidFill>
                  <a:schemeClr val="bg1"/>
                </a:solidFill>
                <a:latin typeface="+mn-lt"/>
              </a:rPr>
              <a:t> показана бронхоскопия</a:t>
            </a:r>
            <a:endParaRPr lang="en-US" sz="20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5225" y="4334669"/>
            <a:ext cx="3781425" cy="2430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481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1350" y="2333626"/>
            <a:ext cx="6127750" cy="1325563"/>
          </a:xfrm>
        </p:spPr>
        <p:txBody>
          <a:bodyPr/>
          <a:lstStyle/>
          <a:p>
            <a:r>
              <a:rPr lang="ru-RU" b="1" dirty="0" smtClean="0">
                <a:solidFill>
                  <a:srgbClr val="FF6F6F"/>
                </a:solidFill>
                <a:latin typeface="+mn-lt"/>
              </a:rPr>
              <a:t>Спасибо за внимание!</a:t>
            </a:r>
            <a:endParaRPr lang="en-US" b="1" dirty="0">
              <a:solidFill>
                <a:srgbClr val="FF6F6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23425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181</TotalTime>
  <Words>423</Words>
  <Application>Microsoft Office PowerPoint</Application>
  <PresentationFormat>Экран (4:3)</PresentationFormat>
  <Paragraphs>29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Office Theme</vt:lpstr>
      <vt:lpstr>Бронхообструкция «Инородное тело»</vt:lpstr>
      <vt:lpstr>Бронхообструктивный синдром</vt:lpstr>
      <vt:lpstr>Ключевые клинические проявления</vt:lpstr>
      <vt:lpstr>Сценарий развития</vt:lpstr>
      <vt:lpstr>Статистические данные</vt:lpstr>
      <vt:lpstr>Рентген диагностика</vt:lpstr>
      <vt:lpstr>Лечение</vt:lpstr>
      <vt:lpstr>Спасибо за внимание!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User</dc:creator>
  <cp:lastModifiedBy>Лилия</cp:lastModifiedBy>
  <cp:revision>14</cp:revision>
  <dcterms:created xsi:type="dcterms:W3CDTF">2019-08-22T12:28:48Z</dcterms:created>
  <dcterms:modified xsi:type="dcterms:W3CDTF">2020-09-04T15:24:17Z</dcterms:modified>
</cp:coreProperties>
</file>