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Lato" charset="0"/>
      <p:regular r:id="rId14"/>
    </p:embeddedFont>
    <p:embeddedFont>
      <p:font typeface="Arimo" charset="0"/>
      <p:regular r:id="rId15"/>
    </p:embeddedFont>
    <p:embeddedFont>
      <p:font typeface="Times Neue Roman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Lato Bold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96544" y="-526587"/>
            <a:ext cx="8370769" cy="11340174"/>
          </a:xfrm>
          <a:prstGeom prst="rect">
            <a:avLst/>
          </a:prstGeom>
          <a:solidFill>
            <a:srgbClr val="0A664D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3922" r="23922"/>
          <a:stretch>
            <a:fillRect/>
          </a:stretch>
        </p:blipFill>
        <p:spPr>
          <a:xfrm>
            <a:off x="10842508" y="0"/>
            <a:ext cx="5554743" cy="10650536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0009188" y="-181768"/>
            <a:ext cx="9525" cy="10650536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019175"/>
            <a:ext cx="6535158" cy="858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800" spc="336">
                <a:solidFill>
                  <a:srgbClr val="373737"/>
                </a:solidFill>
                <a:latin typeface="Lato"/>
              </a:rPr>
              <a:t>ЛАБОРАТОРНЕ ЗАНЯТТЯ №8</a:t>
            </a:r>
          </a:p>
          <a:p>
            <a:pPr>
              <a:lnSpc>
                <a:spcPts val="3360"/>
              </a:lnSpc>
            </a:pPr>
            <a:endParaRPr lang="en-US" sz="2800" spc="336">
              <a:solidFill>
                <a:srgbClr val="373737"/>
              </a:solidFill>
              <a:latin typeface="Lat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964815"/>
            <a:ext cx="7569663" cy="451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8800" spc="-175">
                <a:solidFill>
                  <a:srgbClr val="373737"/>
                </a:solidFill>
                <a:latin typeface="Times Neue Roman"/>
              </a:rPr>
              <a:t>Методи опрацювання проб зоопланктону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9190439"/>
            <a:ext cx="7868658" cy="48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140">
                <a:solidFill>
                  <a:srgbClr val="373737"/>
                </a:solidFill>
                <a:latin typeface="Lato"/>
              </a:rPr>
              <a:t>Шульгіна Карина</a:t>
            </a:r>
          </a:p>
        </p:txBody>
      </p:sp>
      <p:sp>
        <p:nvSpPr>
          <p:cNvPr id="8" name="TextBox 8"/>
          <p:cNvSpPr txBox="1"/>
          <p:nvPr/>
        </p:nvSpPr>
        <p:spPr>
          <a:xfrm rot="5400000">
            <a:off x="13844083" y="4262262"/>
            <a:ext cx="6878058" cy="41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 spc="143" dirty="0">
                <a:solidFill>
                  <a:srgbClr val="FFFFFF"/>
                </a:solidFill>
                <a:latin typeface="Times Neue Roman"/>
              </a:rPr>
              <a:t>01.12.2020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232953" y="-662575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-287160" y="-698686"/>
            <a:ext cx="9086341" cy="11526211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-680011" y="8526104"/>
            <a:ext cx="19752636" cy="2301420"/>
          </a:xfrm>
          <a:prstGeom prst="rect">
            <a:avLst/>
          </a:prstGeom>
          <a:solidFill>
            <a:srgbClr val="0A664D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715234"/>
            <a:ext cx="5884485" cy="570652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32778" y="9124523"/>
            <a:ext cx="15678615" cy="55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0"/>
              </a:lnSpc>
            </a:pPr>
            <a:r>
              <a:rPr lang="en-US" sz="3400">
                <a:solidFill>
                  <a:srgbClr val="FFFFFF"/>
                </a:solidFill>
                <a:latin typeface="Lato"/>
              </a:rPr>
              <a:t>Cyclops stenuus (Fischer, 1851)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381242" y="3727965"/>
            <a:ext cx="6878058" cy="158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>
                <a:solidFill>
                  <a:srgbClr val="373737"/>
                </a:solidFill>
                <a:latin typeface="Lato"/>
              </a:rPr>
              <a:t>Знайдені організми необхідно змалювати (або зробити і надрукувати чітке фото) у зошиті із підписом виду.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19175"/>
            <a:ext cx="5762933" cy="4543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00"/>
              </a:lnSpc>
            </a:pPr>
            <a:r>
              <a:rPr lang="en-US" sz="5999" spc="59">
                <a:solidFill>
                  <a:srgbClr val="373737"/>
                </a:solidFill>
                <a:latin typeface="Lato Bold"/>
              </a:rPr>
              <a:t>Запитання до перевірки знань під час захисту роботи</a:t>
            </a:r>
          </a:p>
          <a:p>
            <a:pPr>
              <a:lnSpc>
                <a:spcPts val="7199"/>
              </a:lnSpc>
            </a:pPr>
            <a:endParaRPr lang="en-US" sz="5999" spc="59">
              <a:solidFill>
                <a:srgbClr val="373737"/>
              </a:solidFill>
              <a:latin typeface="Lato Bold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574198" y="-662575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0" y="7525821"/>
            <a:ext cx="8360736" cy="2761179"/>
          </a:xfrm>
          <a:prstGeom prst="rect">
            <a:avLst/>
          </a:prstGeom>
          <a:solidFill>
            <a:srgbClr val="0A664D"/>
          </a:solidFill>
        </p:spPr>
      </p:sp>
      <p:sp>
        <p:nvSpPr>
          <p:cNvPr id="5" name="TextBox 5"/>
          <p:cNvSpPr txBox="1"/>
          <p:nvPr/>
        </p:nvSpPr>
        <p:spPr>
          <a:xfrm>
            <a:off x="7894594" y="2229802"/>
            <a:ext cx="10134104" cy="5278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Lato"/>
              </a:rPr>
              <a:t>1.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Перерахуйте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гідрологічні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показники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та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назвіть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їх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сутність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?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Lato"/>
            </a:endParaRPr>
          </a:p>
          <a:p>
            <a:pPr lvl="0"/>
            <a:r>
              <a:rPr lang="en-US" sz="2800" dirty="0">
                <a:solidFill>
                  <a:srgbClr val="000000"/>
                </a:solidFill>
                <a:latin typeface="Lato"/>
              </a:rPr>
              <a:t>2. </a:t>
            </a:r>
            <a:r>
              <a:rPr lang="uk-UA" sz="2800" dirty="0">
                <a:latin typeface="Lato" charset="0"/>
                <a:ea typeface="Lato" charset="0"/>
                <a:cs typeface="Lato" charset="0"/>
              </a:rPr>
              <a:t>Назвіть суть методу </a:t>
            </a:r>
            <a:r>
              <a:rPr lang="uk-UA" sz="2800" dirty="0" err="1">
                <a:latin typeface="Lato" charset="0"/>
                <a:ea typeface="Lato" charset="0"/>
                <a:cs typeface="Lato" charset="0"/>
              </a:rPr>
              <a:t>Гензена</a:t>
            </a:r>
            <a:r>
              <a:rPr lang="uk-UA" sz="2800" dirty="0">
                <a:latin typeface="Lato" charset="0"/>
                <a:ea typeface="Lato" charset="0"/>
                <a:cs typeface="Lato" charset="0"/>
              </a:rPr>
              <a:t> (лічильного методу)?</a:t>
            </a:r>
          </a:p>
          <a:p>
            <a:pPr>
              <a:lnSpc>
                <a:spcPts val="4199"/>
              </a:lnSpc>
              <a:spcBef>
                <a:spcPct val="0"/>
              </a:spcBef>
            </a:pPr>
            <a:endParaRPr lang="uk-UA" sz="2800" dirty="0" smtClean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800" dirty="0" smtClean="0">
                <a:solidFill>
                  <a:srgbClr val="000000"/>
                </a:solidFill>
                <a:latin typeface="Lato"/>
              </a:rPr>
              <a:t>3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Які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є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основні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угруповання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зоопланктону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?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4199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Lato"/>
              </a:rPr>
              <a:t>4. </a:t>
            </a:r>
            <a:r>
              <a:rPr lang="uk-UA" sz="2800" dirty="0" smtClean="0">
                <a:solidFill>
                  <a:srgbClr val="000000"/>
                </a:solidFill>
                <a:latin typeface="Lato"/>
              </a:rPr>
              <a:t>Як проводиться підготовка</a:t>
            </a:r>
            <a:r>
              <a:rPr lang="en-US" sz="2800" dirty="0" smtClean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проб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зоопланктону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? 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Lato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Lato"/>
              </a:rPr>
              <a:t>5.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Як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визначається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Lato"/>
              </a:rPr>
              <a:t>біомаса</a:t>
            </a:r>
            <a:r>
              <a:rPr lang="en-US" sz="2800" dirty="0">
                <a:solidFill>
                  <a:srgbClr val="000000"/>
                </a:solidFill>
                <a:latin typeface="Lato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Lato"/>
              </a:rPr>
              <a:t>зоопланктону</a:t>
            </a:r>
            <a:r>
              <a:rPr lang="uk-UA" sz="2800" dirty="0" smtClean="0">
                <a:solidFill>
                  <a:srgbClr val="000000"/>
                </a:solidFill>
                <a:latin typeface="Lato"/>
              </a:rPr>
              <a:t> (</a:t>
            </a:r>
            <a:r>
              <a:rPr lang="uk-UA" sz="2800" dirty="0" err="1" smtClean="0">
                <a:solidFill>
                  <a:srgbClr val="000000"/>
                </a:solidFill>
                <a:latin typeface="Lato"/>
              </a:rPr>
              <a:t>опишыть</a:t>
            </a:r>
            <a:r>
              <a:rPr lang="uk-UA" sz="2800" dirty="0" smtClean="0">
                <a:solidFill>
                  <a:srgbClr val="000000"/>
                </a:solidFill>
                <a:latin typeface="Lato"/>
              </a:rPr>
              <a:t> формулу)</a:t>
            </a:r>
            <a:r>
              <a:rPr lang="en-US" sz="2800" dirty="0" smtClean="0">
                <a:solidFill>
                  <a:srgbClr val="000000"/>
                </a:solidFill>
                <a:latin typeface="Lato"/>
              </a:rPr>
              <a:t>?</a:t>
            </a:r>
            <a:endParaRPr lang="en-US" sz="2800" dirty="0">
              <a:solidFill>
                <a:srgbClr val="000000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21564" y="3634785"/>
            <a:ext cx="9525" cy="6652215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3" name="AutoShape 3"/>
          <p:cNvSpPr/>
          <p:nvPr/>
        </p:nvSpPr>
        <p:spPr>
          <a:xfrm>
            <a:off x="12056911" y="3634785"/>
            <a:ext cx="9525" cy="6652215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4" name="AutoShape 4"/>
          <p:cNvSpPr/>
          <p:nvPr/>
        </p:nvSpPr>
        <p:spPr>
          <a:xfrm>
            <a:off x="-666662" y="-468555"/>
            <a:ext cx="19391445" cy="4367712"/>
          </a:xfrm>
          <a:prstGeom prst="rect">
            <a:avLst/>
          </a:prstGeom>
          <a:solidFill>
            <a:srgbClr val="0A664D"/>
          </a:solidFill>
        </p:spPr>
      </p:sp>
      <p:sp>
        <p:nvSpPr>
          <p:cNvPr id="5" name="TextBox 5"/>
          <p:cNvSpPr txBox="1"/>
          <p:nvPr/>
        </p:nvSpPr>
        <p:spPr>
          <a:xfrm>
            <a:off x="975643" y="4515802"/>
            <a:ext cx="16336714" cy="2613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0"/>
              </a:lnSpc>
              <a:spcBef>
                <a:spcPct val="0"/>
              </a:spcBef>
            </a:pPr>
            <a:r>
              <a:rPr lang="en-US" sz="14400">
                <a:solidFill>
                  <a:srgbClr val="000000"/>
                </a:solidFill>
                <a:latin typeface="Lato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952500" y="-627128"/>
            <a:ext cx="6011508" cy="11483520"/>
          </a:xfrm>
          <a:prstGeom prst="rect">
            <a:avLst/>
          </a:prstGeom>
          <a:solidFill>
            <a:srgbClr val="0A664D"/>
          </a:solidFill>
        </p:spPr>
      </p:sp>
      <p:sp>
        <p:nvSpPr>
          <p:cNvPr id="3" name="AutoShape 3"/>
          <p:cNvSpPr/>
          <p:nvPr/>
        </p:nvSpPr>
        <p:spPr>
          <a:xfrm>
            <a:off x="5353309" y="-662575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4" name="TextBox 4"/>
          <p:cNvSpPr txBox="1"/>
          <p:nvPr/>
        </p:nvSpPr>
        <p:spPr>
          <a:xfrm rot="-5400000">
            <a:off x="-2272860" y="5442548"/>
            <a:ext cx="7079212" cy="55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20"/>
              </a:lnSpc>
            </a:pPr>
            <a:r>
              <a:rPr lang="en-US" sz="3400">
                <a:solidFill>
                  <a:srgbClr val="FFFFFF"/>
                </a:solidFill>
                <a:latin typeface="Lato"/>
              </a:rPr>
              <a:t>Тестове опитування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62076" y="1547812"/>
            <a:ext cx="12525945" cy="755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>
              <a:lnSpc>
                <a:spcPts val="2520"/>
              </a:lnSpc>
              <a:buFont typeface="Arial"/>
              <a:buChar char="•"/>
            </a:pPr>
            <a:r>
              <a:rPr lang="en-US" sz="2100" spc="21">
                <a:solidFill>
                  <a:srgbClr val="373737"/>
                </a:solidFill>
                <a:latin typeface="Lato Bold"/>
              </a:rPr>
              <a:t>Зоопланктон</a:t>
            </a:r>
            <a:r>
              <a:rPr lang="en-US" sz="2100" spc="21">
                <a:solidFill>
                  <a:srgbClr val="373737"/>
                </a:solidFill>
                <a:latin typeface="Arimo"/>
              </a:rPr>
              <a:t>– це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373737"/>
                </a:solidFill>
                <a:latin typeface="Lato"/>
              </a:rPr>
              <a:t>а) частина </a:t>
            </a:r>
            <a:r>
              <a:rPr lang="en-US" sz="2100" spc="21">
                <a:solidFill>
                  <a:srgbClr val="000000"/>
                </a:solidFill>
                <a:latin typeface="Lato"/>
              </a:rPr>
              <a:t>планктону, представлена рослинними організмами, які пасивно переносяться течіями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373737"/>
                </a:solidFill>
                <a:latin typeface="Lato"/>
              </a:rPr>
              <a:t>б) частина </a:t>
            </a:r>
            <a:r>
              <a:rPr lang="en-US" sz="2100" spc="21">
                <a:solidFill>
                  <a:srgbClr val="000000"/>
                </a:solidFill>
                <a:latin typeface="Lato"/>
              </a:rPr>
              <a:t>планктону, представлена тваринними організмами, які пасивно переносяться течіями.</a:t>
            </a:r>
          </a:p>
          <a:p>
            <a:pPr>
              <a:lnSpc>
                <a:spcPts val="2520"/>
              </a:lnSpc>
            </a:pPr>
            <a:endParaRPr lang="en-US" sz="2100" spc="21">
              <a:solidFill>
                <a:srgbClr val="000000"/>
              </a:solidFill>
              <a:latin typeface="Lato"/>
            </a:endParaRP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2. Знаряддя для відбору проб зоопланктону: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а) скребок, дночерпак, драга;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б) планктонна сітка, батометр;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в) драга, батометр</a:t>
            </a:r>
          </a:p>
          <a:p>
            <a:pPr>
              <a:lnSpc>
                <a:spcPts val="2520"/>
              </a:lnSpc>
            </a:pPr>
            <a:endParaRPr lang="en-US" sz="2100" spc="21">
              <a:solidFill>
                <a:srgbClr val="000000"/>
              </a:solidFill>
              <a:latin typeface="Lato"/>
            </a:endParaRP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3. Продуцентами у водоймах є: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а)бентос, вища водяна рослинність;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б) зоопланктон, фітопланктон;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в) фітопланктон, вища водяна рослинність</a:t>
            </a:r>
          </a:p>
          <a:p>
            <a:pPr>
              <a:lnSpc>
                <a:spcPts val="2520"/>
              </a:lnSpc>
            </a:pPr>
            <a:endParaRPr lang="en-US" sz="2100" spc="21">
              <a:solidFill>
                <a:srgbClr val="000000"/>
              </a:solidFill>
              <a:latin typeface="Lato"/>
            </a:endParaRP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4. Збереження стійкого стану розвитку гідроекосистеми – це: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а) гомеостаз;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б) флуктуація;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в) клімакс;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г) сукцесія</a:t>
            </a:r>
          </a:p>
          <a:p>
            <a:pPr>
              <a:lnSpc>
                <a:spcPts val="2520"/>
              </a:lnSpc>
            </a:pPr>
            <a:endParaRPr lang="en-US" sz="2100" spc="21">
              <a:solidFill>
                <a:srgbClr val="000000"/>
              </a:solidFill>
              <a:latin typeface="Lato"/>
            </a:endParaRP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5. Розмноження веслоногих ракоподібних відбувається: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а) статевим шляхом з метаморфозом;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б) партеногенетично;</a:t>
            </a:r>
          </a:p>
          <a:p>
            <a:pPr>
              <a:lnSpc>
                <a:spcPts val="2520"/>
              </a:lnSpc>
            </a:pPr>
            <a:r>
              <a:rPr lang="en-US" sz="2100" spc="21">
                <a:solidFill>
                  <a:srgbClr val="000000"/>
                </a:solidFill>
                <a:latin typeface="Lato"/>
              </a:rPr>
              <a:t>в) статевим та партеногенетичним шляхами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340432"/>
            <a:ext cx="8529633" cy="10493903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8529633" y="8890274"/>
            <a:ext cx="10022739" cy="9525"/>
          </a:xfrm>
          <a:prstGeom prst="rect">
            <a:avLst/>
          </a:prstGeom>
          <a:solidFill>
            <a:srgbClr val="373737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7087" y="2373564"/>
            <a:ext cx="7395460" cy="553987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180088" y="990600"/>
            <a:ext cx="7079212" cy="55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20"/>
              </a:lnSpc>
            </a:pPr>
            <a:r>
              <a:rPr lang="en-US" sz="3400">
                <a:solidFill>
                  <a:srgbClr val="373737"/>
                </a:solidFill>
                <a:latin typeface="Lato"/>
              </a:rPr>
              <a:t>Теорія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929826" y="1696403"/>
            <a:ext cx="8329474" cy="6798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Lato"/>
              </a:rPr>
              <a:t>Одним з індикаторів стану водних екосистем є зоопланктон – угруповання нижчих водних безхребетних тварин, які в процесі життєдіяльності зумовлюють синтез і деструкцію органічної речовини у водоймах, формують якість води. Водойми у межах міста підлягають сильному впливу антропогенних чинників; вода в них потенційно токсична. Отже, вивчення структурно-функціональної організації зоопланктону в мінливих умовах досліджуваного середовища має окрім практичного, ще й загальнобіологічне значення, зокрема щодо реакції на дію органічної речовини.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505357" y="-383013"/>
            <a:ext cx="3127463" cy="11053026"/>
          </a:xfrm>
          <a:prstGeom prst="rect">
            <a:avLst/>
          </a:prstGeom>
          <a:solidFill>
            <a:srgbClr val="0A664D"/>
          </a:solidFill>
        </p:spPr>
      </p:sp>
      <p:sp>
        <p:nvSpPr>
          <p:cNvPr id="3" name="AutoShape 3"/>
          <p:cNvSpPr/>
          <p:nvPr/>
        </p:nvSpPr>
        <p:spPr>
          <a:xfrm>
            <a:off x="15191027" y="-662575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812904"/>
            <a:ext cx="4738017" cy="738112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03185" y="8570595"/>
            <a:ext cx="5533003" cy="687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373737"/>
                </a:solidFill>
                <a:latin typeface="Lato"/>
              </a:rPr>
              <a:t>Планктонна сітка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373737"/>
                </a:solidFill>
                <a:latin typeface="Arimo"/>
              </a:rPr>
              <a:t>Апштейна для відбору проб зоопланктону</a:t>
            </a:r>
          </a:p>
        </p:txBody>
      </p:sp>
      <p:sp>
        <p:nvSpPr>
          <p:cNvPr id="6" name="TextBox 6"/>
          <p:cNvSpPr txBox="1"/>
          <p:nvPr/>
        </p:nvSpPr>
        <p:spPr>
          <a:xfrm rot="5400000">
            <a:off x="13653872" y="4046466"/>
            <a:ext cx="6878058" cy="41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FFFFFF"/>
                </a:solidFill>
                <a:latin typeface="Times Neue Roman"/>
              </a:rPr>
              <a:t>Bідбирання проб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95300" y="2173708"/>
            <a:ext cx="8329474" cy="522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Lato"/>
              </a:rPr>
              <a:t>Для кількісного обліку зоопланктону використовували малу модель кількісної планктонної сітки Апштейна, виготовленої з густого капронового сита №№ 65-76. Номер сита відповідає певній кількості вічок в 1 см2 капронового сита. Планктонна сітка складається з металевого кільця, що має діаметр 25 см, конуса, зшитого з капронового сита та металевої планктонної склянки, що має діаметр 6 см, заввишки – 7 см.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103451"/>
            <a:ext cx="8931923" cy="10493903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sp>
        <p:nvSpPr>
          <p:cNvPr id="3" name="TextBox 3"/>
          <p:cNvSpPr txBox="1"/>
          <p:nvPr/>
        </p:nvSpPr>
        <p:spPr>
          <a:xfrm rot="-5400000">
            <a:off x="-2438554" y="4287356"/>
            <a:ext cx="6905933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400">
                <a:solidFill>
                  <a:srgbClr val="373737"/>
                </a:solidFill>
                <a:latin typeface="Lato"/>
              </a:rPr>
              <a:t>Вигляд підготовленої до роботи проби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56966" y="7839383"/>
            <a:ext cx="5410935" cy="520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2800">
                <a:solidFill>
                  <a:srgbClr val="373737"/>
                </a:solidFill>
                <a:latin typeface="Lato"/>
              </a:rPr>
              <a:t>Об'єм склінки - 10 мл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4385" r="4385"/>
          <a:stretch>
            <a:fillRect/>
          </a:stretch>
        </p:blipFill>
        <p:spPr>
          <a:xfrm>
            <a:off x="2756966" y="1028700"/>
            <a:ext cx="5154008" cy="5649586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0937618" y="-133589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1952143" y="-392601"/>
            <a:ext cx="9525" cy="11251833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8" name="TextBox 8"/>
          <p:cNvSpPr txBox="1"/>
          <p:nvPr/>
        </p:nvSpPr>
        <p:spPr>
          <a:xfrm>
            <a:off x="11356389" y="2100782"/>
            <a:ext cx="6405979" cy="417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Lato"/>
              </a:rPr>
              <a:t>Проби з багатим планктоном (на дні склянки яких видно значний осад) розводяться водою до 200 см3. Проби з бідним планктоном концентрували шляхом відсмоктування води піпеткою з грушею, кінець якої затягнутий густим капроновим ситом (№ 65-76), складеним у кілька шарів.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492299" y="-295392"/>
            <a:ext cx="8817936" cy="11151785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1414" b="11414"/>
          <a:stretch>
            <a:fillRect/>
          </a:stretch>
        </p:blipFill>
        <p:spPr>
          <a:xfrm>
            <a:off x="10940593" y="1294265"/>
            <a:ext cx="5921349" cy="6092722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9116291" y="-610588"/>
            <a:ext cx="25347" cy="11612150"/>
          </a:xfrm>
          <a:prstGeom prst="rect">
            <a:avLst/>
          </a:prstGeom>
          <a:solidFill>
            <a:srgbClr val="FFFFFF">
              <a:alpha val="29803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9492299" y="8571512"/>
            <a:ext cx="9392635" cy="2301420"/>
          </a:xfrm>
          <a:prstGeom prst="rect">
            <a:avLst/>
          </a:prstGeom>
          <a:solidFill>
            <a:srgbClr val="0A664D"/>
          </a:solidFill>
        </p:spPr>
      </p:sp>
      <p:sp>
        <p:nvSpPr>
          <p:cNvPr id="6" name="TextBox 6"/>
          <p:cNvSpPr txBox="1"/>
          <p:nvPr/>
        </p:nvSpPr>
        <p:spPr>
          <a:xfrm>
            <a:off x="10728938" y="9099155"/>
            <a:ext cx="6344658" cy="83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59"/>
              </a:lnSpc>
            </a:pPr>
            <a:r>
              <a:rPr lang="en-US" sz="2399" spc="143">
                <a:solidFill>
                  <a:srgbClr val="FFFFFF"/>
                </a:solidFill>
                <a:latin typeface="Times Neue Roman"/>
              </a:rPr>
              <a:t>Робота з мікроскопом та визначниками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3593" y="3006090"/>
            <a:ext cx="8115300" cy="417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Lato"/>
              </a:rPr>
              <a:t>Штумпель-піпеткою 0,5 або 1,0 мл беруть новелу частину проби та швидко переносять на лічильну пластинку, накривають покривним скельцем. Пластину поміщають на предметний столик бінокулярного мікроскопа і переглядають. Видовий склад організмів визначають за визначниками і підраховують кількість кожного виду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63805" y="-662575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15352957" y="-103451"/>
            <a:ext cx="2935043" cy="10493903"/>
          </a:xfrm>
          <a:prstGeom prst="rect">
            <a:avLst/>
          </a:prstGeom>
          <a:solidFill>
            <a:srgbClr val="0A664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2047" y="2365879"/>
            <a:ext cx="13683516" cy="44372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5400000">
            <a:off x="13450296" y="3493243"/>
            <a:ext cx="6878058" cy="83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FFFFFF"/>
                </a:solidFill>
                <a:latin typeface="Times Neue Roman"/>
              </a:rPr>
              <a:t>Бланк опрацювання проби</a:t>
            </a:r>
          </a:p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FFFFFF"/>
                </a:solidFill>
                <a:latin typeface="Times Neue Roman"/>
              </a:rPr>
              <a:t>зоопланктону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32663" y="-1010611"/>
            <a:ext cx="7501887" cy="11526211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9715500" y="-133589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4" name="AutoShape 4"/>
          <p:cNvSpPr/>
          <p:nvPr/>
        </p:nvSpPr>
        <p:spPr>
          <a:xfrm>
            <a:off x="1946020" y="-133589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sp>
        <p:nvSpPr>
          <p:cNvPr id="5" name="AutoShape 5"/>
          <p:cNvSpPr/>
          <p:nvPr/>
        </p:nvSpPr>
        <p:spPr>
          <a:xfrm>
            <a:off x="9525000" y="2002559"/>
            <a:ext cx="381000" cy="342900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6" name="AutoShape 6"/>
          <p:cNvSpPr/>
          <p:nvPr/>
        </p:nvSpPr>
        <p:spPr>
          <a:xfrm>
            <a:off x="9525000" y="4972050"/>
            <a:ext cx="381000" cy="342900"/>
          </a:xfrm>
          <a:prstGeom prst="rect">
            <a:avLst/>
          </a:prstGeom>
          <a:solidFill>
            <a:srgbClr val="373737"/>
          </a:solidFill>
        </p:spPr>
      </p:sp>
      <p:sp>
        <p:nvSpPr>
          <p:cNvPr id="7" name="AutoShape 7"/>
          <p:cNvSpPr/>
          <p:nvPr/>
        </p:nvSpPr>
        <p:spPr>
          <a:xfrm>
            <a:off x="9525000" y="7797932"/>
            <a:ext cx="381000" cy="342900"/>
          </a:xfrm>
          <a:prstGeom prst="rect">
            <a:avLst/>
          </a:prstGeom>
          <a:solidFill>
            <a:srgbClr val="373737"/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1929" r="23874"/>
          <a:stretch>
            <a:fillRect/>
          </a:stretch>
        </p:blipFill>
        <p:spPr>
          <a:xfrm>
            <a:off x="2559856" y="3354154"/>
            <a:ext cx="6847500" cy="357869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5400000">
            <a:off x="-1955308" y="5668370"/>
            <a:ext cx="6344658" cy="83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373737"/>
                </a:solidFill>
                <a:latin typeface="Times Neue Roman"/>
              </a:rPr>
              <a:t>Розрахунок чисельності та</a:t>
            </a:r>
          </a:p>
          <a:p>
            <a:pPr>
              <a:lnSpc>
                <a:spcPts val="3359"/>
              </a:lnSpc>
            </a:pPr>
            <a:r>
              <a:rPr lang="en-US" sz="1048" spc="62">
                <a:solidFill>
                  <a:srgbClr val="373737"/>
                </a:solidFill>
                <a:latin typeface="Arimo"/>
              </a:rPr>
              <a:t>біомаси</a:t>
            </a:r>
            <a:r>
              <a:rPr lang="en-US" sz="2399" spc="143">
                <a:solidFill>
                  <a:srgbClr val="373737"/>
                </a:solidFill>
                <a:latin typeface="Times Neue Roman"/>
              </a:rPr>
              <a:t> зоопланктону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27689" y="1796415"/>
            <a:ext cx="7435379" cy="4939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V1 – об’єм згущеної або розведеної проби, мл;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V2 – об’єм проби, що розглянули, мл;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V3 – об’єм профільтрованої води, л;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П – число організмів кожного виду або всіх груп, підрахованих у пробі (екз/м3 );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Р – індивідуальна середня маса організмів (в г чи мг);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1000 л = 1 м3 </a:t>
            </a:r>
          </a:p>
          <a:p>
            <a:pPr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Lato"/>
              </a:rPr>
              <a:t>Біомаса організмів зоопланктону може бути вираженою в мг/дм3, мг/м3, г/дм3 або г/м3.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611173" y="-748053"/>
            <a:ext cx="7917206" cy="11526211"/>
          </a:xfrm>
          <a:prstGeom prst="rect">
            <a:avLst/>
          </a:prstGeom>
          <a:solidFill>
            <a:srgbClr val="0A664D">
              <a:alpha val="19607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10321951" y="-90587"/>
            <a:ext cx="25347" cy="11612150"/>
          </a:xfrm>
          <a:prstGeom prst="rect">
            <a:avLst/>
          </a:prstGeom>
          <a:solidFill>
            <a:srgbClr val="373737">
              <a:alpha val="29803"/>
            </a:srgb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19809" y="380139"/>
            <a:ext cx="6817763" cy="952672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-5400000">
            <a:off x="-1398044" y="4725900"/>
            <a:ext cx="6344658" cy="83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373737"/>
                </a:solidFill>
                <a:latin typeface="Times Neue Roman"/>
              </a:rPr>
              <a:t>Середні маси основних форм</a:t>
            </a:r>
          </a:p>
          <a:p>
            <a:pPr>
              <a:lnSpc>
                <a:spcPts val="3359"/>
              </a:lnSpc>
            </a:pPr>
            <a:r>
              <a:rPr lang="en-US" sz="2399" spc="143">
                <a:solidFill>
                  <a:srgbClr val="373737"/>
                </a:solidFill>
                <a:latin typeface="Times Neue Roman"/>
              </a:rPr>
              <a:t>зоопланктону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119651" y="3139580"/>
            <a:ext cx="6139649" cy="3655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Lato"/>
              </a:rPr>
              <a:t>Для визначення біомаси зоопланктону кількість організмів даного виду перемножують на середню масу одного екземпляра, відповідно до розмірів, визначених за середніми табличними масами організмів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600</Words>
  <Application>Microsoft Office PowerPoint</Application>
  <PresentationFormat>Произвольный</PresentationFormat>
  <Paragraphs>67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Lato</vt:lpstr>
      <vt:lpstr>Arimo</vt:lpstr>
      <vt:lpstr>Times Neue Roman</vt:lpstr>
      <vt:lpstr>Calibri</vt:lpstr>
      <vt:lpstr>Lato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Basic Cell Theory and Structure Biology Education Presentation</dc:title>
  <cp:lastModifiedBy>Mother_of_cactus</cp:lastModifiedBy>
  <cp:revision>3</cp:revision>
  <dcterms:created xsi:type="dcterms:W3CDTF">2006-08-16T00:00:00Z</dcterms:created>
  <dcterms:modified xsi:type="dcterms:W3CDTF">2020-12-01T09:58:38Z</dcterms:modified>
  <dc:identifier>DAEPAbM811U</dc:identifier>
</cp:coreProperties>
</file>