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9" r:id="rId3"/>
    <p:sldId id="262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82" r:id="rId13"/>
    <p:sldId id="275" r:id="rId14"/>
    <p:sldId id="273" r:id="rId15"/>
    <p:sldId id="279" r:id="rId16"/>
    <p:sldId id="280" r:id="rId17"/>
    <p:sldId id="283" r:id="rId18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D1D0"/>
    <a:srgbClr val="F0BFBE"/>
    <a:srgbClr val="084DD6"/>
    <a:srgbClr val="1807EF"/>
    <a:srgbClr val="0813EE"/>
    <a:srgbClr val="FFFF00"/>
    <a:srgbClr val="FFCC00"/>
    <a:srgbClr val="00C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4" autoAdjust="0"/>
    <p:restoredTop sz="94434" autoAdjust="0"/>
  </p:normalViewPr>
  <p:slideViewPr>
    <p:cSldViewPr snapToGrid="0">
      <p:cViewPr varScale="1">
        <p:scale>
          <a:sx n="61" d="100"/>
          <a:sy n="61" d="100"/>
        </p:scale>
        <p:origin x="-78" y="-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189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AD339-FF0F-4710-BC2A-9FDABC1275C5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39CC4-8158-43AB-B4B6-1B5EF83E82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09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DD566-CE59-46F4-B239-63732BBD02BE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AF497-88BB-40A1-A12D-03AD019BC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41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045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структура управления: механизмы и последовательность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554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F497-88BB-40A1-A12D-03AD019BC2B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89214" y="3493904"/>
            <a:ext cx="8915399" cy="1219200"/>
          </a:xfr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4" y="5102399"/>
            <a:ext cx="8915399" cy="801263"/>
          </a:xfrm>
        </p:spPr>
        <p:txBody>
          <a:bodyPr anchor="t"/>
          <a:lstStyle>
            <a:lvl1pPr marL="0" indent="0" algn="l"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/>
          <p:cNvSpPr txBox="1">
            <a:spLocks/>
          </p:cNvSpPr>
          <p:nvPr userDrawn="1"/>
        </p:nvSpPr>
        <p:spPr bwMode="gray">
          <a:xfrm>
            <a:off x="11338565" y="454182"/>
            <a:ext cx="672254" cy="260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Дата 3"/>
          <p:cNvSpPr txBox="1">
            <a:spLocks/>
          </p:cNvSpPr>
          <p:nvPr userDrawn="1"/>
        </p:nvSpPr>
        <p:spPr>
          <a:xfrm>
            <a:off x="11338560" y="89057"/>
            <a:ext cx="706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88056-C272-4AB8-8730-CBAE205D1C1F}" type="datetimeFigureOut">
              <a:rPr lang="ru-RU" smtClean="0"/>
              <a:pPr/>
              <a:t>25.11.2016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465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2" y="34383"/>
            <a:ext cx="10482996" cy="64561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53643" y="1722120"/>
            <a:ext cx="7755572" cy="3777622"/>
          </a:xfrm>
        </p:spPr>
        <p:txBody>
          <a:bodyPr/>
          <a:lstStyle>
            <a:lvl1pPr>
              <a:defRPr b="0"/>
            </a:lvl1pPr>
            <a:lvl2pPr marL="742950" indent="-28575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8565" y="454182"/>
            <a:ext cx="672254" cy="260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9213" y="6135810"/>
            <a:ext cx="761999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1338560" y="89057"/>
            <a:ext cx="706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88056-C272-4AB8-8730-CBAE205D1C1F}" type="datetimeFigureOut">
              <a:rPr lang="ru-RU" smtClean="0"/>
              <a:pPr/>
              <a:t>25.11.2016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4000" b="1" cap="none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4" y="3860329"/>
            <a:ext cx="8915399" cy="860400"/>
          </a:xfrm>
        </p:spPr>
        <p:txBody>
          <a:bodyPr anchor="t"/>
          <a:lstStyle>
            <a:lvl1pPr marL="0" indent="0" algn="l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8565" y="454182"/>
            <a:ext cx="672254" cy="260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Дата 3"/>
          <p:cNvSpPr txBox="1">
            <a:spLocks/>
          </p:cNvSpPr>
          <p:nvPr userDrawn="1"/>
        </p:nvSpPr>
        <p:spPr>
          <a:xfrm>
            <a:off x="11338560" y="89057"/>
            <a:ext cx="706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88056-C272-4AB8-8730-CBAE205D1C1F}" type="datetimeFigureOut">
              <a:rPr lang="ru-RU" smtClean="0"/>
              <a:pPr/>
              <a:t>25.11.2016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110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5" y="1737903"/>
            <a:ext cx="4342892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5" y="2548966"/>
            <a:ext cx="4342892" cy="3354060"/>
          </a:xfrm>
        </p:spPr>
        <p:txBody>
          <a:bodyPr>
            <a:normAutofit/>
          </a:bodyPr>
          <a:lstStyle>
            <a:lvl2pPr marL="742950" indent="-28575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166956" y="1761240"/>
            <a:ext cx="433867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6" y="2545739"/>
            <a:ext cx="4338674" cy="3354060"/>
          </a:xfrm>
        </p:spPr>
        <p:txBody>
          <a:bodyPr>
            <a:normAutofit/>
          </a:bodyPr>
          <a:lstStyle>
            <a:lvl2pPr marL="742950" indent="-28575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12" name="Freeform 11"/>
          <p:cNvSpPr/>
          <p:nvPr userDrawn="1"/>
        </p:nvSpPr>
        <p:spPr bwMode="auto">
          <a:xfrm flipV="1">
            <a:off x="-4188" y="714377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8565" y="454182"/>
            <a:ext cx="672254" cy="260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82466" y="50800"/>
            <a:ext cx="10482996" cy="64561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9213" y="6135810"/>
            <a:ext cx="761999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7" name="Дата 3"/>
          <p:cNvSpPr txBox="1">
            <a:spLocks/>
          </p:cNvSpPr>
          <p:nvPr userDrawn="1"/>
        </p:nvSpPr>
        <p:spPr>
          <a:xfrm>
            <a:off x="11338560" y="89057"/>
            <a:ext cx="706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88056-C272-4AB8-8730-CBAE205D1C1F}" type="datetimeFigureOut">
              <a:rPr lang="ru-RU" smtClean="0"/>
              <a:pPr/>
              <a:t>25.11.2016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552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7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8565" y="454182"/>
            <a:ext cx="672254" cy="260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82882" y="34383"/>
            <a:ext cx="10482996" cy="64561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12" name="Дата 3"/>
          <p:cNvSpPr txBox="1">
            <a:spLocks/>
          </p:cNvSpPr>
          <p:nvPr userDrawn="1"/>
        </p:nvSpPr>
        <p:spPr>
          <a:xfrm>
            <a:off x="11338560" y="89057"/>
            <a:ext cx="706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88056-C272-4AB8-8730-CBAE205D1C1F}" type="datetimeFigureOut">
              <a:rPr lang="ru-RU" smtClean="0"/>
              <a:pPr/>
              <a:t>25.11.2016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82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7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8565" y="454182"/>
            <a:ext cx="672254" cy="260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Дата 3"/>
          <p:cNvSpPr txBox="1">
            <a:spLocks/>
          </p:cNvSpPr>
          <p:nvPr userDrawn="1"/>
        </p:nvSpPr>
        <p:spPr>
          <a:xfrm>
            <a:off x="11338560" y="89057"/>
            <a:ext cx="706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88056-C272-4AB8-8730-CBAE205D1C1F}" type="datetimeFigureOut">
              <a:rPr lang="ru-RU" smtClean="0"/>
              <a:pPr/>
              <a:t>25.11.2016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914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6" y="273054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418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418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418"/>
            <a:ext cx="2844800" cy="365125"/>
          </a:xfrm>
          <a:prstGeom prst="rect">
            <a:avLst/>
          </a:prstGeom>
        </p:spPr>
        <p:txBody>
          <a:bodyPr/>
          <a:lstStyle/>
          <a:p>
            <a:fld id="{3E6A5BFA-A1BC-4E7A-99CE-18EF13856A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 bwMode="gray">
          <a:xfrm>
            <a:off x="11338565" y="454182"/>
            <a:ext cx="672254" cy="260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713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5" y="2133600"/>
            <a:ext cx="8915401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810"/>
            <a:ext cx="7619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6" name="Дата 3"/>
          <p:cNvSpPr txBox="1">
            <a:spLocks/>
          </p:cNvSpPr>
          <p:nvPr/>
        </p:nvSpPr>
        <p:spPr>
          <a:xfrm>
            <a:off x="11338560" y="89057"/>
            <a:ext cx="7061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88056-C272-4AB8-8730-CBAE205D1C1F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1504613" y="324084"/>
            <a:ext cx="672254" cy="26019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6A5BFA-A1BC-4E7A-99CE-18EF13856AA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0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7" r:id="rId4"/>
    <p:sldLayoutId id="2147483778" r:id="rId5"/>
    <p:sldLayoutId id="2147483779" r:id="rId6"/>
    <p:sldLayoutId id="2147483781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2349" y="3922934"/>
            <a:ext cx="8915399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Бизнес-процесс № </a:t>
            </a:r>
            <a:r>
              <a:rPr lang="ru-RU" dirty="0" smtClean="0">
                <a:solidFill>
                  <a:srgbClr val="0070C0"/>
                </a:solidFill>
              </a:rPr>
              <a:t>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>(ввести название!)</a:t>
            </a:r>
            <a:endParaRPr lang="ru-RU" dirty="0">
              <a:solidFill>
                <a:srgbClr val="0070C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9000647" y="577470"/>
            <a:ext cx="1247739" cy="1227201"/>
            <a:chOff x="0" y="0"/>
            <a:chExt cx="792088" cy="730054"/>
          </a:xfrm>
        </p:grpSpPr>
        <p:pic>
          <p:nvPicPr>
            <p:cNvPr id="16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Дуга 16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8" name="Блок-схема: узел 17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9" name="Блок-схема: узел 18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13" name="Выноска-облако 12"/>
          <p:cNvSpPr/>
          <p:nvPr/>
        </p:nvSpPr>
        <p:spPr>
          <a:xfrm flipH="1">
            <a:off x="3466531" y="59541"/>
            <a:ext cx="4667994" cy="2225689"/>
          </a:xfrm>
          <a:prstGeom prst="cloudCallout">
            <a:avLst>
              <a:gd name="adj1" fmla="val -63200"/>
              <a:gd name="adj2" fmla="val 10878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>
                <a:effectLst/>
                <a:ea typeface="Times New Roman"/>
              </a:rPr>
              <a:t>титульный лист должен содержать:</a:t>
            </a:r>
          </a:p>
          <a:p>
            <a:pPr marL="171450" indent="-171450">
              <a:buFontTx/>
              <a:buChar char="-"/>
            </a:pPr>
            <a:r>
              <a:rPr lang="ru-RU" sz="1400" dirty="0">
                <a:ea typeface="Times New Roman"/>
              </a:rPr>
              <a:t>Название  бизнес-процесса;</a:t>
            </a:r>
          </a:p>
          <a:p>
            <a:pPr marL="171450" indent="-171450">
              <a:buFontTx/>
              <a:buChar char="-"/>
            </a:pPr>
            <a:r>
              <a:rPr lang="ru-RU" sz="1400" dirty="0">
                <a:ea typeface="Calibri"/>
                <a:cs typeface="Times New Roman"/>
              </a:rPr>
              <a:t>Номер, дата, подразделение;</a:t>
            </a:r>
          </a:p>
          <a:p>
            <a:pPr marL="171450" indent="-171450">
              <a:buFontTx/>
              <a:buChar char="-"/>
            </a:pPr>
            <a:r>
              <a:rPr lang="ru-RU" sz="1400" dirty="0">
                <a:ea typeface="Calibri"/>
                <a:cs typeface="Times New Roman"/>
              </a:rPr>
              <a:t>Номер версии</a:t>
            </a:r>
          </a:p>
          <a:p>
            <a:pPr marL="171450" indent="-171450">
              <a:buFontTx/>
              <a:buChar char="-"/>
            </a:pPr>
            <a:r>
              <a:rPr lang="ru-RU" sz="1400" dirty="0">
                <a:ea typeface="Calibri"/>
                <a:cs typeface="Times New Roman"/>
              </a:rPr>
              <a:t>Ф.И.О. автора  (разработчика </a:t>
            </a:r>
            <a:r>
              <a:rPr lang="ru-RU" sz="1400" dirty="0" smtClean="0">
                <a:ea typeface="Calibri"/>
                <a:cs typeface="Times New Roman"/>
              </a:rPr>
              <a:t>)</a:t>
            </a:r>
            <a:r>
              <a:rPr lang="ru-RU" sz="1400" b="1" dirty="0">
                <a:effectLst/>
                <a:ea typeface="Times New Roman"/>
              </a:rPr>
              <a:t> </a:t>
            </a:r>
          </a:p>
        </p:txBody>
      </p:sp>
      <p:sp>
        <p:nvSpPr>
          <p:cNvPr id="14" name="Выноска-облако 13"/>
          <p:cNvSpPr/>
          <p:nvPr/>
        </p:nvSpPr>
        <p:spPr>
          <a:xfrm flipH="1">
            <a:off x="6170049" y="2245274"/>
            <a:ext cx="4667994" cy="2225689"/>
          </a:xfrm>
          <a:prstGeom prst="cloudCallout">
            <a:avLst>
              <a:gd name="adj1" fmla="val -33671"/>
              <a:gd name="adj2" fmla="val -59026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400" i="1" dirty="0">
                <a:solidFill>
                  <a:srgbClr val="0070C0"/>
                </a:solidFill>
                <a:ea typeface="Times New Roman"/>
              </a:rPr>
              <a:t>Синим </a:t>
            </a:r>
            <a:r>
              <a:rPr lang="ru-RU" sz="1400" dirty="0">
                <a:ea typeface="Times New Roman"/>
              </a:rPr>
              <a:t>шрифтом выделены примеры заполнения;</a:t>
            </a:r>
          </a:p>
          <a:p>
            <a:pPr algn="ctr"/>
            <a:r>
              <a:rPr lang="ru-RU" sz="1400" dirty="0">
                <a:ea typeface="Times New Roman"/>
              </a:rPr>
              <a:t>Черным и </a:t>
            </a:r>
            <a:r>
              <a:rPr lang="ru-RU" sz="1400" dirty="0">
                <a:solidFill>
                  <a:srgbClr val="FF0000"/>
                </a:solidFill>
                <a:ea typeface="Times New Roman"/>
              </a:rPr>
              <a:t>красным </a:t>
            </a:r>
            <a:r>
              <a:rPr lang="ru-RU" sz="1400" dirty="0">
                <a:ea typeface="Times New Roman"/>
              </a:rPr>
              <a:t>–стандартный текст: </a:t>
            </a:r>
          </a:p>
          <a:p>
            <a:pPr algn="ctr"/>
            <a:r>
              <a:rPr lang="ru-RU" sz="1400" dirty="0">
                <a:ea typeface="Times New Roman"/>
              </a:rPr>
              <a:t>не удалять</a:t>
            </a:r>
            <a:endParaRPr lang="ru-RU" sz="1400" dirty="0">
              <a:effectLst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63092" y="5540764"/>
            <a:ext cx="4096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Версия № </a:t>
            </a:r>
            <a:r>
              <a:rPr lang="ru-RU" dirty="0" smtClean="0">
                <a:solidFill>
                  <a:srgbClr val="0070C0"/>
                </a:solidFill>
              </a:rPr>
              <a:t>1 / вводится впервые</a:t>
            </a:r>
          </a:p>
          <a:p>
            <a:r>
              <a:rPr lang="ru-RU" dirty="0" smtClean="0"/>
              <a:t>Дата: </a:t>
            </a:r>
            <a:r>
              <a:rPr lang="ru-RU" dirty="0" smtClean="0">
                <a:solidFill>
                  <a:srgbClr val="0070C0"/>
                </a:solidFill>
              </a:rPr>
              <a:t>26.10.16</a:t>
            </a:r>
          </a:p>
          <a:p>
            <a:r>
              <a:rPr lang="ru-RU" dirty="0" smtClean="0"/>
              <a:t>Разработчик: </a:t>
            </a:r>
            <a:r>
              <a:rPr lang="ru-RU" dirty="0" smtClean="0">
                <a:solidFill>
                  <a:srgbClr val="0070C0"/>
                </a:solidFill>
              </a:rPr>
              <a:t>ФИО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9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7</a:t>
            </a:r>
            <a:r>
              <a:rPr lang="ru-RU" dirty="0" smtClean="0"/>
              <a:t>. схема бизнес-процесса </a:t>
            </a:r>
            <a:endParaRPr lang="uk-UA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10843299" y="4492865"/>
            <a:ext cx="1176092" cy="1097443"/>
            <a:chOff x="0" y="0"/>
            <a:chExt cx="792088" cy="730054"/>
          </a:xfrm>
        </p:grpSpPr>
        <p:pic>
          <p:nvPicPr>
            <p:cNvPr id="20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Дуга 20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Блок-схема: узел 21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3" name="Блок-схема: узел 22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032" y="1705034"/>
            <a:ext cx="5700935" cy="451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2205242" y="625277"/>
            <a:ext cx="6842571" cy="598885"/>
            <a:chOff x="5847124" y="475324"/>
            <a:chExt cx="6842571" cy="598885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7124" y="509535"/>
              <a:ext cx="7239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531" y="475324"/>
              <a:ext cx="904875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1899" y="677809"/>
              <a:ext cx="17145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8062" y="521759"/>
              <a:ext cx="904875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571024" y="628439"/>
              <a:ext cx="13855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 smtClean="0">
                  <a:sym typeface="Wingdings" panose="05000000000000000000" pitchFamily="2" charset="2"/>
                </a:rPr>
                <a:t></a:t>
              </a:r>
              <a:r>
                <a:rPr lang="ru-RU" sz="1400" dirty="0" smtClean="0"/>
                <a:t>деятельность</a:t>
              </a:r>
              <a:endParaRPr lang="ru-RU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61611" y="628438"/>
              <a:ext cx="10502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 smtClean="0">
                  <a:sym typeface="Wingdings" panose="05000000000000000000" pitchFamily="2" charset="2"/>
                </a:rPr>
                <a:t>решение</a:t>
              </a:r>
              <a:endParaRPr lang="ru-RU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894482" y="644095"/>
              <a:ext cx="8745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 smtClean="0">
                  <a:sym typeface="Wingdings" panose="05000000000000000000" pitchFamily="2" charset="2"/>
                </a:rPr>
                <a:t></a:t>
              </a:r>
              <a:r>
                <a:rPr lang="ru-RU" sz="1400" dirty="0" smtClean="0"/>
                <a:t>Конец </a:t>
              </a:r>
              <a:endParaRPr lang="ru-RU" sz="1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715710" y="670347"/>
              <a:ext cx="9739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sym typeface="Wingdings" panose="05000000000000000000" pitchFamily="2" charset="2"/>
                </a:rPr>
                <a:t> </a:t>
              </a:r>
              <a:r>
                <a:rPr lang="ru-RU" sz="1400" dirty="0" smtClean="0">
                  <a:sym typeface="Wingdings" panose="05000000000000000000" pitchFamily="2" charset="2"/>
                </a:rPr>
                <a:t>Документ</a:t>
              </a:r>
              <a:endParaRPr lang="ru-RU" sz="1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16403" y="2961564"/>
            <a:ext cx="993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ym typeface="Wingdings" panose="05000000000000000000" pitchFamily="2" charset="2"/>
              </a:rPr>
              <a:t>Роли в процессе</a:t>
            </a:r>
            <a:endParaRPr lang="ru-RU" sz="15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257505" y="2413948"/>
            <a:ext cx="971550" cy="1638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1257505" y="3100381"/>
            <a:ext cx="923925" cy="9519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257505" y="4052361"/>
            <a:ext cx="97155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257505" y="4052361"/>
            <a:ext cx="947737" cy="1842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Выноска-облако 9"/>
          <p:cNvSpPr/>
          <p:nvPr/>
        </p:nvSpPr>
        <p:spPr>
          <a:xfrm flipH="1">
            <a:off x="8073828" y="1649376"/>
            <a:ext cx="3768141" cy="2843489"/>
          </a:xfrm>
          <a:prstGeom prst="cloudCallout">
            <a:avLst>
              <a:gd name="adj1" fmla="val -49451"/>
              <a:gd name="adj2" fmla="val 47056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200" dirty="0" smtClean="0"/>
              <a:t>в этот раздел добавляется </a:t>
            </a:r>
            <a:r>
              <a:rPr lang="en-US" sz="1200" dirty="0" smtClean="0"/>
              <a:t> </a:t>
            </a:r>
            <a:r>
              <a:rPr lang="ru-RU" sz="1200" dirty="0" smtClean="0"/>
              <a:t>схема бизнес-процесса  (объект </a:t>
            </a:r>
            <a:r>
              <a:rPr lang="en-US" sz="1200" dirty="0" smtClean="0"/>
              <a:t>Visio</a:t>
            </a:r>
            <a:r>
              <a:rPr lang="ru-RU" sz="1200" dirty="0" smtClean="0"/>
              <a:t>):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ru-RU" sz="1200" dirty="0" smtClean="0">
                <a:effectLst/>
              </a:rPr>
              <a:t>Делаем по ролям;</a:t>
            </a:r>
            <a:endParaRPr lang="ru-RU" sz="1200" dirty="0"/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ru-RU" sz="1200" dirty="0" smtClean="0">
                <a:sym typeface="Wingdings" panose="05000000000000000000" pitchFamily="2" charset="2"/>
              </a:rPr>
              <a:t>Горизонтальную</a:t>
            </a:r>
          </a:p>
          <a:p>
            <a:endParaRPr lang="ru-RU" sz="1200" dirty="0" smtClean="0">
              <a:sym typeface="Wingdings" panose="05000000000000000000" pitchFamily="2" charset="2"/>
            </a:endParaRPr>
          </a:p>
          <a:p>
            <a:r>
              <a:rPr lang="ru-RU" sz="1200" dirty="0" smtClean="0">
                <a:effectLst/>
                <a:sym typeface="Wingdings" panose="05000000000000000000" pitchFamily="2" charset="2"/>
              </a:rPr>
              <a:t>Бизнес-процесс описывается в цикле </a:t>
            </a:r>
            <a:r>
              <a:rPr lang="en-US" sz="1200" dirty="0" smtClean="0">
                <a:effectLst/>
                <a:sym typeface="Wingdings" panose="05000000000000000000" pitchFamily="2" charset="2"/>
              </a:rPr>
              <a:t>PDCA (</a:t>
            </a:r>
            <a:r>
              <a:rPr lang="ru-RU" sz="1200" dirty="0" smtClean="0">
                <a:effectLst/>
                <a:sym typeface="Wingdings" panose="05000000000000000000" pitchFamily="2" charset="2"/>
              </a:rPr>
              <a:t>планирование деятельности (</a:t>
            </a:r>
            <a:r>
              <a:rPr lang="en-US" sz="1200" dirty="0" smtClean="0">
                <a:sym typeface="Wingdings" panose="05000000000000000000" pitchFamily="2" charset="2"/>
              </a:rPr>
              <a:t>P)</a:t>
            </a:r>
            <a:r>
              <a:rPr lang="ru-RU" sz="1200" dirty="0" smtClean="0">
                <a:effectLst/>
                <a:sym typeface="Wingdings" panose="05000000000000000000" pitchFamily="2" charset="2"/>
              </a:rPr>
              <a:t>, выполнение деятельности</a:t>
            </a:r>
            <a:r>
              <a:rPr lang="en-US" sz="1200" dirty="0" smtClean="0">
                <a:effectLst/>
                <a:sym typeface="Wingdings" panose="05000000000000000000" pitchFamily="2" charset="2"/>
              </a:rPr>
              <a:t> (D)</a:t>
            </a:r>
            <a:r>
              <a:rPr lang="ru-RU" sz="1200" dirty="0" smtClean="0">
                <a:effectLst/>
                <a:sym typeface="Wingdings" panose="05000000000000000000" pitchFamily="2" charset="2"/>
              </a:rPr>
              <a:t>, снятие результатов</a:t>
            </a:r>
            <a:r>
              <a:rPr lang="en-US" sz="1200" dirty="0" smtClean="0">
                <a:effectLst/>
                <a:sym typeface="Wingdings" panose="05000000000000000000" pitchFamily="2" charset="2"/>
              </a:rPr>
              <a:t> (C)</a:t>
            </a:r>
            <a:r>
              <a:rPr lang="ru-RU" sz="1200" dirty="0" smtClean="0">
                <a:effectLst/>
                <a:sym typeface="Wingdings" panose="05000000000000000000" pitchFamily="2" charset="2"/>
              </a:rPr>
              <a:t>, действия по результатам</a:t>
            </a:r>
            <a:r>
              <a:rPr lang="en-US" sz="1200" dirty="0" smtClean="0">
                <a:effectLst/>
                <a:sym typeface="Wingdings" panose="05000000000000000000" pitchFamily="2" charset="2"/>
              </a:rPr>
              <a:t> (A)</a:t>
            </a:r>
            <a:endParaRPr lang="ru-RU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1968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8. сроки выполнения задач бизнес-процесса</a:t>
            </a:r>
            <a:endParaRPr lang="uk-UA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425476" y="679993"/>
            <a:ext cx="6079836" cy="2973800"/>
          </a:xfrm>
          <a:prstGeom prst="cloudCallout">
            <a:avLst>
              <a:gd name="adj1" fmla="val -57083"/>
              <a:gd name="adj2" fmla="val -29586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в этом разделе устанавливаются сроки выполнения задач (работ) бизнес-процесса, указанных в  </a:t>
            </a:r>
            <a:r>
              <a:rPr lang="en-US" sz="1400" dirty="0" smtClean="0"/>
              <a:t>Visio</a:t>
            </a:r>
            <a:r>
              <a:rPr lang="ru-RU" sz="1400" dirty="0" smtClean="0"/>
              <a:t>-схеме.</a:t>
            </a:r>
          </a:p>
          <a:p>
            <a:endParaRPr lang="ru-RU" sz="1400" dirty="0"/>
          </a:p>
          <a:p>
            <a:r>
              <a:rPr lang="ru-RU" sz="1400" dirty="0" smtClean="0"/>
              <a:t> сроки задач указываем в рабочих днях или в датах, если необходимо – указываем время, до которого необходимо предоставить информацию</a:t>
            </a:r>
          </a:p>
          <a:p>
            <a:endParaRPr lang="ru-RU" sz="1400" dirty="0" smtClean="0"/>
          </a:p>
          <a:p>
            <a:r>
              <a:rPr lang="ru-RU" sz="1400" dirty="0" smtClean="0"/>
              <a:t>в случае если дата выпадает на выходной (праздничный) день, то срок переносится на предыдущий рабочий день.</a:t>
            </a:r>
            <a:endParaRPr lang="ru-RU" sz="1400" dirty="0">
              <a:effectLst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785062"/>
              </p:ext>
            </p:extLst>
          </p:nvPr>
        </p:nvGraphicFramePr>
        <p:xfrm>
          <a:off x="640632" y="3918155"/>
          <a:ext cx="6649358" cy="1450968"/>
        </p:xfrm>
        <a:graphic>
          <a:graphicData uri="http://schemas.openxmlformats.org/drawingml/2006/table">
            <a:tbl>
              <a:tblPr firstRow="1" firstCol="1" bandRow="1" bandCol="1">
                <a:tableStyleId>{F2DE63D5-997A-4646-A377-4702673A728D}</a:tableStyleId>
              </a:tblPr>
              <a:tblGrid>
                <a:gridCol w="489461"/>
                <a:gridCol w="2075272"/>
                <a:gridCol w="2075272"/>
                <a:gridCol w="2009353"/>
              </a:tblGrid>
              <a:tr h="390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</a:t>
                      </a:r>
                      <a:r>
                        <a:rPr lang="ru-RU" sz="1500" baseline="0" dirty="0" smtClean="0">
                          <a:effectLst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</a:rPr>
                        <a:t>пп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задача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роль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срок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10805305" y="1257279"/>
            <a:ext cx="1176092" cy="1097443"/>
            <a:chOff x="0" y="0"/>
            <a:chExt cx="792088" cy="730054"/>
          </a:xfrm>
        </p:grpSpPr>
        <p:pic>
          <p:nvPicPr>
            <p:cNvPr id="19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Дуга 19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1" name="Блок-схема: узел 20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Блок-схема: узел 21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44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653017" y="6292168"/>
            <a:ext cx="609600" cy="521208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9</a:t>
            </a:r>
            <a:r>
              <a:rPr lang="ru-RU" dirty="0" smtClean="0"/>
              <a:t>. основные правила бизнес-процесса</a:t>
            </a:r>
            <a:endParaRPr lang="uk-UA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6355635" y="656588"/>
            <a:ext cx="3602182" cy="1117621"/>
          </a:xfrm>
          <a:prstGeom prst="cloudCallout">
            <a:avLst>
              <a:gd name="adj1" fmla="val -67258"/>
              <a:gd name="adj2" fmla="val -21255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указываются  </a:t>
            </a:r>
            <a:r>
              <a:rPr lang="ru-RU" sz="1400" dirty="0"/>
              <a:t>основные </a:t>
            </a:r>
            <a:r>
              <a:rPr lang="ru-RU" sz="1400" dirty="0" smtClean="0"/>
              <a:t>правила  бизнес-процесса</a:t>
            </a:r>
            <a:endParaRPr lang="ru-RU" sz="1400" dirty="0" smtClean="0">
              <a:effectLst/>
              <a:latin typeface="Calibri"/>
              <a:ea typeface="Times New Roman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423436" y="619040"/>
            <a:ext cx="1176092" cy="1097443"/>
            <a:chOff x="0" y="0"/>
            <a:chExt cx="792088" cy="730054"/>
          </a:xfrm>
        </p:grpSpPr>
        <p:pic>
          <p:nvPicPr>
            <p:cNvPr id="19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Дуга 19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1" name="Блок-схема: узел 20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Блок-схема: узел 21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539899" y="1655529"/>
            <a:ext cx="75506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9.1  Средства коммуникаций в процессе  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9.2  Конечный результат </a:t>
            </a:r>
            <a:r>
              <a:rPr lang="ru-RU" sz="2000" dirty="0" smtClean="0"/>
              <a:t>(при необходимости)</a:t>
            </a:r>
          </a:p>
          <a:p>
            <a:endParaRPr lang="ru-RU" sz="2000" dirty="0" smtClean="0"/>
          </a:p>
          <a:p>
            <a:r>
              <a:rPr lang="ru-RU" sz="2000" b="1" dirty="0" smtClean="0"/>
              <a:t>9.3  Отчетность</a:t>
            </a:r>
          </a:p>
          <a:p>
            <a:endParaRPr lang="ru-RU" sz="2000" dirty="0" smtClean="0"/>
          </a:p>
          <a:p>
            <a:r>
              <a:rPr lang="ru-RU" sz="2000" b="1" dirty="0" smtClean="0"/>
              <a:t>9.4  Делегирование </a:t>
            </a:r>
            <a:r>
              <a:rPr lang="ru-RU" sz="2000" dirty="0" smtClean="0"/>
              <a:t>(как осуществляется)</a:t>
            </a:r>
          </a:p>
          <a:p>
            <a:endParaRPr lang="ru-RU" sz="2000" dirty="0" smtClean="0"/>
          </a:p>
          <a:p>
            <a:r>
              <a:rPr lang="ru-RU" sz="2000" b="1" dirty="0" smtClean="0"/>
              <a:t>9.5  Остановка процесса </a:t>
            </a:r>
            <a:r>
              <a:rPr lang="ru-RU" sz="2000" dirty="0" smtClean="0"/>
              <a:t>(условия и действия)</a:t>
            </a:r>
          </a:p>
          <a:p>
            <a:endParaRPr lang="ru-RU" sz="2000" dirty="0"/>
          </a:p>
          <a:p>
            <a:r>
              <a:rPr lang="ru-RU" sz="2000" b="1" dirty="0" smtClean="0"/>
              <a:t>9.6  Другие правила </a:t>
            </a:r>
            <a:r>
              <a:rPr lang="ru-RU" sz="2000" dirty="0" smtClean="0">
                <a:solidFill>
                  <a:srgbClr val="0070C0"/>
                </a:solidFill>
              </a:rPr>
              <a:t>(которые необходимо указать по мнению владельца  процесса)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0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653017" y="6292168"/>
            <a:ext cx="609600" cy="521208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10. документы в бизнес-процессе и их формат</a:t>
            </a:r>
            <a:endParaRPr lang="uk-UA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6459242" y="573206"/>
            <a:ext cx="4435760" cy="2351962"/>
          </a:xfrm>
          <a:prstGeom prst="cloudCallout">
            <a:avLst>
              <a:gd name="adj1" fmla="val -63912"/>
              <a:gd name="adj2" fmla="val 1560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500" dirty="0" smtClean="0"/>
              <a:t>в этом разделе перечисляются названия  шаблонов отчетных документов и их форматы. </a:t>
            </a:r>
          </a:p>
          <a:p>
            <a:endParaRPr lang="ru-RU" sz="1500" dirty="0"/>
          </a:p>
          <a:p>
            <a:r>
              <a:rPr lang="ru-RU" sz="1500" dirty="0" smtClean="0"/>
              <a:t>шаблоны прилагаются к бизнес-процессу</a:t>
            </a:r>
            <a:r>
              <a:rPr lang="ru-RU" sz="1500" dirty="0"/>
              <a:t> </a:t>
            </a:r>
            <a:r>
              <a:rPr lang="ru-RU" sz="1500" dirty="0" smtClean="0"/>
              <a:t>в виде приложений (один файл – одно приложение)</a:t>
            </a:r>
            <a:endParaRPr lang="ru-RU" sz="1500" dirty="0">
              <a:effectLst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646911"/>
              </p:ext>
            </p:extLst>
          </p:nvPr>
        </p:nvGraphicFramePr>
        <p:xfrm>
          <a:off x="695223" y="2304757"/>
          <a:ext cx="6166758" cy="1405462"/>
        </p:xfrm>
        <a:graphic>
          <a:graphicData uri="http://schemas.openxmlformats.org/drawingml/2006/table">
            <a:tbl>
              <a:tblPr firstRow="1" firstCol="1" bandRow="1" bandCol="1">
                <a:tableStyleId>{F2DE63D5-997A-4646-A377-4702673A728D}</a:tableStyleId>
              </a:tblPr>
              <a:tblGrid>
                <a:gridCol w="571797"/>
                <a:gridCol w="2455377"/>
                <a:gridCol w="1348884"/>
                <a:gridCol w="1790700"/>
              </a:tblGrid>
              <a:tr h="390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</a:t>
                      </a:r>
                      <a:r>
                        <a:rPr lang="ru-RU" sz="1500" baseline="0" dirty="0" smtClean="0">
                          <a:effectLst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</a:rPr>
                        <a:t>пп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наименование документа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формат</a:t>
                      </a:r>
                      <a:r>
                        <a:rPr lang="ru-RU" sz="1500" baseline="0" dirty="0" smtClean="0">
                          <a:effectLst/>
                        </a:rPr>
                        <a:t> приложения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номер</a:t>
                      </a:r>
                      <a:r>
                        <a:rPr lang="ru-RU" sz="1500" baseline="0" dirty="0" smtClean="0">
                          <a:effectLst/>
                        </a:rPr>
                        <a:t> приложения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70C0"/>
                          </a:solidFill>
                          <a:effectLst/>
                        </a:rPr>
                        <a:t>1.</a:t>
                      </a: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Отчет</a:t>
                      </a:r>
                      <a:r>
                        <a:rPr lang="ru-RU" sz="1500" baseline="0" dirty="0" smtClean="0">
                          <a:solidFill>
                            <a:srgbClr val="0070C0"/>
                          </a:solidFill>
                          <a:effectLst/>
                        </a:rPr>
                        <a:t> о выполнении плана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70C0"/>
                          </a:solidFill>
                          <a:effectLst/>
                        </a:rPr>
                        <a:t>XLS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46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10895002" y="1756035"/>
            <a:ext cx="1176092" cy="1097443"/>
            <a:chOff x="0" y="0"/>
            <a:chExt cx="792088" cy="730054"/>
          </a:xfrm>
        </p:grpSpPr>
        <p:pic>
          <p:nvPicPr>
            <p:cNvPr id="19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Дуга 19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1" name="Блок-схема: узел 20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Блок-схема: узел 21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35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653017" y="6292168"/>
            <a:ext cx="609600" cy="521208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11. показатели эффективности процесса</a:t>
            </a:r>
            <a:endParaRPr lang="uk-UA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6186106" y="487810"/>
            <a:ext cx="4405743" cy="1300669"/>
          </a:xfrm>
          <a:prstGeom prst="cloudCallout">
            <a:avLst>
              <a:gd name="adj1" fmla="val -49451"/>
              <a:gd name="adj2" fmla="val 47056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указываются  основные показатели эффективности бизнес-процесса</a:t>
            </a:r>
            <a:endParaRPr lang="ru-RU" sz="1400" dirty="0"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10797" y="1138145"/>
            <a:ext cx="7550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i="1" dirty="0">
              <a:solidFill>
                <a:srgbClr val="0070C0"/>
              </a:solidFill>
            </a:endParaRPr>
          </a:p>
          <a:p>
            <a:endParaRPr lang="ru-RU" i="1" dirty="0">
              <a:solidFill>
                <a:srgbClr val="0070C0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0417370" y="1235754"/>
            <a:ext cx="1176092" cy="1097443"/>
            <a:chOff x="0" y="0"/>
            <a:chExt cx="792088" cy="730054"/>
          </a:xfrm>
        </p:grpSpPr>
        <p:pic>
          <p:nvPicPr>
            <p:cNvPr id="20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Дуга 20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Блок-схема: узел 21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3" name="Блок-схема: узел 22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380675"/>
              </p:ext>
            </p:extLst>
          </p:nvPr>
        </p:nvGraphicFramePr>
        <p:xfrm>
          <a:off x="776729" y="1749899"/>
          <a:ext cx="6916058" cy="1374602"/>
        </p:xfrm>
        <a:graphic>
          <a:graphicData uri="http://schemas.openxmlformats.org/drawingml/2006/table">
            <a:tbl>
              <a:tblPr firstRow="1" firstCol="1" bandRow="1" bandCol="1">
                <a:tableStyleId>{F2DE63D5-997A-4646-A377-4702673A728D}</a:tableStyleId>
              </a:tblPr>
              <a:tblGrid>
                <a:gridCol w="1816346"/>
                <a:gridCol w="5099712"/>
              </a:tblGrid>
              <a:tr h="390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</a:t>
                      </a:r>
                      <a:r>
                        <a:rPr lang="ru-RU" sz="1500" baseline="0" dirty="0" smtClean="0">
                          <a:effectLst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</a:rPr>
                        <a:t>пп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показатель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3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70C0"/>
                          </a:solidFill>
                          <a:effectLst/>
                        </a:rPr>
                        <a:t>1.</a:t>
                      </a:r>
                      <a:endParaRPr lang="ru-RU" sz="1500" b="1" i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Объем продаж, </a:t>
                      </a:r>
                      <a:r>
                        <a:rPr lang="ru-RU" sz="1500" dirty="0" err="1" smtClean="0">
                          <a:solidFill>
                            <a:srgbClr val="0070C0"/>
                          </a:solidFill>
                          <a:effectLst/>
                        </a:rPr>
                        <a:t>шт</a:t>
                      </a:r>
                      <a:endParaRPr lang="ru-RU" sz="1500" i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2.</a:t>
                      </a:r>
                      <a:endParaRPr lang="ru-RU" sz="1500" b="1" i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Выручка, </a:t>
                      </a:r>
                      <a:r>
                        <a:rPr lang="ru-RU" sz="1500" dirty="0" err="1" smtClean="0">
                          <a:solidFill>
                            <a:srgbClr val="0070C0"/>
                          </a:solidFill>
                          <a:effectLst/>
                        </a:rPr>
                        <a:t>грн</a:t>
                      </a:r>
                      <a:endParaRPr lang="ru-RU" sz="1500" i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46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4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7420" y="175762"/>
            <a:ext cx="11109279" cy="5748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400" dirty="0" smtClean="0"/>
              <a:t>12. порядок проверки соблюдения требований бизнес-процесса</a:t>
            </a:r>
            <a:r>
              <a:rPr lang="ru-RU" sz="2400" dirty="0"/>
              <a:t>;</a:t>
            </a:r>
            <a:r>
              <a:rPr lang="ru-RU" sz="2400" dirty="0" smtClean="0"/>
              <a:t> точки контроля</a:t>
            </a:r>
            <a:endParaRPr lang="uk-UA" sz="2400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8818860" y="3836857"/>
            <a:ext cx="3373139" cy="1665666"/>
          </a:xfrm>
          <a:prstGeom prst="cloudCallout">
            <a:avLst>
              <a:gd name="adj1" fmla="val 21354"/>
              <a:gd name="adj2" fmla="val 63483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/>
              <a:t>в</a:t>
            </a:r>
            <a:r>
              <a:rPr lang="ru-RU" sz="1400" dirty="0" smtClean="0"/>
              <a:t> этом разделе указывается порядок информирования о сбоях в бизнес-процессе и способ передачи информации</a:t>
            </a:r>
            <a:endParaRPr lang="ru-RU" sz="1400" dirty="0">
              <a:effectLst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9486832" y="5683413"/>
            <a:ext cx="1176092" cy="1097443"/>
            <a:chOff x="0" y="0"/>
            <a:chExt cx="792088" cy="730054"/>
          </a:xfrm>
        </p:grpSpPr>
        <p:pic>
          <p:nvPicPr>
            <p:cNvPr id="20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Дуга 20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Блок-схема: узел 21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3" name="Блок-схема: узел 22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32765" y="728314"/>
            <a:ext cx="1052242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1400" dirty="0" smtClean="0"/>
              <a:t>12.1 </a:t>
            </a:r>
            <a:r>
              <a:rPr lang="ru-RU" sz="1400" dirty="0"/>
              <a:t>Проверка соблюдения требований данного </a:t>
            </a:r>
            <a:r>
              <a:rPr lang="ru-RU" sz="1400" dirty="0" smtClean="0"/>
              <a:t>БП </a:t>
            </a:r>
            <a:r>
              <a:rPr lang="ru-RU" sz="1400" dirty="0"/>
              <a:t>проводится в процессе проведения выборочных и/или систематических внутренних аудитов  </a:t>
            </a:r>
            <a:r>
              <a:rPr lang="ru-RU" sz="1400" dirty="0" smtClean="0"/>
              <a:t>и ОПД.</a:t>
            </a:r>
            <a:endParaRPr lang="ru-RU" sz="1400" dirty="0"/>
          </a:p>
          <a:p>
            <a:pPr lvl="1"/>
            <a:r>
              <a:rPr lang="ru-RU" sz="1400" dirty="0"/>
              <a:t>Результаты аудитов предоставляются в виде сводных отчетов: </a:t>
            </a:r>
            <a:r>
              <a:rPr lang="ru-RU" sz="1400" dirty="0" smtClean="0"/>
              <a:t>Владельцу, Директорам  </a:t>
            </a:r>
          </a:p>
          <a:p>
            <a:pPr lvl="1"/>
            <a:r>
              <a:rPr lang="ru-RU" sz="1400" dirty="0" smtClean="0"/>
              <a:t>12.2. Дополнительными </a:t>
            </a:r>
            <a:r>
              <a:rPr lang="ru-RU" sz="1400" dirty="0"/>
              <a:t>контролерами выполнения данного </a:t>
            </a:r>
            <a:r>
              <a:rPr lang="ru-RU" sz="1400" dirty="0" smtClean="0"/>
              <a:t>БП  </a:t>
            </a:r>
            <a:r>
              <a:rPr lang="ru-RU" sz="1400" dirty="0"/>
              <a:t>являются:</a:t>
            </a:r>
          </a:p>
          <a:p>
            <a:pPr lvl="2"/>
            <a:endParaRPr lang="ru-RU" sz="1400" b="1" dirty="0" smtClean="0">
              <a:solidFill>
                <a:srgbClr val="0070C0"/>
              </a:solidFill>
            </a:endParaRPr>
          </a:p>
          <a:p>
            <a:pPr lvl="2"/>
            <a:r>
              <a:rPr lang="ru-RU" sz="1400" b="1" dirty="0" smtClean="0">
                <a:solidFill>
                  <a:srgbClr val="0070C0"/>
                </a:solidFill>
              </a:rPr>
              <a:t>Маркетолог </a:t>
            </a:r>
            <a:r>
              <a:rPr lang="ru-RU" sz="1400" dirty="0" smtClean="0">
                <a:solidFill>
                  <a:srgbClr val="0070C0"/>
                </a:solidFill>
              </a:rPr>
              <a:t>– при получении заявки на дегустацию;</a:t>
            </a:r>
            <a:endParaRPr lang="ru-RU" sz="1400" dirty="0">
              <a:solidFill>
                <a:srgbClr val="0070C0"/>
              </a:solidFill>
            </a:endParaRPr>
          </a:p>
          <a:p>
            <a:pPr lvl="2"/>
            <a:r>
              <a:rPr lang="ru-RU" sz="1400" b="1" dirty="0" smtClean="0">
                <a:solidFill>
                  <a:srgbClr val="0070C0"/>
                </a:solidFill>
              </a:rPr>
              <a:t>Юрист  </a:t>
            </a:r>
            <a:r>
              <a:rPr lang="ru-RU" sz="1400" dirty="0">
                <a:solidFill>
                  <a:srgbClr val="0070C0"/>
                </a:solidFill>
              </a:rPr>
              <a:t>– при получении </a:t>
            </a:r>
            <a:r>
              <a:rPr lang="ru-RU" sz="1400" dirty="0" smtClean="0">
                <a:solidFill>
                  <a:srgbClr val="0070C0"/>
                </a:solidFill>
              </a:rPr>
              <a:t>договора; </a:t>
            </a:r>
            <a:endParaRPr lang="ru-RU" sz="1400" dirty="0">
              <a:solidFill>
                <a:srgbClr val="0070C0"/>
              </a:solidFill>
            </a:endParaRPr>
          </a:p>
          <a:p>
            <a:pPr lvl="2"/>
            <a:endParaRPr lang="ru-RU" sz="1400" dirty="0" smtClean="0"/>
          </a:p>
          <a:p>
            <a:pPr lvl="2"/>
            <a:r>
              <a:rPr lang="ru-RU" sz="1400" dirty="0" smtClean="0"/>
              <a:t>В </a:t>
            </a:r>
            <a:r>
              <a:rPr lang="ru-RU" sz="1400" dirty="0"/>
              <a:t>случае не соблюдения каких-либо указанные выше процедур, сотрудники обязаны </a:t>
            </a:r>
            <a:r>
              <a:rPr lang="ru-RU" sz="1400" dirty="0" smtClean="0"/>
              <a:t>информировать </a:t>
            </a:r>
            <a:r>
              <a:rPr lang="ru-RU" sz="1400" dirty="0"/>
              <a:t>в виде электронных писем по корпоративной </a:t>
            </a:r>
            <a:r>
              <a:rPr lang="ru-RU" sz="1400" dirty="0" smtClean="0"/>
              <a:t>СЭД  </a:t>
            </a:r>
            <a:r>
              <a:rPr lang="ru-RU" sz="1400" dirty="0" err="1" smtClean="0"/>
              <a:t>ДокС</a:t>
            </a:r>
            <a:r>
              <a:rPr lang="ru-RU" sz="1400" dirty="0" smtClean="0"/>
              <a:t>  </a:t>
            </a:r>
            <a:r>
              <a:rPr lang="ru-RU" sz="1400" dirty="0"/>
              <a:t>с замечаниями по выполнению процедуры следующих ответственных лиц :</a:t>
            </a:r>
          </a:p>
          <a:p>
            <a:endParaRPr lang="ru-RU" sz="1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114454"/>
              </p:ext>
            </p:extLst>
          </p:nvPr>
        </p:nvGraphicFramePr>
        <p:xfrm>
          <a:off x="685555" y="3327802"/>
          <a:ext cx="7772398" cy="1652721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130972"/>
                <a:gridCol w="5641426"/>
              </a:tblGrid>
              <a:tr h="1516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контролеры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1051" marR="410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кого должны информировать контролеры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1051" marR="41051" marT="0" marB="0"/>
                </a:tc>
              </a:tr>
              <a:tr h="396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</a:rPr>
                        <a:t>Маркетолог</a:t>
                      </a:r>
                      <a:endParaRPr lang="ru-RU" sz="105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1051" marR="4105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</a:rPr>
                        <a:t>Зам. Директора</a:t>
                      </a:r>
                      <a:r>
                        <a:rPr lang="ru-RU" sz="105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</a:rPr>
                        <a:t> ДМ</a:t>
                      </a:r>
                      <a:endParaRPr lang="ru-RU" sz="105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</a:rPr>
                        <a:t>Зам.</a:t>
                      </a:r>
                      <a:r>
                        <a:rPr lang="ru-RU" sz="1050" baseline="0" dirty="0" smtClean="0">
                          <a:solidFill>
                            <a:srgbClr val="0070C0"/>
                          </a:solidFill>
                          <a:effectLst/>
                        </a:rPr>
                        <a:t> Директора  КД</a:t>
                      </a:r>
                      <a:endParaRPr lang="ru-RU" sz="105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1051" marR="41051" marT="0" marB="0" anchor="ctr"/>
                </a:tc>
              </a:tr>
              <a:tr h="1010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</a:rPr>
                        <a:t>Юрист</a:t>
                      </a:r>
                      <a:endParaRPr lang="ru-RU" sz="105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1051" marR="4105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</a:rPr>
                        <a:t>Директор ОПД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Инициатор договора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50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Руководитель инициатора  договора</a:t>
                      </a:r>
                      <a:endParaRPr lang="ru-RU" sz="1050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1051" marR="4105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13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13. </a:t>
            </a:r>
            <a:r>
              <a:rPr lang="ru-RU" dirty="0"/>
              <a:t>п</a:t>
            </a:r>
            <a:r>
              <a:rPr lang="ru-RU" dirty="0" smtClean="0"/>
              <a:t>равила </a:t>
            </a:r>
            <a:r>
              <a:rPr lang="ru-RU" dirty="0"/>
              <a:t>изменения бизнес-процесса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9955" y="1239898"/>
            <a:ext cx="113781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b="1" dirty="0" smtClean="0">
                <a:solidFill>
                  <a:srgbClr val="0070C0"/>
                </a:solidFill>
              </a:rPr>
              <a:t>        </a:t>
            </a:r>
            <a:r>
              <a:rPr lang="ru-RU" b="1" dirty="0" smtClean="0"/>
              <a:t>13.1  </a:t>
            </a:r>
            <a:r>
              <a:rPr lang="ru-RU" dirty="0"/>
              <a:t>Изменения в </a:t>
            </a:r>
            <a:r>
              <a:rPr lang="ru-RU" dirty="0" smtClean="0"/>
              <a:t>бизнес-процесс вносятся</a:t>
            </a:r>
            <a:r>
              <a:rPr lang="ru-RU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при </a:t>
            </a:r>
            <a:r>
              <a:rPr lang="ru-RU" dirty="0"/>
              <a:t>изменениях организационной структуры и структуры управления Компании,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при </a:t>
            </a:r>
            <a:r>
              <a:rPr lang="ru-RU" dirty="0"/>
              <a:t>оптимизации процессов и процедур,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при появлении новых видов деятельности,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по результатам проверок соблюдения требований </a:t>
            </a:r>
            <a:r>
              <a:rPr lang="ru-RU" dirty="0" smtClean="0"/>
              <a:t>Компании,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</a:t>
            </a:r>
            <a:r>
              <a:rPr lang="ru-RU" dirty="0" smtClean="0"/>
              <a:t>ри форс-мажорных обстоятельствах (природные, техногенные и политические)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r>
              <a:rPr lang="ru-RU" b="1" i="1" dirty="0" smtClean="0">
                <a:solidFill>
                  <a:srgbClr val="0070C0"/>
                </a:solidFill>
              </a:rPr>
              <a:t>        </a:t>
            </a:r>
            <a:r>
              <a:rPr lang="ru-RU" b="1" dirty="0" smtClean="0"/>
              <a:t>13.2</a:t>
            </a:r>
            <a:r>
              <a:rPr lang="ru-RU" b="1" i="1" dirty="0" smtClean="0">
                <a:solidFill>
                  <a:srgbClr val="0070C0"/>
                </a:solidFill>
              </a:rPr>
              <a:t>  </a:t>
            </a:r>
            <a:r>
              <a:rPr lang="ru-RU" dirty="0" smtClean="0"/>
              <a:t>Инициировать изменения в данном БП может любой сотрудник  ГК Класс. Соответствующие предложения высылаются посредством </a:t>
            </a:r>
            <a:r>
              <a:rPr lang="ru-RU" dirty="0" err="1" smtClean="0"/>
              <a:t>ДокС</a:t>
            </a:r>
            <a:r>
              <a:rPr lang="ru-RU" dirty="0" smtClean="0"/>
              <a:t> Владельцу БП и   ОПД</a:t>
            </a:r>
          </a:p>
          <a:p>
            <a:endParaRPr lang="ru-RU" dirty="0" smtClean="0"/>
          </a:p>
          <a:p>
            <a:pPr lvl="1"/>
            <a:r>
              <a:rPr lang="ru-RU" b="1" dirty="0" smtClean="0"/>
              <a:t>13.3  </a:t>
            </a:r>
            <a:r>
              <a:rPr lang="ru-RU" dirty="0" smtClean="0"/>
              <a:t>Владелец БП совместно с ОПД  рассматривают необходимость предложенных изменений, и в случае таковой согласовывают  </a:t>
            </a:r>
            <a:r>
              <a:rPr lang="ru-RU" dirty="0"/>
              <a:t>рабочую группу, которая будет участвовать в доработке данного </a:t>
            </a:r>
            <a:r>
              <a:rPr lang="ru-RU" dirty="0" smtClean="0"/>
              <a:t>БП.</a:t>
            </a:r>
          </a:p>
          <a:p>
            <a:pPr lvl="1"/>
            <a:endParaRPr lang="ru-RU" dirty="0" smtClean="0"/>
          </a:p>
          <a:p>
            <a:pPr lvl="1"/>
            <a:r>
              <a:rPr lang="ru-RU" b="1" dirty="0" smtClean="0"/>
              <a:t>13.4  </a:t>
            </a:r>
            <a:r>
              <a:rPr lang="ru-RU" dirty="0" smtClean="0"/>
              <a:t>Далее </a:t>
            </a:r>
            <a:r>
              <a:rPr lang="ru-RU" dirty="0"/>
              <a:t>изменения в </a:t>
            </a:r>
            <a:r>
              <a:rPr lang="ru-RU" dirty="0" smtClean="0"/>
              <a:t>БП </a:t>
            </a:r>
            <a:r>
              <a:rPr lang="ru-RU" dirty="0"/>
              <a:t>согласовываются по схеме согласования </a:t>
            </a:r>
            <a:r>
              <a:rPr lang="ru-RU" dirty="0" smtClean="0"/>
              <a:t>БП, </a:t>
            </a:r>
            <a:r>
              <a:rPr lang="ru-RU" dirty="0"/>
              <a:t>которая </a:t>
            </a:r>
            <a:r>
              <a:rPr lang="ru-RU" dirty="0" smtClean="0"/>
              <a:t>регламентируется Порядком разработки, согласования, утверждения и пересмотра БП.</a:t>
            </a:r>
          </a:p>
          <a:p>
            <a:pPr lvl="1"/>
            <a:endParaRPr lang="ru-RU" dirty="0" smtClean="0"/>
          </a:p>
          <a:p>
            <a:pPr lvl="1"/>
            <a:r>
              <a:rPr lang="ru-RU" b="1" dirty="0" smtClean="0"/>
              <a:t>13.5 </a:t>
            </a:r>
            <a:r>
              <a:rPr lang="ru-RU" dirty="0"/>
              <a:t>После утверждения изменений к </a:t>
            </a:r>
            <a:r>
              <a:rPr lang="ru-RU" dirty="0" smtClean="0"/>
              <a:t>БП  ОПД без </a:t>
            </a:r>
            <a:r>
              <a:rPr lang="ru-RU" dirty="0"/>
              <a:t>дополнительного согласования  вносит изменение в соответствующий  пункт данного </a:t>
            </a:r>
            <a:r>
              <a:rPr lang="ru-RU" dirty="0" smtClean="0"/>
              <a:t>БП</a:t>
            </a:r>
            <a:r>
              <a:rPr lang="ru-RU" dirty="0" smtClean="0"/>
              <a:t> </a:t>
            </a:r>
            <a:r>
              <a:rPr lang="ru-RU" dirty="0"/>
              <a:t>со ссылкой на номер и дату соответствующего приказа</a:t>
            </a:r>
            <a:r>
              <a:rPr lang="ru-RU" dirty="0" smtClean="0"/>
              <a:t>.</a:t>
            </a:r>
          </a:p>
          <a:p>
            <a:pPr lvl="1"/>
            <a:r>
              <a:rPr lang="ru-RU" dirty="0" smtClean="0"/>
              <a:t> </a:t>
            </a:r>
          </a:p>
          <a:p>
            <a:pPr lvl="1"/>
            <a:r>
              <a:rPr lang="ru-RU" b="1" dirty="0" smtClean="0"/>
              <a:t>13.6 </a:t>
            </a:r>
            <a:r>
              <a:rPr lang="ru-RU" dirty="0" smtClean="0"/>
              <a:t>Изменения </a:t>
            </a:r>
            <a:r>
              <a:rPr lang="ru-RU" dirty="0"/>
              <a:t>также отображаются в листе регистрации изменений к данному </a:t>
            </a:r>
            <a:r>
              <a:rPr lang="ru-RU" dirty="0" smtClean="0"/>
              <a:t>БП.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 flipH="1">
            <a:off x="7598788" y="0"/>
            <a:ext cx="4153282" cy="1727720"/>
          </a:xfrm>
          <a:prstGeom prst="cloudCallout">
            <a:avLst>
              <a:gd name="adj1" fmla="val -49451"/>
              <a:gd name="adj2" fmla="val 47056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устанавливаются </a:t>
            </a:r>
            <a:r>
              <a:rPr lang="ru-RU" sz="1400" dirty="0"/>
              <a:t>требования к внесению изменений в </a:t>
            </a:r>
            <a:r>
              <a:rPr lang="ru-RU" sz="1400" dirty="0" smtClean="0"/>
              <a:t>данном БП, </a:t>
            </a:r>
            <a:r>
              <a:rPr lang="ru-RU" sz="1400" dirty="0"/>
              <a:t>фиксируется последовательность действий по изменениям и ответственные лица.</a:t>
            </a:r>
            <a:endParaRPr lang="ru-RU" sz="1400" dirty="0">
              <a:effectLst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1167517" y="1727720"/>
            <a:ext cx="1176092" cy="1097443"/>
            <a:chOff x="0" y="0"/>
            <a:chExt cx="792088" cy="730054"/>
          </a:xfrm>
        </p:grpSpPr>
        <p:pic>
          <p:nvPicPr>
            <p:cNvPr id="7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Дуга 7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9" name="Блок-схема: узел 8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13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BFA-A1BC-4E7A-99CE-18EF13856AA7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14. ресурсы БП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23666" y="1739037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14.1.  материальные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14.2.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нематериальные</a:t>
            </a:r>
          </a:p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14.3.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человеческие</a:t>
            </a:r>
          </a:p>
        </p:txBody>
      </p:sp>
      <p:sp>
        <p:nvSpPr>
          <p:cNvPr id="6" name="Выноска-облако 5"/>
          <p:cNvSpPr/>
          <p:nvPr/>
        </p:nvSpPr>
        <p:spPr>
          <a:xfrm flipH="1">
            <a:off x="7057649" y="294166"/>
            <a:ext cx="4405175" cy="1626120"/>
          </a:xfrm>
          <a:prstGeom prst="cloudCallout">
            <a:avLst>
              <a:gd name="adj1" fmla="val -49451"/>
              <a:gd name="adj2" fmla="val 47056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Заполняем по необходимости</a:t>
            </a:r>
            <a:endParaRPr lang="ru-RU" sz="1400" dirty="0">
              <a:effectLst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0874778" y="1920286"/>
            <a:ext cx="1176092" cy="1097443"/>
            <a:chOff x="0" y="0"/>
            <a:chExt cx="792088" cy="730054"/>
          </a:xfrm>
        </p:grpSpPr>
        <p:pic>
          <p:nvPicPr>
            <p:cNvPr id="8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Дуга 8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321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653017" y="6292168"/>
            <a:ext cx="609600" cy="521208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с</a:t>
            </a:r>
            <a:r>
              <a:rPr lang="ru-RU" dirty="0" smtClean="0"/>
              <a:t>одержание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82727" y="846773"/>
            <a:ext cx="8717151" cy="59093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Вводная часть: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Лист </a:t>
            </a:r>
            <a:r>
              <a:rPr lang="ru-RU" dirty="0">
                <a:solidFill>
                  <a:schemeClr val="tx1"/>
                </a:solidFill>
              </a:rPr>
              <a:t>регистрации </a:t>
            </a:r>
            <a:r>
              <a:rPr lang="ru-RU" dirty="0" smtClean="0">
                <a:solidFill>
                  <a:schemeClr val="tx1"/>
                </a:solidFill>
              </a:rPr>
              <a:t>изменений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   Глоссарий: термины, определения, сокращения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3.   Нормативные </a:t>
            </a:r>
            <a:r>
              <a:rPr lang="ru-RU" dirty="0">
                <a:solidFill>
                  <a:schemeClr val="tx1"/>
                </a:solidFill>
              </a:rPr>
              <a:t>ссылки и взаимодействия с другими </a:t>
            </a:r>
            <a:r>
              <a:rPr lang="ru-RU" dirty="0" smtClean="0">
                <a:solidFill>
                  <a:schemeClr val="tx1"/>
                </a:solidFill>
              </a:rPr>
              <a:t>бизнес-процессами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Кто: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4.  Подразделения, участвующие в </a:t>
            </a:r>
            <a:r>
              <a:rPr lang="ru-RU" dirty="0">
                <a:solidFill>
                  <a:schemeClr val="tx1"/>
                </a:solidFill>
              </a:rPr>
              <a:t>бизнес-процессе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5.  Зоны </a:t>
            </a:r>
            <a:r>
              <a:rPr lang="ru-RU" dirty="0">
                <a:solidFill>
                  <a:schemeClr val="tx1"/>
                </a:solidFill>
              </a:rPr>
              <a:t>ответственности (по ролям)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6.  Роли </a:t>
            </a:r>
            <a:r>
              <a:rPr lang="ru-RU" dirty="0">
                <a:solidFill>
                  <a:schemeClr val="tx1"/>
                </a:solidFill>
              </a:rPr>
              <a:t>и их </a:t>
            </a:r>
            <a:r>
              <a:rPr lang="ru-RU" dirty="0" smtClean="0">
                <a:solidFill>
                  <a:schemeClr val="tx1"/>
                </a:solidFill>
              </a:rPr>
              <a:t>полномочия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Что и как: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7.   Схема процесса (этапы процесса)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8.   Сроки </a:t>
            </a:r>
            <a:r>
              <a:rPr lang="ru-RU" dirty="0">
                <a:solidFill>
                  <a:schemeClr val="tx1"/>
                </a:solidFill>
              </a:rPr>
              <a:t>выполнения </a:t>
            </a:r>
            <a:r>
              <a:rPr lang="ru-RU" dirty="0" smtClean="0">
                <a:solidFill>
                  <a:schemeClr val="tx1"/>
                </a:solidFill>
              </a:rPr>
              <a:t>задач по процессу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9.   Основные правила бизнес-процесса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10. Документы в бизнес-процессе и их формат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Контроль: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11. Показатели эффективности бизнес-процесса</a:t>
            </a:r>
          </a:p>
          <a:p>
            <a:r>
              <a:rPr lang="ru-RU" dirty="0" smtClean="0"/>
              <a:t>12. Порядок </a:t>
            </a:r>
            <a:r>
              <a:rPr lang="ru-RU" dirty="0"/>
              <a:t>проверки соблюдения требований </a:t>
            </a:r>
            <a:r>
              <a:rPr lang="ru-RU" dirty="0" smtClean="0">
                <a:solidFill>
                  <a:schemeClr val="tx1"/>
                </a:solidFill>
              </a:rPr>
              <a:t>бизнес-процесса</a:t>
            </a:r>
            <a:r>
              <a:rPr lang="ru-RU" dirty="0" smtClean="0"/>
              <a:t>. Точки контроля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13. Правила </a:t>
            </a:r>
            <a:r>
              <a:rPr lang="ru-RU" dirty="0">
                <a:solidFill>
                  <a:schemeClr val="tx1"/>
                </a:solidFill>
              </a:rPr>
              <a:t>изменения </a:t>
            </a:r>
            <a:r>
              <a:rPr lang="ru-RU" dirty="0" smtClean="0">
                <a:solidFill>
                  <a:schemeClr val="tx1"/>
                </a:solidFill>
              </a:rPr>
              <a:t>бизнес-процесса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14. Ресурсы бизнес-процесса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Приложения: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15. Приложение 1. Схема бизнес-процесса (</a:t>
            </a:r>
            <a:r>
              <a:rPr lang="en-US" dirty="0" smtClean="0">
                <a:solidFill>
                  <a:schemeClr val="tx1"/>
                </a:solidFill>
              </a:rPr>
              <a:t>Visio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16. Приложение 2…</a:t>
            </a:r>
            <a:r>
              <a:rPr lang="en-US" dirty="0" smtClean="0">
                <a:solidFill>
                  <a:schemeClr val="tx1"/>
                </a:solidFill>
              </a:rPr>
              <a:t>n </a:t>
            </a:r>
            <a:r>
              <a:rPr lang="ru-RU" dirty="0" smtClean="0">
                <a:solidFill>
                  <a:schemeClr val="tx1"/>
                </a:solidFill>
              </a:rPr>
              <a:t>к бизнес-процессу</a:t>
            </a:r>
            <a:endParaRPr lang="ru-RU" dirty="0">
              <a:solidFill>
                <a:srgbClr val="0070C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0380851" y="4441346"/>
            <a:ext cx="1247739" cy="1227201"/>
            <a:chOff x="0" y="0"/>
            <a:chExt cx="792088" cy="730054"/>
          </a:xfrm>
        </p:grpSpPr>
        <p:pic>
          <p:nvPicPr>
            <p:cNvPr id="7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Дуга 7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9" name="Блок-схема: узел 8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0" name="Блок-схема: узел 9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12" name="Выноска-облако 11"/>
          <p:cNvSpPr/>
          <p:nvPr/>
        </p:nvSpPr>
        <p:spPr>
          <a:xfrm flipH="1">
            <a:off x="7835899" y="3025984"/>
            <a:ext cx="2849751" cy="1550888"/>
          </a:xfrm>
          <a:prstGeom prst="cloudCallout">
            <a:avLst>
              <a:gd name="adj1" fmla="val -49451"/>
              <a:gd name="adj2" fmla="val 47056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>
                <a:effectLst/>
                <a:latin typeface="Calibri"/>
                <a:ea typeface="Times New Roman"/>
              </a:rPr>
              <a:t>стандартное для всех бизнес-процессов</a:t>
            </a:r>
            <a:r>
              <a:rPr lang="ru-RU" sz="1400" b="1" dirty="0">
                <a:effectLst/>
                <a:latin typeface="Calibri"/>
                <a:ea typeface="Times New Roman"/>
              </a:rPr>
              <a:t> </a:t>
            </a: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51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5BFA-A1BC-4E7A-99CE-18EF13856AA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0" name="Заголовок 2"/>
          <p:cNvSpPr>
            <a:spLocks noGrp="1"/>
          </p:cNvSpPr>
          <p:nvPr>
            <p:ph type="title"/>
          </p:nvPr>
        </p:nvSpPr>
        <p:spPr>
          <a:xfrm>
            <a:off x="223827" y="68767"/>
            <a:ext cx="10905829" cy="645610"/>
          </a:xfrm>
        </p:spPr>
        <p:txBody>
          <a:bodyPr>
            <a:normAutofit/>
          </a:bodyPr>
          <a:lstStyle/>
          <a:p>
            <a:r>
              <a:rPr lang="ru-RU" dirty="0" smtClean="0"/>
              <a:t>1. </a:t>
            </a:r>
            <a:r>
              <a:rPr lang="ru-RU" dirty="0"/>
              <a:t>л</a:t>
            </a:r>
            <a:r>
              <a:rPr lang="ru-RU" dirty="0" smtClean="0"/>
              <a:t>ист регистрации изменений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318097"/>
              </p:ext>
            </p:extLst>
          </p:nvPr>
        </p:nvGraphicFramePr>
        <p:xfrm>
          <a:off x="290013" y="1687564"/>
          <a:ext cx="7910239" cy="3966923"/>
        </p:xfrm>
        <a:graphic>
          <a:graphicData uri="http://schemas.openxmlformats.org/drawingml/2006/table">
            <a:tbl>
              <a:tblPr firstRow="1" firstCol="1" bandRow="1" bandCol="1">
                <a:tableStyleId>{F2DE63D5-997A-4646-A377-4702673A728D}</a:tableStyleId>
              </a:tblPr>
              <a:tblGrid>
                <a:gridCol w="1071226"/>
                <a:gridCol w="1318847"/>
                <a:gridCol w="2248649"/>
                <a:gridCol w="3271517"/>
              </a:tblGrid>
              <a:tr h="291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Версия, №</a:t>
                      </a:r>
                      <a:endParaRPr lang="ru-RU" sz="1500" b="0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Дата</a:t>
                      </a:r>
                      <a:endParaRPr lang="ru-RU" sz="1500" b="0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Суть изменений</a:t>
                      </a:r>
                      <a:endParaRPr lang="ru-RU" sz="1500" b="0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Инициатор изменений</a:t>
                      </a:r>
                      <a:endParaRPr lang="ru-RU" sz="15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4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6" name="Выноска-облако 15"/>
          <p:cNvSpPr/>
          <p:nvPr/>
        </p:nvSpPr>
        <p:spPr>
          <a:xfrm flipH="1">
            <a:off x="8092307" y="2133713"/>
            <a:ext cx="4099693" cy="2006685"/>
          </a:xfrm>
          <a:prstGeom prst="cloudCallout">
            <a:avLst>
              <a:gd name="adj1" fmla="val -21155"/>
              <a:gd name="adj2" fmla="val 82422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>
                <a:effectLst/>
                <a:latin typeface="Calibri"/>
                <a:ea typeface="Times New Roman"/>
              </a:rPr>
              <a:t>должен содержать всю историю изменений бизнес-процесса (начиная с первой версии), только согласованные и утвержденные версии по принятой процедуре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541610" y="4940953"/>
            <a:ext cx="1176092" cy="1097443"/>
            <a:chOff x="0" y="0"/>
            <a:chExt cx="792088" cy="730054"/>
          </a:xfrm>
        </p:grpSpPr>
        <p:pic>
          <p:nvPicPr>
            <p:cNvPr id="18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Дуга 18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0" name="Блок-схема: узел 19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1" name="Блок-схема: узел 20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509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653017" y="6292168"/>
            <a:ext cx="609600" cy="521208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2</a:t>
            </a:r>
            <a:r>
              <a:rPr lang="ru-RU" dirty="0" smtClean="0"/>
              <a:t>. глоссарий: термины, </a:t>
            </a:r>
            <a:r>
              <a:rPr lang="ru-RU" dirty="0"/>
              <a:t>определения, сокращения</a:t>
            </a:r>
            <a:endParaRPr lang="uk-UA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487677"/>
              </p:ext>
            </p:extLst>
          </p:nvPr>
        </p:nvGraphicFramePr>
        <p:xfrm>
          <a:off x="915987" y="1419368"/>
          <a:ext cx="10698257" cy="294220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887886"/>
                <a:gridCol w="7810371"/>
              </a:tblGrid>
              <a:tr h="278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Термин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Определение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51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организационная </a:t>
                      </a: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структура 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разделение компании на структурные единицы с целью упорядочения управления, установления подчиненности и соподчиненности, распределения ответственности и полномочий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51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структурное подразделение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организационно-управленческая категория, определяющая место, связи, статус определенного элемента в системе управления (напр</a:t>
                      </a: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.,</a:t>
                      </a:r>
                      <a:r>
                        <a:rPr lang="ru-RU" sz="150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департамент</a:t>
                      </a: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, отдел, сектор)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51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бизнес-единица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отдельная организационно оформленная активная структура бизнеса, осуществляющая полный цикл — маркетинг, производство, сбыт </a:t>
                      </a:r>
                      <a:r>
                        <a:rPr lang="ru-RU" sz="1500" dirty="0" err="1">
                          <a:solidFill>
                            <a:srgbClr val="0070C0"/>
                          </a:solidFill>
                          <a:effectLst/>
                        </a:rPr>
                        <a:t>ит.д</a:t>
                      </a: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.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2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rgbClr val="0070C0"/>
                          </a:solidFill>
                          <a:effectLst/>
                        </a:rPr>
                        <a:t>роль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rgbClr val="0070C0"/>
                          </a:solidFill>
                          <a:effectLst/>
                        </a:rPr>
                        <a:t>определенный набор функций и зон ответственности в рамках данного 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</a:rPr>
                        <a:t>бизнес-процесса</a:t>
                      </a:r>
                      <a:r>
                        <a:rPr lang="ru-RU" sz="1500" kern="12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2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…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effectLst/>
                        </a:rPr>
                        <a:t>….</a:t>
                      </a:r>
                      <a:r>
                        <a:rPr lang="ru-RU" sz="1600" kern="1200" dirty="0" smtClean="0">
                          <a:effectLst/>
                        </a:rPr>
                        <a:t> </a:t>
                      </a:r>
                      <a:endParaRPr lang="ru-RU" sz="1500" i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2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i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02096" y="820217"/>
            <a:ext cx="1038063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15000"/>
              </a:lnSpc>
              <a:defRPr/>
            </a:pPr>
            <a:r>
              <a:rPr lang="ru-RU" dirty="0" smtClean="0"/>
              <a:t>в </a:t>
            </a:r>
            <a:r>
              <a:rPr lang="ru-RU" dirty="0"/>
              <a:t>настоящем бизнес –процессе  применяют следующие термины </a:t>
            </a:r>
            <a:r>
              <a:rPr lang="ru-RU" dirty="0" smtClean="0"/>
              <a:t>и определения:</a:t>
            </a:r>
            <a:endParaRPr lang="ru-RU" dirty="0"/>
          </a:p>
        </p:txBody>
      </p:sp>
      <p:sp>
        <p:nvSpPr>
          <p:cNvPr id="7" name="Выноска-облако 6"/>
          <p:cNvSpPr/>
          <p:nvPr/>
        </p:nvSpPr>
        <p:spPr>
          <a:xfrm flipH="1">
            <a:off x="4148917" y="4454273"/>
            <a:ext cx="4521999" cy="2207810"/>
          </a:xfrm>
          <a:prstGeom prst="cloudCallout">
            <a:avLst>
              <a:gd name="adj1" fmla="val -55163"/>
              <a:gd name="adj2" fmla="val 16765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в </a:t>
            </a:r>
            <a:r>
              <a:rPr lang="ru-RU" sz="1400" dirty="0"/>
              <a:t>разделе </a:t>
            </a:r>
            <a:r>
              <a:rPr lang="ru-RU" sz="1400" dirty="0" smtClean="0"/>
              <a:t>должны </a:t>
            </a:r>
            <a:r>
              <a:rPr lang="ru-RU" sz="1400" dirty="0"/>
              <a:t>содержаться определения, необходимые для уточнения или установления терминов, </a:t>
            </a:r>
            <a:r>
              <a:rPr lang="ru-RU" sz="1400" dirty="0" smtClean="0"/>
              <a:t>используемых </a:t>
            </a:r>
            <a:r>
              <a:rPr lang="ru-RU" sz="1400" dirty="0"/>
              <a:t>в  </a:t>
            </a:r>
            <a:r>
              <a:rPr lang="ru-RU" sz="1400" dirty="0" smtClean="0"/>
              <a:t>бизнес-процессе, </a:t>
            </a:r>
            <a:r>
              <a:rPr lang="ru-RU" sz="1400" dirty="0"/>
              <a:t>а также перечень обозначений и сокращений с их полной расшифровкой.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8893895" y="5715933"/>
            <a:ext cx="1176092" cy="1097443"/>
            <a:chOff x="0" y="0"/>
            <a:chExt cx="792088" cy="730054"/>
          </a:xfrm>
        </p:grpSpPr>
        <p:pic>
          <p:nvPicPr>
            <p:cNvPr id="9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Дуга 9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1" name="Блок-схема: узел 10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76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2</a:t>
            </a:r>
            <a:r>
              <a:rPr lang="ru-RU" dirty="0" smtClean="0"/>
              <a:t>. глоссарий: термины, </a:t>
            </a:r>
            <a:r>
              <a:rPr lang="ru-RU" dirty="0"/>
              <a:t>определения, сокращения</a:t>
            </a:r>
            <a:endParaRPr lang="uk-UA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052116"/>
              </p:ext>
            </p:extLst>
          </p:nvPr>
        </p:nvGraphicFramePr>
        <p:xfrm>
          <a:off x="424382" y="1558929"/>
          <a:ext cx="7838546" cy="1642878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115937"/>
                <a:gridCol w="5722609"/>
              </a:tblGrid>
              <a:tr h="232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Сокращение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Определение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</a:tr>
              <a:tr h="232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РГ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Рабочая группа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</a:tr>
              <a:tr h="232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КД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 Коммерческий департамент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</a:tr>
              <a:tr h="247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ГК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 Группа Компаний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</a:tr>
              <a:tr h="232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БП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 Бизнес-процесс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</a:tr>
              <a:tr h="232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…</a:t>
                      </a:r>
                      <a:endParaRPr lang="ru-RU" sz="1500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…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</a:tr>
              <a:tr h="232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1500" dirty="0" smtClean="0">
                          <a:effectLst/>
                        </a:rPr>
                        <a:t>…</a:t>
                      </a:r>
                      <a:endParaRPr lang="ru-RU" sz="1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1500" dirty="0" smtClean="0">
                          <a:effectLst/>
                        </a:rPr>
                        <a:t>…</a:t>
                      </a:r>
                      <a:endParaRPr lang="ru-RU" sz="1500" i="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1284" marR="51284" marT="0" marB="0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791358" y="825191"/>
            <a:ext cx="7550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настоящем бизнес –процессе  применяют следующие сокращения :</a:t>
            </a:r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0262617" y="4769783"/>
            <a:ext cx="1176092" cy="1097443"/>
            <a:chOff x="0" y="0"/>
            <a:chExt cx="792088" cy="730054"/>
          </a:xfrm>
        </p:grpSpPr>
        <p:pic>
          <p:nvPicPr>
            <p:cNvPr id="12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Дуга 12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4" name="Блок-схема: узел 13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5" name="Блок-схема: узел 14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17" name="Выноска-облако 16"/>
          <p:cNvSpPr/>
          <p:nvPr/>
        </p:nvSpPr>
        <p:spPr>
          <a:xfrm flipH="1">
            <a:off x="4995081" y="3566213"/>
            <a:ext cx="4962736" cy="2149720"/>
          </a:xfrm>
          <a:prstGeom prst="cloudCallout">
            <a:avLst>
              <a:gd name="adj1" fmla="val -55163"/>
              <a:gd name="adj2" fmla="val 16765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/>
              <a:t>в </a:t>
            </a:r>
            <a:r>
              <a:rPr lang="ru-RU" sz="1400" dirty="0"/>
              <a:t>разделе </a:t>
            </a:r>
            <a:r>
              <a:rPr lang="ru-RU" sz="1400" dirty="0" smtClean="0"/>
              <a:t>должны </a:t>
            </a:r>
            <a:r>
              <a:rPr lang="ru-RU" sz="1400" dirty="0"/>
              <a:t>содержаться определения, необходимые для уточнения или установления терминов, </a:t>
            </a:r>
            <a:r>
              <a:rPr lang="ru-RU" sz="1400" dirty="0" smtClean="0"/>
              <a:t>используемых </a:t>
            </a:r>
            <a:r>
              <a:rPr lang="ru-RU" sz="1400" dirty="0"/>
              <a:t>в  </a:t>
            </a:r>
            <a:r>
              <a:rPr lang="ru-RU" sz="1400" dirty="0" smtClean="0"/>
              <a:t>бизнес-процессе, </a:t>
            </a:r>
            <a:r>
              <a:rPr lang="ru-RU" sz="1400" dirty="0"/>
              <a:t>а также перечень обозначений и сокращений с их полной расшифровкой.</a:t>
            </a:r>
          </a:p>
        </p:txBody>
      </p:sp>
    </p:spTree>
    <p:extLst>
      <p:ext uri="{BB962C8B-B14F-4D97-AF65-F5344CB8AC3E}">
        <p14:creationId xmlns:p14="http://schemas.microsoft.com/office/powerpoint/2010/main" val="354492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2881" y="34383"/>
            <a:ext cx="11786205" cy="6456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2400" dirty="0"/>
              <a:t>3</a:t>
            </a:r>
            <a:r>
              <a:rPr lang="ru-RU" sz="2400" dirty="0" smtClean="0"/>
              <a:t>. нормативные ссылки и взаимодействие с другими бизнес-процессами</a:t>
            </a:r>
            <a:endParaRPr lang="uk-UA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86880" y="742782"/>
            <a:ext cx="10009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настоящем </a:t>
            </a:r>
            <a:r>
              <a:rPr lang="ru-RU" dirty="0"/>
              <a:t>бизнес-процессе</a:t>
            </a:r>
            <a:r>
              <a:rPr lang="ru-RU" dirty="0" smtClean="0"/>
              <a:t> использованы ссылки на следующие нормативные документы: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11731"/>
              </p:ext>
            </p:extLst>
          </p:nvPr>
        </p:nvGraphicFramePr>
        <p:xfrm>
          <a:off x="1814339" y="1489923"/>
          <a:ext cx="7598229" cy="1450968"/>
        </p:xfrm>
        <a:graphic>
          <a:graphicData uri="http://schemas.openxmlformats.org/drawingml/2006/table">
            <a:tbl>
              <a:tblPr firstRow="1" firstCol="1" bandRow="1" bandCol="1">
                <a:tableStyleId>{F2DE63D5-997A-4646-A377-4702673A728D}</a:tableStyleId>
              </a:tblPr>
              <a:tblGrid>
                <a:gridCol w="731158"/>
                <a:gridCol w="2222500"/>
                <a:gridCol w="2692400"/>
                <a:gridCol w="1952171"/>
              </a:tblGrid>
              <a:tr h="390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 </a:t>
                      </a:r>
                      <a:r>
                        <a:rPr lang="ru-RU" sz="1500" dirty="0" err="1" smtClean="0">
                          <a:effectLst/>
                        </a:rPr>
                        <a:t>пп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Наименование документа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Действующая версия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Дата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22714" y="3419289"/>
            <a:ext cx="8795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взаимодействие с другими бизнес-процессами: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404961"/>
              </p:ext>
            </p:extLst>
          </p:nvPr>
        </p:nvGraphicFramePr>
        <p:xfrm>
          <a:off x="1814339" y="4283910"/>
          <a:ext cx="7598231" cy="1250836"/>
        </p:xfrm>
        <a:graphic>
          <a:graphicData uri="http://schemas.openxmlformats.org/drawingml/2006/table">
            <a:tbl>
              <a:tblPr firstRow="1" firstCol="1" bandRow="1" bandCol="1">
                <a:tableStyleId>{F2DE63D5-997A-4646-A377-4702673A728D}</a:tableStyleId>
              </a:tblPr>
              <a:tblGrid>
                <a:gridCol w="690576"/>
                <a:gridCol w="735455"/>
                <a:gridCol w="3189514"/>
                <a:gridCol w="1796143"/>
                <a:gridCol w="1186543"/>
              </a:tblGrid>
              <a:tr h="325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 </a:t>
                      </a:r>
                      <a:r>
                        <a:rPr lang="ru-RU" sz="1500" dirty="0" err="1" smtClean="0">
                          <a:effectLst/>
                        </a:rPr>
                        <a:t>пп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 БП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Название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Версия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Дата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07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4</a:t>
            </a:r>
            <a:r>
              <a:rPr lang="ru-RU" dirty="0" smtClean="0"/>
              <a:t>. подразделения, участвующие в процессе</a:t>
            </a:r>
            <a:endParaRPr lang="uk-UA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6223378" y="705622"/>
            <a:ext cx="4775664" cy="1819214"/>
          </a:xfrm>
          <a:prstGeom prst="cloudCallout">
            <a:avLst>
              <a:gd name="adj1" fmla="val -56881"/>
              <a:gd name="adj2" fmla="val -21212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необходимо указать владельца бизнес-процесса и структурные подразделения Компании, на которые распространяются действия бизнес-процесса (смежные подразделения)</a:t>
            </a:r>
            <a:endParaRPr lang="ru-RU" sz="1400" dirty="0">
              <a:solidFill>
                <a:schemeClr val="tx1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1007158" y="1111266"/>
            <a:ext cx="1176092" cy="1097443"/>
            <a:chOff x="0" y="0"/>
            <a:chExt cx="792088" cy="730054"/>
          </a:xfrm>
        </p:grpSpPr>
        <p:pic>
          <p:nvPicPr>
            <p:cNvPr id="12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Дуга 12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4" name="Блок-схема: узел 13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5" name="Блок-схема: узел 14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213663"/>
              </p:ext>
            </p:extLst>
          </p:nvPr>
        </p:nvGraphicFramePr>
        <p:xfrm>
          <a:off x="496780" y="2817296"/>
          <a:ext cx="10824275" cy="1179632"/>
        </p:xfrm>
        <a:graphic>
          <a:graphicData uri="http://schemas.openxmlformats.org/drawingml/2006/table">
            <a:tbl>
              <a:tblPr firstCol="1" bandRow="1" bandCol="1">
                <a:tableStyleId>{F2DE63D5-997A-4646-A377-4702673A728D}</a:tableStyleId>
              </a:tblPr>
              <a:tblGrid>
                <a:gridCol w="2319335"/>
                <a:gridCol w="3990117"/>
                <a:gridCol w="4514823"/>
              </a:tblGrid>
              <a:tr h="390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Владелец БП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i="0" dirty="0" smtClean="0">
                          <a:solidFill>
                            <a:srgbClr val="0070C0"/>
                          </a:solidFill>
                          <a:effectLst/>
                        </a:rPr>
                        <a:t>Департамент</a:t>
                      </a:r>
                      <a:r>
                        <a:rPr lang="ru-RU" sz="150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Маркетинга</a:t>
                      </a:r>
                      <a:endParaRPr lang="ru-RU" sz="1500" b="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i="0" dirty="0" smtClean="0">
                          <a:solidFill>
                            <a:srgbClr val="0070C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ДМ</a:t>
                      </a:r>
                      <a:endParaRPr lang="ru-RU" sz="1500" b="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Смежные подразделения</a:t>
                      </a:r>
                      <a:r>
                        <a:rPr lang="en-US" sz="1500" dirty="0" smtClean="0">
                          <a:effectLst/>
                        </a:rPr>
                        <a:t>-</a:t>
                      </a:r>
                      <a:r>
                        <a:rPr lang="ru-RU" sz="1500" dirty="0" smtClean="0">
                          <a:effectLst/>
                        </a:rPr>
                        <a:t>участники</a:t>
                      </a: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i="0" dirty="0" smtClean="0">
                          <a:solidFill>
                            <a:srgbClr val="0070C0"/>
                          </a:solidFill>
                          <a:effectLst/>
                        </a:rPr>
                        <a:t>Коммерческий</a:t>
                      </a:r>
                      <a:r>
                        <a:rPr lang="ru-RU" sz="150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Департамент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0" dirty="0" smtClean="0">
                          <a:solidFill>
                            <a:srgbClr val="0070C0"/>
                          </a:solidFill>
                          <a:effectLst/>
                        </a:rPr>
                        <a:t>Департамент</a:t>
                      </a:r>
                      <a:r>
                        <a:rPr lang="ru-RU" sz="150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Торговли</a:t>
                      </a:r>
                      <a:endParaRPr lang="ru-RU" sz="1500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0" dirty="0" smtClean="0">
                          <a:solidFill>
                            <a:srgbClr val="0070C0"/>
                          </a:solidFill>
                          <a:effectLst/>
                        </a:rPr>
                        <a:t>Департамент Рекламы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0" dirty="0" smtClean="0">
                          <a:solidFill>
                            <a:srgbClr val="0070C0"/>
                          </a:solidFill>
                          <a:effectLst/>
                        </a:rPr>
                        <a:t>КД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0" dirty="0" smtClean="0">
                          <a:solidFill>
                            <a:srgbClr val="0070C0"/>
                          </a:solidFill>
                          <a:effectLst/>
                        </a:rPr>
                        <a:t>ДТ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0" dirty="0" smtClean="0">
                          <a:solidFill>
                            <a:srgbClr val="0070C0"/>
                          </a:solidFill>
                          <a:effectLst/>
                        </a:rPr>
                        <a:t>ДР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16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5</a:t>
            </a:r>
            <a:r>
              <a:rPr lang="ru-RU" dirty="0" smtClean="0"/>
              <a:t>. зоны ответственности (по ролям)</a:t>
            </a:r>
            <a:endParaRPr lang="uk-UA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771635" y="679993"/>
            <a:ext cx="5880096" cy="3165778"/>
          </a:xfrm>
          <a:prstGeom prst="cloudCallout">
            <a:avLst>
              <a:gd name="adj1" fmla="val -62449"/>
              <a:gd name="adj2" fmla="val -8125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endParaRPr lang="ru-RU" sz="1400" b="1" dirty="0" smtClean="0">
              <a:effectLst/>
              <a:ea typeface="Times New Roman"/>
            </a:endParaRPr>
          </a:p>
          <a:p>
            <a:r>
              <a:rPr lang="ru-RU" sz="1400" dirty="0" smtClean="0"/>
              <a:t>устанавливаются </a:t>
            </a:r>
            <a:r>
              <a:rPr lang="ru-RU" sz="1400" dirty="0"/>
              <a:t>и закрепляются обязанности и зоны </a:t>
            </a:r>
            <a:r>
              <a:rPr lang="ru-RU" sz="1400" dirty="0" smtClean="0"/>
              <a:t>ответственности по ролям  </a:t>
            </a:r>
            <a:r>
              <a:rPr lang="ru-RU" sz="1400" dirty="0"/>
              <a:t>за выполнение требований, установленных </a:t>
            </a:r>
            <a:r>
              <a:rPr lang="ru-RU" sz="1400" dirty="0" smtClean="0"/>
              <a:t>данным бизнес-процессом;</a:t>
            </a:r>
          </a:p>
          <a:p>
            <a:r>
              <a:rPr lang="ru-RU" sz="1400" dirty="0" smtClean="0"/>
              <a:t> </a:t>
            </a:r>
          </a:p>
          <a:p>
            <a:r>
              <a:rPr lang="ru-RU" sz="1400" b="1" dirty="0" smtClean="0">
                <a:effectLst/>
              </a:rPr>
              <a:t>роль – </a:t>
            </a:r>
            <a:r>
              <a:rPr lang="ru-RU" sz="1400" dirty="0" smtClean="0">
                <a:effectLst/>
              </a:rPr>
              <a:t>это </a:t>
            </a:r>
            <a:r>
              <a:rPr lang="ru-RU" sz="1400" dirty="0">
                <a:solidFill>
                  <a:schemeClr val="tx1"/>
                </a:solidFill>
              </a:rPr>
              <a:t>определенный набор функций и зон ответственности в рамках данного </a:t>
            </a:r>
            <a:r>
              <a:rPr lang="ru-RU" sz="1400" dirty="0" smtClean="0">
                <a:solidFill>
                  <a:schemeClr val="tx1"/>
                </a:solidFill>
              </a:rPr>
              <a:t>бизнес-процесса</a:t>
            </a:r>
            <a:endParaRPr lang="ru-RU" sz="1400" dirty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в рамках одной роли </a:t>
            </a:r>
            <a:r>
              <a:rPr lang="ru-RU" sz="1400" dirty="0" smtClean="0">
                <a:solidFill>
                  <a:schemeClr val="tx1"/>
                </a:solidFill>
              </a:rPr>
              <a:t>могут быть сотрудники одной функции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sz="1400" b="1" dirty="0">
              <a:effectLst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0849588" y="2262882"/>
            <a:ext cx="1176092" cy="1097443"/>
            <a:chOff x="0" y="0"/>
            <a:chExt cx="792088" cy="730054"/>
          </a:xfrm>
        </p:grpSpPr>
        <p:pic>
          <p:nvPicPr>
            <p:cNvPr id="12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Дуга 12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4" name="Блок-схема: узел 13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5" name="Блок-схема: узел 14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853809"/>
              </p:ext>
            </p:extLst>
          </p:nvPr>
        </p:nvGraphicFramePr>
        <p:xfrm>
          <a:off x="627806" y="4100450"/>
          <a:ext cx="8287658" cy="1931242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736970"/>
                <a:gridCol w="2902488"/>
                <a:gridCol w="4648200"/>
              </a:tblGrid>
              <a:tr h="390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</a:t>
                      </a:r>
                      <a:r>
                        <a:rPr lang="ru-RU" sz="1500" baseline="0" dirty="0" smtClean="0">
                          <a:effectLst/>
                        </a:rPr>
                        <a:t> </a:t>
                      </a:r>
                      <a:r>
                        <a:rPr lang="ru-RU" sz="1500" baseline="0" dirty="0" err="1" smtClean="0">
                          <a:effectLst/>
                        </a:rPr>
                        <a:t>пп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Ответственный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(роль)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Зона ответственности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1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Маркетолог</a:t>
                      </a: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1. Разработка промо-плана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2. Отчет по окончанию мероприятия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2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….</a:t>
                      </a:r>
                      <a:endParaRPr lang="ru-RU" sz="150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…..</a:t>
                      </a:r>
                      <a:endParaRPr lang="ru-RU" sz="1500" i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3</a:t>
                      </a:r>
                      <a:endParaRPr lang="ru-RU" sz="1500" b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….</a:t>
                      </a:r>
                      <a:endParaRPr lang="ru-RU" sz="150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…..</a:t>
                      </a:r>
                      <a:endParaRPr lang="ru-RU" sz="1500" i="1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83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6</a:t>
            </a:r>
            <a:r>
              <a:rPr lang="ru-RU" dirty="0" smtClean="0"/>
              <a:t>. роли и их полномочия</a:t>
            </a:r>
            <a:endParaRPr lang="uk-UA" dirty="0"/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5744680" y="314328"/>
            <a:ext cx="4164797" cy="2253371"/>
          </a:xfrm>
          <a:prstGeom prst="cloudCallout">
            <a:avLst>
              <a:gd name="adj1" fmla="val -74028"/>
              <a:gd name="adj2" fmla="val -7453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если границы полномочий не предусматривают принятий решений, то решения </a:t>
            </a:r>
            <a:r>
              <a:rPr lang="ru-RU" sz="1400" dirty="0" err="1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эскалируются</a:t>
            </a:r>
            <a:r>
              <a:rPr lang="ru-RU" sz="1400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(передаются) на уровень выше в рамках данного бизнес-процесса</a:t>
            </a:r>
            <a:endParaRPr lang="ru-RU" sz="1300" b="1" dirty="0" smtClean="0"/>
          </a:p>
        </p:txBody>
      </p:sp>
      <p:grpSp>
        <p:nvGrpSpPr>
          <p:cNvPr id="11" name="Группа 10"/>
          <p:cNvGrpSpPr/>
          <p:nvPr/>
        </p:nvGrpSpPr>
        <p:grpSpPr>
          <a:xfrm>
            <a:off x="10793696" y="946336"/>
            <a:ext cx="1176092" cy="1097443"/>
            <a:chOff x="0" y="0"/>
            <a:chExt cx="792088" cy="730054"/>
          </a:xfrm>
        </p:grpSpPr>
        <p:pic>
          <p:nvPicPr>
            <p:cNvPr id="12" name="Picture 3" descr="C:\Users\KarpovaA\AppData\Local\Microsoft\Windows\Temporary Internet Files\Content.IE5\CSWZ48D8\MC900433953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88" cy="730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Дуга 12"/>
            <p:cNvSpPr/>
            <p:nvPr/>
          </p:nvSpPr>
          <p:spPr>
            <a:xfrm rot="8152530">
              <a:off x="331951" y="161974"/>
              <a:ext cx="128185" cy="152505"/>
            </a:xfrm>
            <a:prstGeom prst="arc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4" name="Блок-схема: узел 13"/>
            <p:cNvSpPr/>
            <p:nvPr/>
          </p:nvSpPr>
          <p:spPr>
            <a:xfrm>
              <a:off x="449739" y="201587"/>
              <a:ext cx="16309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5" name="Блок-схема: узел 14"/>
            <p:cNvSpPr/>
            <p:nvPr/>
          </p:nvSpPr>
          <p:spPr>
            <a:xfrm>
              <a:off x="329318" y="186579"/>
              <a:ext cx="16308" cy="17490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effectLst/>
                  <a:ea typeface="Times New Roman"/>
                  <a:cs typeface="Times New Roman"/>
                </a:rPr>
                <a:t> 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 rot="2926281">
              <a:off x="366579" y="204388"/>
              <a:ext cx="63635" cy="69344"/>
            </a:xfrm>
            <a:custGeom>
              <a:avLst/>
              <a:gdLst>
                <a:gd name="connsiteX0" fmla="*/ 0 w 264228"/>
                <a:gd name="connsiteY0" fmla="*/ 0 h 386157"/>
                <a:gd name="connsiteX1" fmla="*/ 133350 w 264228"/>
                <a:gd name="connsiteY1" fmla="*/ 381000 h 386157"/>
                <a:gd name="connsiteX2" fmla="*/ 257175 w 264228"/>
                <a:gd name="connsiteY2" fmla="*/ 219075 h 386157"/>
                <a:gd name="connsiteX3" fmla="*/ 238125 w 264228"/>
                <a:gd name="connsiteY3" fmla="*/ 200025 h 386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228" h="386157">
                  <a:moveTo>
                    <a:pt x="0" y="0"/>
                  </a:moveTo>
                  <a:cubicBezTo>
                    <a:pt x="45244" y="172244"/>
                    <a:pt x="90488" y="344488"/>
                    <a:pt x="133350" y="381000"/>
                  </a:cubicBezTo>
                  <a:cubicBezTo>
                    <a:pt x="176213" y="417513"/>
                    <a:pt x="239713" y="249237"/>
                    <a:pt x="257175" y="219075"/>
                  </a:cubicBezTo>
                  <a:cubicBezTo>
                    <a:pt x="274637" y="188913"/>
                    <a:pt x="256381" y="194469"/>
                    <a:pt x="238125" y="200025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</p:grp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381507"/>
              </p:ext>
            </p:extLst>
          </p:nvPr>
        </p:nvGraphicFramePr>
        <p:xfrm>
          <a:off x="696379" y="3076983"/>
          <a:ext cx="9969499" cy="2114256"/>
        </p:xfrm>
        <a:graphic>
          <a:graphicData uri="http://schemas.openxmlformats.org/drawingml/2006/table">
            <a:tbl>
              <a:tblPr firstRow="1" firstCol="1" bandRow="1" bandCol="1">
                <a:tableStyleId>{F2DE63D5-997A-4646-A377-4702673A728D}</a:tableStyleId>
              </a:tblPr>
              <a:tblGrid>
                <a:gridCol w="431800"/>
                <a:gridCol w="1940292"/>
                <a:gridCol w="2607063"/>
                <a:gridCol w="2259845"/>
                <a:gridCol w="2730499"/>
              </a:tblGrid>
              <a:tr h="393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effectLst/>
                        </a:rPr>
                        <a:t>пп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роль в процессе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наименование должности </a:t>
                      </a:r>
                      <a:endParaRPr lang="ru-RU" sz="1500" b="1" i="0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критерий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границы полномочий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1</a:t>
                      </a: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Маркетолог</a:t>
                      </a: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Маркетолог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Бюджет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30000-50000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90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ЗДДМ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50000-100000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29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ДДМ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70C0"/>
                          </a:solidFill>
                          <a:effectLst/>
                        </a:rPr>
                        <a:t>100000 и выше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4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2</a:t>
                      </a: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…</a:t>
                      </a: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…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3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…</a:t>
                      </a:r>
                      <a:endParaRPr lang="ru-RU" sz="1500" i="0" dirty="0">
                        <a:solidFill>
                          <a:srgbClr val="0070C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i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52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Класс пробная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DA251D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11690</TotalTime>
  <Words>1178</Words>
  <Application>Microsoft Office PowerPoint</Application>
  <PresentationFormat>Произвольный</PresentationFormat>
  <Paragraphs>353</Paragraphs>
  <Slides>17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Бизнес-процесс № 1 (ввести название!)</vt:lpstr>
      <vt:lpstr>содержание</vt:lpstr>
      <vt:lpstr>1. лист регистрации изменений</vt:lpstr>
      <vt:lpstr>2. глоссарий: термины, определения, сокращения</vt:lpstr>
      <vt:lpstr>2. глоссарий: термины, определения, сокращения</vt:lpstr>
      <vt:lpstr>3. нормативные ссылки и взаимодействие с другими бизнес-процессами</vt:lpstr>
      <vt:lpstr>4. подразделения, участвующие в процессе</vt:lpstr>
      <vt:lpstr>5. зоны ответственности (по ролям)</vt:lpstr>
      <vt:lpstr>6. роли и их полномочия</vt:lpstr>
      <vt:lpstr>7. схема бизнес-процесса </vt:lpstr>
      <vt:lpstr>8. сроки выполнения задач бизнес-процесса</vt:lpstr>
      <vt:lpstr>9. основные правила бизнес-процесса</vt:lpstr>
      <vt:lpstr>10. документы в бизнес-процессе и их формат</vt:lpstr>
      <vt:lpstr>11. показатели эффективности процесса</vt:lpstr>
      <vt:lpstr>12. порядок проверки соблюдения требований бизнес-процесса; точки контроля</vt:lpstr>
      <vt:lpstr>13. правила изменения бизнес-процесса</vt:lpstr>
      <vt:lpstr>14. ресурсы БП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yurist</cp:lastModifiedBy>
  <cp:revision>1226</cp:revision>
  <cp:lastPrinted>2016-10-25T08:18:02Z</cp:lastPrinted>
  <dcterms:created xsi:type="dcterms:W3CDTF">2016-06-22T16:02:33Z</dcterms:created>
  <dcterms:modified xsi:type="dcterms:W3CDTF">2016-11-25T09:23:52Z</dcterms:modified>
</cp:coreProperties>
</file>