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3" r:id="rId4"/>
    <p:sldId id="277" r:id="rId5"/>
    <p:sldId id="281" r:id="rId6"/>
    <p:sldId id="261" r:id="rId7"/>
    <p:sldId id="279" r:id="rId8"/>
    <p:sldId id="262" r:id="rId9"/>
    <p:sldId id="282" r:id="rId10"/>
    <p:sldId id="263" r:id="rId11"/>
    <p:sldId id="265" r:id="rId12"/>
    <p:sldId id="283" r:id="rId13"/>
    <p:sldId id="266" r:id="rId14"/>
    <p:sldId id="267" r:id="rId15"/>
    <p:sldId id="268" r:id="rId16"/>
    <p:sldId id="276" r:id="rId17"/>
    <p:sldId id="270" r:id="rId18"/>
    <p:sldId id="271" r:id="rId19"/>
    <p:sldId id="272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13F"/>
    <a:srgbClr val="D58BAC"/>
    <a:srgbClr val="FF9900"/>
    <a:srgbClr val="C28210"/>
    <a:srgbClr val="C45C8B"/>
    <a:srgbClr val="EDE8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74" autoAdjust="0"/>
  </p:normalViewPr>
  <p:slideViewPr>
    <p:cSldViewPr snapToGrid="0">
      <p:cViewPr varScale="1">
        <p:scale>
          <a:sx n="69" d="100"/>
          <a:sy n="69" d="100"/>
        </p:scale>
        <p:origin x="75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admin\Desktop\&#1052;&#1040;&#1053;%202018-2019\&#1051;&#1080;&#1089;&#1090;%20Microsoft%20Excel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dmin\Desktop\&#1052;&#1040;&#1053;%202018-2019\&#1051;&#1080;&#1089;&#1090;%20Microsoft%20Excel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dmin\Desktop\&#1052;&#1040;&#1053;%202018-2019\NEW\&#1052;&#1040;&#1053;%20-%20&#1044;&#1110;&#1072;&#1075;&#1088;&#1072;&#1084;&#1080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 w="0" cmpd="sng">
              <a:solidFill>
                <a:schemeClr val="bg1"/>
              </a:solidFill>
              <a:miter lim="800000"/>
            </a:ln>
            <a:effectLst>
              <a:outerShdw blurRad="50800" dist="50800" dir="5400000" sx="200000" sy="200000" algn="ctr" rotWithShape="0">
                <a:schemeClr val="bg1"/>
              </a:outerShdw>
            </a:effectLst>
          </c:spPr>
          <c:dPt>
            <c:idx val="0"/>
            <c:bubble3D val="0"/>
            <c:spPr>
              <a:solidFill>
                <a:srgbClr val="00B0F0"/>
              </a:solidFill>
              <a:ln w="0" cmpd="sng">
                <a:solidFill>
                  <a:schemeClr val="bg1"/>
                </a:solidFill>
                <a:miter lim="800000"/>
              </a:ln>
              <a:effectLst>
                <a:outerShdw blurRad="50800" dist="50800" dir="5400000" sx="200000" sy="200000" algn="ctr" rotWithShape="0">
                  <a:schemeClr val="bg1"/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4D3-4FA1-ADCF-E22DA67DAD45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0" cmpd="sng">
                <a:solidFill>
                  <a:schemeClr val="bg1"/>
                </a:solidFill>
                <a:miter lim="800000"/>
              </a:ln>
              <a:effectLst>
                <a:outerShdw blurRad="50800" dist="50800" dir="5400000" sx="200000" sy="200000" algn="ctr" rotWithShape="0">
                  <a:schemeClr val="bg1"/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4D3-4FA1-ADCF-E22DA67DAD45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 w="0" cmpd="sng">
                <a:solidFill>
                  <a:schemeClr val="bg1"/>
                </a:solidFill>
                <a:miter lim="800000"/>
              </a:ln>
              <a:effectLst>
                <a:outerShdw blurRad="50800" dist="50800" dir="5400000" sx="200000" sy="200000" algn="ctr" rotWithShape="0">
                  <a:schemeClr val="bg1"/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E4D3-4FA1-ADCF-E22DA67DAD45}"/>
              </c:ext>
            </c:extLst>
          </c:dPt>
          <c:dPt>
            <c:idx val="3"/>
            <c:bubble3D val="0"/>
            <c:spPr>
              <a:solidFill>
                <a:srgbClr val="FFB13F"/>
              </a:solidFill>
              <a:ln w="0" cmpd="sng">
                <a:solidFill>
                  <a:schemeClr val="bg1"/>
                </a:solidFill>
                <a:miter lim="800000"/>
              </a:ln>
              <a:effectLst>
                <a:outerShdw blurRad="50800" dist="50800" dir="5400000" sx="200000" sy="200000" algn="ctr" rotWithShape="0">
                  <a:schemeClr val="bg1"/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E4D3-4FA1-ADCF-E22DA67DAD45}"/>
              </c:ext>
            </c:extLst>
          </c:dPt>
          <c:dPt>
            <c:idx val="4"/>
            <c:bubble3D val="0"/>
            <c:spPr>
              <a:solidFill>
                <a:srgbClr val="7030A0"/>
              </a:solidFill>
              <a:ln w="0" cmpd="sng">
                <a:solidFill>
                  <a:schemeClr val="bg1"/>
                </a:solidFill>
                <a:miter lim="800000"/>
              </a:ln>
              <a:effectLst>
                <a:outerShdw blurRad="50800" dist="50800" dir="5400000" sx="200000" sy="200000" algn="ctr" rotWithShape="0">
                  <a:schemeClr val="bg1"/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E4D3-4FA1-ADCF-E22DA67DAD45}"/>
              </c:ext>
            </c:extLst>
          </c:dPt>
          <c:dLbls>
            <c:dLbl>
              <c:idx val="3"/>
              <c:layout>
                <c:manualLayout>
                  <c:x val="-0.21713095490638945"/>
                  <c:y val="-9.9588270385661971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lang="ru-RU" sz="36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ru-RU" sz="3600" dirty="0" err="1" smtClean="0"/>
                      <a:t>Ніколи</a:t>
                    </a:r>
                    <a:r>
                      <a:rPr lang="ru-RU" sz="3600" dirty="0" smtClean="0"/>
                      <a:t>, </a:t>
                    </a:r>
                    <a:r>
                      <a:rPr lang="ru-RU" sz="3600" dirty="0"/>
                      <a:t>0,6%</a:t>
                    </a:r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998581595684057"/>
                      <c:h val="0.2110650197482093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E4D3-4FA1-ADCF-E22DA67DAD45}"/>
                </c:ext>
              </c:extLst>
            </c:dLbl>
            <c:dLbl>
              <c:idx val="4"/>
              <c:layout>
                <c:manualLayout>
                  <c:x val="0.22809525766110375"/>
                  <c:y val="3.17178306651242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lang="ru-RU" sz="36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ru-RU" sz="3600" dirty="0" err="1"/>
                      <a:t>Дуже</a:t>
                    </a:r>
                    <a:r>
                      <a:rPr lang="ru-RU" sz="3600" dirty="0"/>
                      <a:t> </a:t>
                    </a:r>
                    <a:r>
                      <a:rPr lang="ru-RU" sz="3600" dirty="0" err="1" smtClean="0"/>
                      <a:t>рідко</a:t>
                    </a:r>
                    <a:r>
                      <a:rPr lang="ru-RU" sz="3600" dirty="0" smtClean="0"/>
                      <a:t>, </a:t>
                    </a:r>
                    <a:r>
                      <a:rPr lang="ru-RU" sz="3600" dirty="0"/>
                      <a:t>0,6%</a:t>
                    </a:r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4D3-4FA1-ADCF-E22DA67DAD45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</c:ext>
            </c:extLst>
          </c:dLbls>
          <c:cat>
            <c:strRef>
              <c:f>Лист2!$D$5:$D$9</c:f>
              <c:strCache>
                <c:ptCount val="5"/>
                <c:pt idx="0">
                  <c:v>Постійно</c:v>
                </c:pt>
                <c:pt idx="1">
                  <c:v>Майже щодня</c:v>
                </c:pt>
                <c:pt idx="2">
                  <c:v>Не завжди, бо не вистачаэ часу</c:v>
                </c:pt>
                <c:pt idx="3">
                  <c:v>Ніколи</c:v>
                </c:pt>
                <c:pt idx="4">
                  <c:v>Дуже рідко</c:v>
                </c:pt>
              </c:strCache>
            </c:strRef>
          </c:cat>
          <c:val>
            <c:numRef>
              <c:f>Лист2!$E$5:$E$9</c:f>
              <c:numCache>
                <c:formatCode>General</c:formatCode>
                <c:ptCount val="5"/>
                <c:pt idx="0">
                  <c:v>30</c:v>
                </c:pt>
                <c:pt idx="1">
                  <c:v>70</c:v>
                </c:pt>
                <c:pt idx="2">
                  <c:v>55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4D3-4FA1-ADCF-E22DA67DAD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1528387467191603"/>
          <c:y val="0.19014461917284134"/>
          <c:w val="0.37846612532808432"/>
          <c:h val="0.6197105951670408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ru-RU" sz="2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 w="0"/>
          </c:spPr>
          <c:dPt>
            <c:idx val="0"/>
            <c:bubble3D val="0"/>
            <c:spPr>
              <a:solidFill>
                <a:srgbClr val="FF0000"/>
              </a:solidFill>
              <a:ln w="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A3F-45E4-9D1A-CE6B57F98937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A3F-45E4-9D1A-CE6B57F98937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 w="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A3F-45E4-9D1A-CE6B57F98937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 w="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A3F-45E4-9D1A-CE6B57F98937}"/>
              </c:ext>
            </c:extLst>
          </c:dPt>
          <c:dPt>
            <c:idx val="4"/>
            <c:bubble3D val="0"/>
            <c:spPr>
              <a:solidFill>
                <a:srgbClr val="7030A0"/>
              </a:solidFill>
              <a:ln w="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A3F-45E4-9D1A-CE6B57F98937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A3F-45E4-9D1A-CE6B57F98937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A3F-45E4-9D1A-CE6B57F98937}"/>
                </c:ext>
              </c:extLst>
            </c:dLbl>
            <c:dLbl>
              <c:idx val="2"/>
              <c:layout>
                <c:manualLayout>
                  <c:x val="5.0046877661374931E-2"/>
                  <c:y val="0.1391389907740069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lang="ru-RU" sz="28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2800"/>
                      <a:t>7,6%</a:t>
                    </a:r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ru-RU" sz="2800" b="0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A3F-45E4-9D1A-CE6B57F98937}"/>
                </c:ext>
              </c:extLst>
            </c:dLbl>
            <c:dLbl>
              <c:idx val="3"/>
              <c:layout>
                <c:manualLayout>
                  <c:x val="0.2026237171496317"/>
                  <c:y val="0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lang="ru-RU" sz="24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ru-RU" sz="2400" dirty="0" err="1" smtClean="0"/>
                      <a:t>Розказую</a:t>
                    </a:r>
                    <a:r>
                      <a:rPr lang="ru-RU" sz="2400" dirty="0" smtClean="0"/>
                      <a:t>, але </a:t>
                    </a:r>
                    <a:r>
                      <a:rPr lang="ru-RU" sz="2400" dirty="0"/>
                      <a:t>не </a:t>
                    </a:r>
                    <a:r>
                      <a:rPr lang="ru-RU" sz="2400" dirty="0" err="1" smtClean="0"/>
                      <a:t>завжди</a:t>
                    </a:r>
                    <a:r>
                      <a:rPr lang="ru-RU" sz="2400" baseline="0" dirty="0" smtClean="0"/>
                      <a:t>, </a:t>
                    </a:r>
                    <a:r>
                      <a:rPr lang="ru-RU" sz="2400" b="1" baseline="0" dirty="0" smtClean="0"/>
                      <a:t>0,06</a:t>
                    </a:r>
                    <a:r>
                      <a:rPr lang="ru-RU" sz="2400" b="1" baseline="0" dirty="0"/>
                      <a:t>%</a:t>
                    </a:r>
                    <a:r>
                      <a:rPr lang="ru-RU" sz="2400" baseline="0" dirty="0"/>
                      <a:t> </a:t>
                    </a:r>
                    <a:endParaRPr lang="ru-RU" sz="2400" dirty="0"/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lang="ru-RU" sz="2400" b="0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632294321451056"/>
                      <c:h val="0.1921168041594164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AA3F-45E4-9D1A-CE6B57F98937}"/>
                </c:ext>
              </c:extLst>
            </c:dLbl>
            <c:dLbl>
              <c:idx val="4"/>
              <c:layout>
                <c:manualLayout>
                  <c:x val="-0.20740755293945667"/>
                  <c:y val="4.455535620285029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lang="ru-RU" sz="24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ru-RU" sz="2400" dirty="0" err="1" smtClean="0"/>
                      <a:t>Ніколи</a:t>
                    </a:r>
                    <a:r>
                      <a:rPr lang="ru-RU" sz="2400" dirty="0" smtClean="0"/>
                      <a:t>, </a:t>
                    </a:r>
                    <a:r>
                      <a:rPr lang="ru-RU" sz="2400" b="1" dirty="0"/>
                      <a:t>0,06%</a:t>
                    </a:r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lang="ru-RU" sz="2400" b="0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391083668498269"/>
                      <c:h val="0.1443589753614462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AA3F-45E4-9D1A-CE6B57F98937}"/>
                </c:ext>
              </c:extLst>
            </c:dLbl>
            <c:numFmt formatCode="General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ru-RU" sz="2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Лист2!$D$23:$D$27</c:f>
              <c:strCache>
                <c:ptCount val="5"/>
                <c:pt idx="0">
                  <c:v>Так, завжди</c:v>
                </c:pt>
                <c:pt idx="1">
                  <c:v>Вважаю, що конфлікти можу вирішити сам, тому - ні</c:v>
                </c:pt>
                <c:pt idx="2">
                  <c:v>Не вважаю за необхідне розказувати батькам про це</c:v>
                </c:pt>
                <c:pt idx="3">
                  <c:v>Ніколи</c:v>
                </c:pt>
                <c:pt idx="4">
                  <c:v>Розказую, але не завжди</c:v>
                </c:pt>
              </c:strCache>
            </c:strRef>
          </c:cat>
          <c:val>
            <c:numRef>
              <c:f>Лист2!$E$23:$E$27</c:f>
              <c:numCache>
                <c:formatCode>General</c:formatCode>
                <c:ptCount val="5"/>
                <c:pt idx="0">
                  <c:v>78</c:v>
                </c:pt>
                <c:pt idx="1">
                  <c:v>65</c:v>
                </c:pt>
                <c:pt idx="2">
                  <c:v>12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A3F-45E4-9D1A-CE6B57F989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8838041717538903"/>
          <c:y val="5.1900237430575563E-2"/>
          <c:w val="0.41029054102660528"/>
          <c:h val="0.9194786634354538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lang="ru-RU" sz="2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  <c:showDLblsOverMax val="0"/>
  </c:chart>
  <c:spPr>
    <a:solidFill>
      <a:schemeClr val="bg1"/>
    </a:solidFill>
    <a:ln w="0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68,2%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95B-4CCE-98C6-B9F19EB49D4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78,3%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95B-4CCE-98C6-B9F19EB49D4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17,8%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95B-4CCE-98C6-B9F19EB49D4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56,1%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95B-4CCE-98C6-B9F19EB49D49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0,6%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95B-4CCE-98C6-B9F19EB49D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ru-RU" sz="28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Лист2!$V$5:$V$9</c:f>
              <c:strCache>
                <c:ptCount val="5"/>
                <c:pt idx="0">
                  <c:v>Сімейні стосунки</c:v>
                </c:pt>
                <c:pt idx="1">
                  <c:v>Оточення</c:v>
                </c:pt>
                <c:pt idx="2">
                  <c:v>Засоби масової  комунікації</c:v>
                </c:pt>
                <c:pt idx="3">
                  <c:v>Правова необізнаність</c:v>
                </c:pt>
                <c:pt idx="4">
                  <c:v>Свої проблеми</c:v>
                </c:pt>
              </c:strCache>
            </c:strRef>
          </c:cat>
          <c:val>
            <c:numRef>
              <c:f>Лист2!$W$5:$W$9</c:f>
              <c:numCache>
                <c:formatCode>General</c:formatCode>
                <c:ptCount val="5"/>
                <c:pt idx="0">
                  <c:v>108</c:v>
                </c:pt>
                <c:pt idx="1">
                  <c:v>123</c:v>
                </c:pt>
                <c:pt idx="2">
                  <c:v>28</c:v>
                </c:pt>
                <c:pt idx="3">
                  <c:v>88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95B-4CCE-98C6-B9F19EB49D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1814784"/>
        <c:axId val="51816320"/>
      </c:barChart>
      <c:catAx>
        <c:axId val="518147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ru-RU" sz="3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51816320"/>
        <c:crosses val="autoZero"/>
        <c:auto val="1"/>
        <c:lblAlgn val="ctr"/>
        <c:lblOffset val="100"/>
        <c:noMultiLvlLbl val="0"/>
      </c:catAx>
      <c:valAx>
        <c:axId val="518163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ru-RU"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518147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0.16676</cdr:x>
      <cdr:y>0.29612</cdr:y>
    </cdr:from>
    <cdr:to>
      <cdr:x>0.30111</cdr:x>
      <cdr:y>0.5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004580" y="1819246"/>
          <a:ext cx="1614920" cy="12525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uk-UA" sz="6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35%</a:t>
          </a:r>
          <a:endParaRPr lang="uk-UA" sz="6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0.33597</cdr:x>
      <cdr:y>0.1969</cdr:y>
    </cdr:from>
    <cdr:to>
      <cdr:x>0.56418</cdr:x>
      <cdr:y>0.38294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038600" y="1209646"/>
          <a:ext cx="2743200" cy="1143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uk-UA" sz="6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19,1%</a:t>
          </a:r>
          <a:endParaRPr lang="uk-UA" sz="6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E5DD9-140E-49DF-A2DF-9C8E6BE2A891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463AACB-A012-41CC-BA3C-38A4511006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704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E5DD9-140E-49DF-A2DF-9C8E6BE2A891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463AACB-A012-41CC-BA3C-38A4511006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732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E5DD9-140E-49DF-A2DF-9C8E6BE2A891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463AACB-A012-41CC-BA3C-38A4511006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01779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E5DD9-140E-49DF-A2DF-9C8E6BE2A891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463AACB-A012-41CC-BA3C-38A4511006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89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E5DD9-140E-49DF-A2DF-9C8E6BE2A891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463AACB-A012-41CC-BA3C-38A4511006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55657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E5DD9-140E-49DF-A2DF-9C8E6BE2A891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463AACB-A012-41CC-BA3C-38A4511006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273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E5DD9-140E-49DF-A2DF-9C8E6BE2A891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3AACB-A012-41CC-BA3C-38A4511006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909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E5DD9-140E-49DF-A2DF-9C8E6BE2A891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3AACB-A012-41CC-BA3C-38A4511006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48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E5DD9-140E-49DF-A2DF-9C8E6BE2A891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3AACB-A012-41CC-BA3C-38A4511006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034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E5DD9-140E-49DF-A2DF-9C8E6BE2A891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463AACB-A012-41CC-BA3C-38A4511006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485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E5DD9-140E-49DF-A2DF-9C8E6BE2A891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463AACB-A012-41CC-BA3C-38A4511006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7289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E5DD9-140E-49DF-A2DF-9C8E6BE2A891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463AACB-A012-41CC-BA3C-38A4511006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428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E5DD9-140E-49DF-A2DF-9C8E6BE2A891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3AACB-A012-41CC-BA3C-38A4511006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5233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E5DD9-140E-49DF-A2DF-9C8E6BE2A891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3AACB-A012-41CC-BA3C-38A4511006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593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E5DD9-140E-49DF-A2DF-9C8E6BE2A891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3AACB-A012-41CC-BA3C-38A4511006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1788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E5DD9-140E-49DF-A2DF-9C8E6BE2A891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463AACB-A012-41CC-BA3C-38A4511006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939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2E5DD9-140E-49DF-A2DF-9C8E6BE2A891}" type="datetimeFigureOut">
              <a:rPr lang="ru-RU" smtClean="0"/>
              <a:pPr/>
              <a:t>31.10.2019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463AACB-A012-41CC-BA3C-38A4511006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286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://reyestr.court.gov.ua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forms/d/1fYwcm9r6r6oPCJIspI6t-mmJ-uhL3v07JnNkWoTbIaA/edit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28775" y="981942"/>
            <a:ext cx="9447211" cy="2262781"/>
          </a:xfrm>
        </p:spPr>
        <p:txBody>
          <a:bodyPr>
            <a:noAutofit/>
          </a:bodyPr>
          <a:lstStyle/>
          <a:p>
            <a:pPr algn="ctr"/>
            <a:r>
              <a:rPr lang="uk-U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 ПРИЧИНИ ЗЛОЧИНІВ,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СКОЄНИХ НЕПОВНОЛІТНІМИ ОСОБАМИ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0660661"/>
              </p:ext>
            </p:extLst>
          </p:nvPr>
        </p:nvGraphicFramePr>
        <p:xfrm>
          <a:off x="5543520" y="3964165"/>
          <a:ext cx="3107056" cy="25281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07056">
                  <a:extLst>
                    <a:ext uri="{9D8B030D-6E8A-4147-A177-3AD203B41FA5}">
                      <a16:colId xmlns:a16="http://schemas.microsoft.com/office/drawing/2014/main" val="2973341218"/>
                    </a:ext>
                  </a:extLst>
                </a:gridCol>
              </a:tblGrid>
              <a:tr h="811622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2000" b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Роботу виконав:</a:t>
                      </a:r>
                      <a:endParaRPr lang="ru-RU" sz="2000" b="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2000" b="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Лопатін</a:t>
                      </a:r>
                      <a:r>
                        <a:rPr lang="uk-UA" sz="2000" b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Дмитро </a:t>
                      </a:r>
                      <a:r>
                        <a:rPr lang="uk-UA" sz="2000" b="0" dirty="0" err="1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Вячеславович</a:t>
                      </a:r>
                      <a:endParaRPr lang="ru-RU" sz="2000" b="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2000" b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учень 11 – А класу</a:t>
                      </a:r>
                      <a:endParaRPr lang="ru-RU" sz="2000" b="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2000" b="0" dirty="0">
                          <a:solidFill>
                            <a:sysClr val="windowText" lastClr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КЗО «Гімназії №3» ДМР</a:t>
                      </a:r>
                      <a:endParaRPr lang="ru-RU" sz="2000" b="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4633650"/>
                  </a:ext>
                </a:extLst>
              </a:tr>
              <a:tr h="91275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  <a:tabLst>
                          <a:tab pos="2072640" algn="l"/>
                        </a:tabLst>
                      </a:pPr>
                      <a:endParaRPr lang="ru-RU" sz="2000" b="0" dirty="0">
                        <a:solidFill>
                          <a:sysClr val="windowText" lastClr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8678253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8991600" y="3964165"/>
            <a:ext cx="3200400" cy="2376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6000"/>
              </a:lnSpc>
              <a:spcAft>
                <a:spcPts val="0"/>
              </a:spcAft>
              <a:tabLst>
                <a:tab pos="2072640" algn="l"/>
              </a:tabLst>
            </a:pPr>
            <a:r>
              <a:rPr lang="uk-UA" sz="2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Науковий керівник:	</a:t>
            </a:r>
            <a:endParaRPr lang="ru-RU" sz="20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0"/>
              </a:spcAft>
            </a:pPr>
            <a:r>
              <a:rPr lang="uk-UA" sz="2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Кучер Вікторія Володимирівна, вчитель історії та правознавства, вчитель вищої кваліфікаційної категорії, вчитель-методист</a:t>
            </a:r>
            <a:endParaRPr lang="ru-RU" sz="2000" dirty="0">
              <a:solidFill>
                <a:sysClr val="windowText" lastClr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129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7179" y="333164"/>
            <a:ext cx="8911687" cy="1280890"/>
          </a:xfrm>
        </p:spPr>
        <p:txBody>
          <a:bodyPr>
            <a:noAutofit/>
          </a:bodyPr>
          <a:lstStyle/>
          <a:p>
            <a:pPr algn="ctr"/>
            <a:r>
              <a:rPr lang="uk-UA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 причини злочинів, скоєних неповнолітніми</a:t>
            </a:r>
            <a:endParaRPr lang="uk-UA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55059" y="1925780"/>
            <a:ext cx="4908978" cy="4682837"/>
          </a:xfrm>
        </p:spPr>
        <p:txBody>
          <a:bodyPr>
            <a:noAutofit/>
          </a:bodyPr>
          <a:lstStyle/>
          <a:p>
            <a:pPr>
              <a:buClrTx/>
              <a:buFont typeface="Arial" panose="020B0604020202020204" pitchFamily="34" charset="0"/>
              <a:buChar char="•"/>
            </a:pPr>
            <a:r>
              <a:rPr 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 стосунків у сім'ї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негативний вплив оточення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засоби масової комунікації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правова необізнаність.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5296" y="3304430"/>
            <a:ext cx="2114936" cy="37645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5847">
            <a:off x="7874022" y="4679101"/>
            <a:ext cx="2673441" cy="18749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9924" y="1935024"/>
            <a:ext cx="3157153" cy="197006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4036" y="3284121"/>
            <a:ext cx="3261629" cy="182981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560092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0296776"/>
              </p:ext>
            </p:extLst>
          </p:nvPr>
        </p:nvGraphicFramePr>
        <p:xfrm>
          <a:off x="862198" y="178131"/>
          <a:ext cx="10725146" cy="65169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71506">
                  <a:extLst>
                    <a:ext uri="{9D8B030D-6E8A-4147-A177-3AD203B41FA5}">
                      <a16:colId xmlns:a16="http://schemas.microsoft.com/office/drawing/2014/main" val="763849009"/>
                    </a:ext>
                  </a:extLst>
                </a:gridCol>
                <a:gridCol w="1884402">
                  <a:extLst>
                    <a:ext uri="{9D8B030D-6E8A-4147-A177-3AD203B41FA5}">
                      <a16:colId xmlns:a16="http://schemas.microsoft.com/office/drawing/2014/main" val="2181637579"/>
                    </a:ext>
                  </a:extLst>
                </a:gridCol>
                <a:gridCol w="1658611">
                  <a:extLst>
                    <a:ext uri="{9D8B030D-6E8A-4147-A177-3AD203B41FA5}">
                      <a16:colId xmlns:a16="http://schemas.microsoft.com/office/drawing/2014/main" val="2392632542"/>
                    </a:ext>
                  </a:extLst>
                </a:gridCol>
                <a:gridCol w="1865339">
                  <a:extLst>
                    <a:ext uri="{9D8B030D-6E8A-4147-A177-3AD203B41FA5}">
                      <a16:colId xmlns:a16="http://schemas.microsoft.com/office/drawing/2014/main" val="1402956297"/>
                    </a:ext>
                  </a:extLst>
                </a:gridCol>
                <a:gridCol w="1691345">
                  <a:extLst>
                    <a:ext uri="{9D8B030D-6E8A-4147-A177-3AD203B41FA5}">
                      <a16:colId xmlns:a16="http://schemas.microsoft.com/office/drawing/2014/main" val="23835864"/>
                    </a:ext>
                  </a:extLst>
                </a:gridCol>
                <a:gridCol w="1853943">
                  <a:extLst>
                    <a:ext uri="{9D8B030D-6E8A-4147-A177-3AD203B41FA5}">
                      <a16:colId xmlns:a16="http://schemas.microsoft.com/office/drawing/2014/main" val="2153109777"/>
                    </a:ext>
                  </a:extLst>
                </a:gridCol>
              </a:tblGrid>
              <a:tr h="2015727">
                <a:tc gridSpan="6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Аналіз рішень суду щодо злочинів, скоєних неповнолітніми особами впродовж 2016-2018 рр. по Дніпропетровській області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8051169"/>
                  </a:ext>
                </a:extLst>
              </a:tr>
              <a:tr h="750210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889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4182610"/>
                  </a:ext>
                </a:extLst>
              </a:tr>
              <a:tr h="750210">
                <a:tc gridSpan="2">
                  <a:txBody>
                    <a:bodyPr/>
                    <a:lstStyle/>
                    <a:p>
                      <a:pPr indent="-9017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2294 злочини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889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2566 злочини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-8763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2965 злочини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3340030"/>
                  </a:ext>
                </a:extLst>
              </a:tr>
              <a:tr h="1500423">
                <a:tc>
                  <a:txBody>
                    <a:bodyPr/>
                    <a:lstStyle/>
                    <a:p>
                      <a:pPr indent="-9017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Вирок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-889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Постанова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180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8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Вирок</a:t>
                      </a:r>
                      <a:endParaRPr lang="ru-RU" sz="28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-8826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8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Постанова</a:t>
                      </a:r>
                      <a:endParaRPr lang="ru-RU" sz="28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-8763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8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Вирок</a:t>
                      </a:r>
                      <a:endParaRPr lang="ru-RU" sz="28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-869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8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Постанова</a:t>
                      </a:r>
                      <a:endParaRPr lang="ru-RU" sz="28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3345094"/>
                  </a:ext>
                </a:extLst>
              </a:tr>
              <a:tr h="75021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2213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2511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2920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6526940"/>
                  </a:ext>
                </a:extLst>
              </a:tr>
              <a:tr h="75021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96,5%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3,5%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97,8%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2,2%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98,4%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1,6%</a:t>
                      </a: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87354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4933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0475" y="528860"/>
            <a:ext cx="8911687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 даних, отриманих з Єдиного державного реєстру судових рішень: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http://reyestr.court.gov.ua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/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9550" y="1893629"/>
            <a:ext cx="11982450" cy="4964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280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" y="193217"/>
            <a:ext cx="12001500" cy="872968"/>
          </a:xfrm>
        </p:spPr>
        <p:txBody>
          <a:bodyPr anchor="ctr">
            <a:noAutofit/>
          </a:bodyPr>
          <a:lstStyle/>
          <a:p>
            <a:pPr algn="ctr"/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 регіонального соціального опитування неповнолітніх з приводу дослідження причин скоєння протиправних дій.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500" y="1868178"/>
            <a:ext cx="12001500" cy="596265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819400" y="114401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docs.google.com/forms/d/1fYwcm9r6r6oPCJIspI6t-mmJ-uhL3v07JnNkWoTbIaA/edit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24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176030" y="56673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2" name="Прямоугольник 1"/>
          <p:cNvSpPr/>
          <p:nvPr/>
        </p:nvSpPr>
        <p:spPr>
          <a:xfrm>
            <a:off x="171450" y="191184"/>
            <a:ext cx="120205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«Як часто Ви ділитесь з батьками новинами: як пройшов Ваш день?»</a:t>
            </a:r>
            <a:endParaRPr lang="uk-UA" sz="2800" dirty="0"/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684295121"/>
              </p:ext>
            </p:extLst>
          </p:nvPr>
        </p:nvGraphicFramePr>
        <p:xfrm>
          <a:off x="171450" y="714404"/>
          <a:ext cx="12020550" cy="61435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000500" y="4229100"/>
            <a:ext cx="3124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44,6%</a:t>
            </a:r>
            <a:endParaRPr lang="uk-UA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2114550" y="1091045"/>
            <a:ext cx="2000250" cy="14657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4213514" y="1137016"/>
            <a:ext cx="1522268" cy="9941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4987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012118" cy="587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50000"/>
              </a:lnSpc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 розказуєте Ви своїм батькам про можливі або вже загострені конфлікти ?»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383670676"/>
              </p:ext>
            </p:extLst>
          </p:nvPr>
        </p:nvGraphicFramePr>
        <p:xfrm>
          <a:off x="179882" y="587149"/>
          <a:ext cx="12012118" cy="62708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5" name="Прямая со стрелкой 4"/>
          <p:cNvCxnSpPr/>
          <p:nvPr/>
        </p:nvCxnSpPr>
        <p:spPr>
          <a:xfrm>
            <a:off x="2613991" y="1202635"/>
            <a:ext cx="1421296" cy="16896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4144617" y="1152939"/>
            <a:ext cx="983974" cy="21866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4373562" y="3193056"/>
            <a:ext cx="247173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alt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49,7%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620630" y="3193056"/>
            <a:ext cx="2523987" cy="125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alt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41,4%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923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026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/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uk-UA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Що на Вашу думку може стати причиною скоєння неповнолітніми </a:t>
            </a:r>
            <a:r>
              <a:rPr lang="uk-UA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правопорушень? </a:t>
            </a:r>
            <a:r>
              <a:rPr lang="uk-UA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(можливо декілька варіантів відповідей)»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9221300"/>
              </p:ext>
            </p:extLst>
          </p:nvPr>
        </p:nvGraphicFramePr>
        <p:xfrm>
          <a:off x="180110" y="954107"/>
          <a:ext cx="12011890" cy="59038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4463" y="323268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uk-UA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ВИСНОВКИ</a:t>
            </a:r>
            <a:endParaRPr lang="uk-UA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14124" y="1225689"/>
            <a:ext cx="1025236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Держава приділяє особливу увагу злочинності серед неповнолітніх осіб;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Соціальний фактор посідає вагоме місце серед причин злочинів, скоєних неповнолітніми;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Простежується негативна динаміка скоєння протиправних дій неповнолітніми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Оточення і сімейні стосунки є найбільш впливовими факторами на поведінку неповнолітньої особи.</a:t>
            </a:r>
          </a:p>
          <a:p>
            <a:pPr algn="just"/>
            <a:endParaRPr lang="uk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181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4078" y="141179"/>
            <a:ext cx="8911687" cy="1890822"/>
          </a:xfrm>
          <a:solidFill>
            <a:schemeClr val="tx1">
              <a:alpha val="67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Пам’ятайте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Незнання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законів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звільняє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кримінальної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відповідальності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–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68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Конституції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451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9150" y="2194868"/>
            <a:ext cx="8911687" cy="1280890"/>
          </a:xfrm>
        </p:spPr>
        <p:txBody>
          <a:bodyPr>
            <a:noAutofit/>
          </a:bodyPr>
          <a:lstStyle/>
          <a:p>
            <a:r>
              <a:rPr lang="uk-UA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  <a:endParaRPr lang="uk-UA" sz="8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490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7527" y="236184"/>
            <a:ext cx="10820400" cy="128089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uk-UA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Мета: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 </a:t>
            </a:r>
            <a:r>
              <a:rPr lang="uk-UA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 </a:t>
            </a:r>
            <a:r>
              <a:rPr lang="uk-UA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 </a:t>
            </a:r>
            <a:r>
              <a:rPr lang="uk-UA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злочинності серед неповнолітніх та аналіз соціальних причин, що спонукають до злочинної поведінки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 дослідження:</a:t>
            </a:r>
            <a:endParaRPr lang="uk-UA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7526" y="2775578"/>
            <a:ext cx="10945091" cy="3777622"/>
          </a:xfrm>
        </p:spPr>
        <p:txBody>
          <a:bodyPr>
            <a:noAutofit/>
          </a:bodyPr>
          <a:lstStyle/>
          <a:p>
            <a:pPr>
              <a:buClr>
                <a:schemeClr val="tx1"/>
              </a:buClr>
              <a:buFont typeface="Symbol" panose="05050102010706020507" pitchFamily="18" charset="2"/>
              <a:buChar char=""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розглянути теоретичні засади неправомірної поведінки та особливості кримінальної відповідальності неповнолітніх;</a:t>
            </a:r>
          </a:p>
          <a:p>
            <a:pPr>
              <a:buClr>
                <a:schemeClr val="tx1"/>
              </a:buClr>
              <a:buFont typeface="Symbol" panose="05050102010706020507" pitchFamily="18" charset="2"/>
              <a:buChar char=""/>
            </a:pPr>
            <a:r>
              <a:rPr lang="uk-UA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охарактеризувати соціальні причини та обставини злочинів;</a:t>
            </a:r>
          </a:p>
          <a:p>
            <a:pPr>
              <a:buClr>
                <a:schemeClr val="tx1"/>
              </a:buClr>
              <a:buFont typeface="Symbol" panose="05050102010706020507" pitchFamily="18" charset="2"/>
              <a:buChar char=""/>
            </a:pPr>
            <a:r>
              <a:rPr lang="uk-UA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проаналізувати дані, взяті з Єдиного Державного Реєстру Судових Рішень України (2016-2018 рр.);</a:t>
            </a:r>
          </a:p>
          <a:p>
            <a:pPr>
              <a:buClr>
                <a:schemeClr val="tx1"/>
              </a:buClr>
              <a:buFont typeface="Symbol" panose="05050102010706020507" pitchFamily="18" charset="2"/>
              <a:buChar char=""/>
            </a:pPr>
            <a:r>
              <a:rPr lang="uk-UA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провести та узагальнити результати соціального опитування.</a:t>
            </a:r>
          </a:p>
        </p:txBody>
      </p:sp>
    </p:spTree>
    <p:extLst>
      <p:ext uri="{BB962C8B-B14F-4D97-AF65-F5344CB8AC3E}">
        <p14:creationId xmlns:p14="http://schemas.microsoft.com/office/powerpoint/2010/main" val="2993066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44568">
            <a:off x="6739360" y="2182687"/>
            <a:ext cx="2270610" cy="26807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2171700" y="-71422"/>
            <a:ext cx="81153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Правопорушення</a:t>
            </a:r>
            <a:endParaRPr lang="uk-UA" sz="4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3124200" y="963877"/>
            <a:ext cx="2266950" cy="46174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6573300" y="964823"/>
            <a:ext cx="2268000" cy="4608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315500" y="1207353"/>
            <a:ext cx="38671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Проступок</a:t>
            </a:r>
            <a:endParaRPr lang="uk-UA" sz="3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944500" y="1207353"/>
            <a:ext cx="3247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Злочин</a:t>
            </a:r>
            <a:endParaRPr lang="uk-UA" sz="4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2667000" y="2038350"/>
            <a:ext cx="0" cy="72390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2933700" y="2038350"/>
            <a:ext cx="0" cy="7239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6" name="Таблица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7395531"/>
              </p:ext>
            </p:extLst>
          </p:nvPr>
        </p:nvGraphicFramePr>
        <p:xfrm>
          <a:off x="828675" y="2897964"/>
          <a:ext cx="421005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0050">
                  <a:extLst>
                    <a:ext uri="{9D8B030D-6E8A-4147-A177-3AD203B41FA5}">
                      <a16:colId xmlns:a16="http://schemas.microsoft.com/office/drawing/2014/main" val="1673598357"/>
                    </a:ext>
                  </a:extLst>
                </a:gridCol>
              </a:tblGrid>
              <a:tr h="628059">
                <a:tc>
                  <a:txBody>
                    <a:bodyPr/>
                    <a:lstStyle/>
                    <a:p>
                      <a:pPr algn="ctr"/>
                      <a:r>
                        <a:rPr lang="uk-UA" sz="3600" b="0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Конституційний</a:t>
                      </a:r>
                      <a:endParaRPr lang="uk-UA" sz="3600" b="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9314934"/>
                  </a:ext>
                </a:extLst>
              </a:tr>
              <a:tr h="628059">
                <a:tc>
                  <a:txBody>
                    <a:bodyPr/>
                    <a:lstStyle/>
                    <a:p>
                      <a:pPr algn="ctr"/>
                      <a:r>
                        <a:rPr lang="uk-UA" sz="3600" b="0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Адміністративний</a:t>
                      </a:r>
                      <a:endParaRPr lang="uk-UA" sz="3600" b="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95757"/>
                  </a:ext>
                </a:extLst>
              </a:tr>
              <a:tr h="628059">
                <a:tc>
                  <a:txBody>
                    <a:bodyPr/>
                    <a:lstStyle/>
                    <a:p>
                      <a:pPr algn="ctr"/>
                      <a:r>
                        <a:rPr lang="uk-UA" sz="3600" b="0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Дисциплінарний</a:t>
                      </a:r>
                      <a:endParaRPr lang="uk-UA" sz="3600" b="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736337"/>
                  </a:ext>
                </a:extLst>
              </a:tr>
              <a:tr h="628059">
                <a:tc>
                  <a:txBody>
                    <a:bodyPr/>
                    <a:lstStyle/>
                    <a:p>
                      <a:pPr algn="ctr"/>
                      <a:r>
                        <a:rPr lang="uk-UA" sz="3600" b="0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Цивільно-правовий</a:t>
                      </a:r>
                      <a:r>
                        <a:rPr lang="uk-UA" sz="3600" b="0" baseline="0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uk-UA" sz="3600" b="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7669047"/>
                  </a:ext>
                </a:extLst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1478" y="2198136"/>
            <a:ext cx="2649880" cy="26498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5682">
            <a:off x="5099618" y="4567537"/>
            <a:ext cx="3301794" cy="28395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26714">
            <a:off x="8276963" y="4062264"/>
            <a:ext cx="4718852" cy="35530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25551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Скругленный прямоугольник 33"/>
          <p:cNvSpPr/>
          <p:nvPr/>
        </p:nvSpPr>
        <p:spPr>
          <a:xfrm>
            <a:off x="7770446" y="5943525"/>
            <a:ext cx="4192951" cy="84826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7770447" y="4931152"/>
            <a:ext cx="4192951" cy="84826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7770448" y="3873799"/>
            <a:ext cx="4192951" cy="84826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7772400" y="2839036"/>
            <a:ext cx="4191000" cy="84826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930290" y="1428748"/>
            <a:ext cx="3937593" cy="1274241"/>
          </a:xfrm>
          <a:prstGeom prst="roundRect">
            <a:avLst/>
          </a:prstGeom>
          <a:solidFill>
            <a:srgbClr val="C45C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TextBox 4"/>
          <p:cNvSpPr txBox="1"/>
          <p:nvPr/>
        </p:nvSpPr>
        <p:spPr>
          <a:xfrm>
            <a:off x="7962900" y="1336911"/>
            <a:ext cx="40005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Дає відповідь на запитання</a:t>
            </a:r>
            <a:endParaRPr lang="uk-UA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63274" y="1423784"/>
            <a:ext cx="3937593" cy="1226284"/>
          </a:xfrm>
          <a:prstGeom prst="roundRect">
            <a:avLst/>
          </a:prstGeom>
          <a:solidFill>
            <a:srgbClr val="C45C8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TextBox 3"/>
          <p:cNvSpPr txBox="1"/>
          <p:nvPr/>
        </p:nvSpPr>
        <p:spPr>
          <a:xfrm>
            <a:off x="863275" y="1336912"/>
            <a:ext cx="39049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 складу злочину </a:t>
            </a:r>
            <a:endParaRPr lang="uk-UA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6041" y="-3127"/>
            <a:ext cx="8911687" cy="1280890"/>
          </a:xfrm>
        </p:spPr>
        <p:txBody>
          <a:bodyPr>
            <a:noAutofit/>
          </a:bodyPr>
          <a:lstStyle/>
          <a:p>
            <a:pPr algn="ctr"/>
            <a:r>
              <a:rPr lang="uk-UA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 злочину </a:t>
            </a:r>
            <a:endParaRPr lang="uk-UA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266959" y="2778649"/>
            <a:ext cx="3097616" cy="84826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TextBox 7"/>
          <p:cNvSpPr txBox="1"/>
          <p:nvPr/>
        </p:nvSpPr>
        <p:spPr>
          <a:xfrm>
            <a:off x="2135725" y="2702990"/>
            <a:ext cx="2362200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єкт злочину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266959" y="3825855"/>
            <a:ext cx="3097616" cy="84826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266959" y="4873062"/>
            <a:ext cx="3097616" cy="84826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266959" y="5920269"/>
            <a:ext cx="3097616" cy="84826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TextBox 11"/>
          <p:cNvSpPr txBox="1"/>
          <p:nvPr/>
        </p:nvSpPr>
        <p:spPr>
          <a:xfrm>
            <a:off x="1347854" y="3772932"/>
            <a:ext cx="29358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Об'єктивна сторона злочину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28750" y="5035583"/>
            <a:ext cx="28549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Суб'єкт злочину 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47854" y="5844016"/>
            <a:ext cx="29358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Суб'єктивна сторона злочину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Прямая со стрелкой 17"/>
          <p:cNvCxnSpPr>
            <a:stCxn id="8" idx="3"/>
            <a:endCxn id="23" idx="1"/>
          </p:cNvCxnSpPr>
          <p:nvPr/>
        </p:nvCxnSpPr>
        <p:spPr>
          <a:xfrm>
            <a:off x="4497925" y="3180044"/>
            <a:ext cx="2905611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7403536" y="2796399"/>
            <a:ext cx="49911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які суспільні відносини посягає даний злочин?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851345" y="3886555"/>
            <a:ext cx="40331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чому суть злочинного діяння?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770448" y="4896345"/>
            <a:ext cx="41929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 може суб'єкт відповідати за скоєне?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0" name="Прямая со стрелкой 29"/>
          <p:cNvCxnSpPr/>
          <p:nvPr/>
        </p:nvCxnSpPr>
        <p:spPr>
          <a:xfrm>
            <a:off x="4497925" y="4265894"/>
            <a:ext cx="2905611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4497925" y="5294594"/>
            <a:ext cx="2905611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4497925" y="6380444"/>
            <a:ext cx="2905611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7930290" y="5920269"/>
            <a:ext cx="41929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Чому </a:t>
            </a:r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субєкт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здійснив злочин і яка його вина?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761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40619">
            <a:off x="8219875" y="4783673"/>
            <a:ext cx="4382734" cy="24779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Скругленный прямоугольник 8"/>
          <p:cNvSpPr/>
          <p:nvPr/>
        </p:nvSpPr>
        <p:spPr>
          <a:xfrm>
            <a:off x="8049491" y="2037269"/>
            <a:ext cx="3865418" cy="14824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039216" y="2037269"/>
            <a:ext cx="3137439" cy="14824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14378" y="2037269"/>
            <a:ext cx="3007695" cy="14824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8087" y="0"/>
            <a:ext cx="11677649" cy="1280890"/>
          </a:xfrm>
        </p:spPr>
        <p:txBody>
          <a:bodyPr>
            <a:noAutofit/>
          </a:bodyPr>
          <a:lstStyle/>
          <a:p>
            <a:r>
              <a:rPr lang="uk-UA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Види кримінальної відповідальності </a:t>
            </a:r>
            <a:endParaRPr lang="uk-UA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72837" y="2424545"/>
            <a:ext cx="46518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</a:t>
            </a:r>
            <a:r>
              <a:rPr lang="uk-UA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endParaRPr lang="uk-UA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02727" y="2424545"/>
            <a:ext cx="51249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Додаткові</a:t>
            </a:r>
            <a:endParaRPr lang="uk-UA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58545" y="2116768"/>
            <a:ext cx="43364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 основні, так і додаткові </a:t>
            </a:r>
            <a:endParaRPr lang="uk-UA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 стрелкой 10"/>
          <p:cNvCxnSpPr>
            <a:endCxn id="7" idx="0"/>
          </p:cNvCxnSpPr>
          <p:nvPr/>
        </p:nvCxnSpPr>
        <p:spPr>
          <a:xfrm flipH="1">
            <a:off x="1918226" y="942109"/>
            <a:ext cx="2390538" cy="109516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endCxn id="8" idx="0"/>
          </p:cNvCxnSpPr>
          <p:nvPr/>
        </p:nvCxnSpPr>
        <p:spPr>
          <a:xfrm flipH="1">
            <a:off x="5607936" y="942109"/>
            <a:ext cx="30864" cy="109516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endCxn id="9" idx="0"/>
          </p:cNvCxnSpPr>
          <p:nvPr/>
        </p:nvCxnSpPr>
        <p:spPr>
          <a:xfrm>
            <a:off x="7758545" y="942109"/>
            <a:ext cx="2223655" cy="109516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495" y="4701719"/>
            <a:ext cx="3234422" cy="21562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7461">
            <a:off x="552028" y="4930071"/>
            <a:ext cx="3117272" cy="20262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6109" y="4355583"/>
            <a:ext cx="3935170" cy="26095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767558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9362" y="0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uk-UA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Види покарань, що застосовуються до неповнолітніх</a:t>
            </a:r>
            <a:endParaRPr lang="uk-UA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5057328"/>
              </p:ext>
            </p:extLst>
          </p:nvPr>
        </p:nvGraphicFramePr>
        <p:xfrm>
          <a:off x="421447" y="625697"/>
          <a:ext cx="11480502" cy="60350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07005">
                  <a:extLst>
                    <a:ext uri="{9D8B030D-6E8A-4147-A177-3AD203B41FA5}">
                      <a16:colId xmlns:a16="http://schemas.microsoft.com/office/drawing/2014/main" val="3258861127"/>
                    </a:ext>
                  </a:extLst>
                </a:gridCol>
                <a:gridCol w="2403987">
                  <a:extLst>
                    <a:ext uri="{9D8B030D-6E8A-4147-A177-3AD203B41FA5}">
                      <a16:colId xmlns:a16="http://schemas.microsoft.com/office/drawing/2014/main" val="3417166862"/>
                    </a:ext>
                  </a:extLst>
                </a:gridCol>
                <a:gridCol w="2182761">
                  <a:extLst>
                    <a:ext uri="{9D8B030D-6E8A-4147-A177-3AD203B41FA5}">
                      <a16:colId xmlns:a16="http://schemas.microsoft.com/office/drawing/2014/main" val="1288775800"/>
                    </a:ext>
                  </a:extLst>
                </a:gridCol>
                <a:gridCol w="2060069">
                  <a:extLst>
                    <a:ext uri="{9D8B030D-6E8A-4147-A177-3AD203B41FA5}">
                      <a16:colId xmlns:a16="http://schemas.microsoft.com/office/drawing/2014/main" val="3252665682"/>
                    </a:ext>
                  </a:extLst>
                </a:gridCol>
                <a:gridCol w="2526680">
                  <a:extLst>
                    <a:ext uri="{9D8B030D-6E8A-4147-A177-3AD203B41FA5}">
                      <a16:colId xmlns:a16="http://schemas.microsoft.com/office/drawing/2014/main" val="2302531576"/>
                    </a:ext>
                  </a:extLst>
                </a:gridCol>
              </a:tblGrid>
              <a:tr h="61502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Штраф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Громадські роботи 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Виправні роботи 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Арешт 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Позбавлення волі на строк , передбачений законом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0890650"/>
                  </a:ext>
                </a:extLst>
              </a:tr>
              <a:tr h="45665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Застосовується до неповнолітніх, які мають свій власний дохід або майно, на яке може бути звернене стягнення </a:t>
                      </a:r>
                      <a:endParaRPr lang="uk-UA" sz="2000" b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</a:t>
                      </a:r>
                      <a:r>
                        <a:rPr lang="uk-UA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п’ятисот неоподатковуваних мінімумів доходів громадян) 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Застосовується до неповнолітніх у віці від 16 до 18 років на строк від 30 до 120 годин (Тривалість виконання не може перевищувати 2 годин на день)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Застосовуються до неповнолітніх у віці від 16 до 18 років на строк від двох місяців до одного року 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Застосовується до неповнолітніх у віці від 16 років на строк від 15 до 45 діб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Неповнолітні відбувають покарання у спеціальних виховних установах строком не більше 10 рокі або 15 років у випадках, передбачених Кримінальним Кодексом України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979" marR="44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58545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6712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1" y="0"/>
            <a:ext cx="10475912" cy="1280890"/>
          </a:xfrm>
        </p:spPr>
        <p:txBody>
          <a:bodyPr>
            <a:noAutofit/>
          </a:bodyPr>
          <a:lstStyle/>
          <a:p>
            <a:r>
              <a:rPr lang="uk-UA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Примусові заходи виховного характеру </a:t>
            </a:r>
            <a:endParaRPr lang="uk-UA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8150" y="1143000"/>
            <a:ext cx="11637963" cy="4648200"/>
          </a:xfrm>
        </p:spPr>
        <p:txBody>
          <a:bodyPr>
            <a:noAutofit/>
          </a:bodyPr>
          <a:lstStyle/>
          <a:p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застереження;</a:t>
            </a:r>
          </a:p>
          <a:p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 дозвілля;</a:t>
            </a:r>
          </a:p>
          <a:p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передача неповнолітнього під нагляд батьків;</a:t>
            </a:r>
          </a:p>
          <a:p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покладення на неповнолітнього, який досяг п'ятнадцятирічного віку і має майно, кошти чи заробіток, обов'язку відшкодування заподіяних майнових збитків;</a:t>
            </a:r>
          </a:p>
          <a:p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направлення неповнолітнього до спеціальної навчально-виховної установи.</a:t>
            </a:r>
          </a:p>
          <a:p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7222">
            <a:off x="-419433" y="4778732"/>
            <a:ext cx="2995981" cy="16605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5111953"/>
            <a:ext cx="3315278" cy="17460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122" y="4419598"/>
            <a:ext cx="3312017" cy="216316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9748" y="5030280"/>
            <a:ext cx="3137404" cy="19093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7794" y="4654318"/>
            <a:ext cx="3800369" cy="21360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09449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8551" y="269019"/>
            <a:ext cx="8911687" cy="759346"/>
          </a:xfrm>
        </p:spPr>
        <p:txBody>
          <a:bodyPr>
            <a:noAutofit/>
          </a:bodyPr>
          <a:lstStyle/>
          <a:p>
            <a:pPr algn="ctr"/>
            <a:r>
              <a:rPr lang="uk-UA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Ювенальна юстиція</a:t>
            </a:r>
            <a:endParaRPr lang="uk-UA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0353290"/>
              </p:ext>
            </p:extLst>
          </p:nvPr>
        </p:nvGraphicFramePr>
        <p:xfrm>
          <a:off x="3352800" y="1632988"/>
          <a:ext cx="8417438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72561">
                  <a:extLst>
                    <a:ext uri="{9D8B030D-6E8A-4147-A177-3AD203B41FA5}">
                      <a16:colId xmlns:a16="http://schemas.microsoft.com/office/drawing/2014/main" val="3090514157"/>
                    </a:ext>
                  </a:extLst>
                </a:gridCol>
                <a:gridCol w="4044877">
                  <a:extLst>
                    <a:ext uri="{9D8B030D-6E8A-4147-A177-3AD203B41FA5}">
                      <a16:colId xmlns:a16="http://schemas.microsoft.com/office/drawing/2014/main" val="4600025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дитинство, молодь </a:t>
                      </a:r>
                    </a:p>
                    <a:p>
                      <a:pPr algn="ctr"/>
                      <a:r>
                        <a:rPr lang="uk-UA" sz="2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(від лат. </a:t>
                      </a:r>
                      <a:r>
                        <a:rPr lang="en-US" sz="2800" b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juvenalis</a:t>
                      </a:r>
                      <a:r>
                        <a:rPr lang="uk-UA" sz="2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–</a:t>
                      </a:r>
                    </a:p>
                    <a:p>
                      <a:pPr algn="ctr"/>
                      <a:r>
                        <a:rPr lang="uk-UA" sz="2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юний, молодий)</a:t>
                      </a:r>
                      <a:endParaRPr lang="uk-UA" sz="2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юстиція (від лат. </a:t>
                      </a:r>
                      <a:r>
                        <a:rPr lang="en-US" sz="2800" b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justitia</a:t>
                      </a:r>
                      <a:r>
                        <a:rPr lang="uk-UA" sz="2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– справедливість, </a:t>
                      </a:r>
                    </a:p>
                    <a:p>
                      <a:pPr algn="ctr"/>
                      <a:r>
                        <a:rPr lang="uk-UA" sz="28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правосуддя)</a:t>
                      </a:r>
                      <a:endParaRPr lang="uk-UA" sz="2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0702902"/>
                  </a:ext>
                </a:extLst>
              </a:tr>
            </a:tbl>
          </a:graphicData>
        </a:graphic>
      </p:graphicFrame>
      <p:cxnSp>
        <p:nvCxnSpPr>
          <p:cNvPr id="6" name="Прямая со стрелкой 5"/>
          <p:cNvCxnSpPr/>
          <p:nvPr/>
        </p:nvCxnSpPr>
        <p:spPr>
          <a:xfrm flipV="1">
            <a:off x="5867400" y="1028193"/>
            <a:ext cx="109418" cy="5337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 flipV="1">
            <a:off x="9558024" y="1028365"/>
            <a:ext cx="119376" cy="5337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028080" y="3113580"/>
            <a:ext cx="91248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 Ювенальної юстиції:</a:t>
            </a:r>
          </a:p>
          <a:p>
            <a:pPr marL="457200" indent="-457200" algn="just">
              <a:buFont typeface="Symbol" panose="05050102010706020507" pitchFamily="18" charset="2"/>
              <a:buChar char="¾"/>
            </a:pP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захист прав неповнолітньої особи;</a:t>
            </a:r>
          </a:p>
          <a:p>
            <a:pPr marL="457200" indent="-457200" algn="just">
              <a:buFont typeface="Symbol" panose="05050102010706020507" pitchFamily="18" charset="2"/>
              <a:buChar char="¾"/>
            </a:pP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зменшення розміру покарання;</a:t>
            </a:r>
          </a:p>
          <a:p>
            <a:pPr marL="457200" indent="-457200" algn="just">
              <a:buFont typeface="Symbol" panose="05050102010706020507" pitchFamily="18" charset="2"/>
              <a:buChar char="¾"/>
            </a:pP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необхідністю застосовувати до   неповнолітнього примусові заходи виховного характеру.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57" y="156211"/>
            <a:ext cx="4103354" cy="273556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591010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Овал 38"/>
          <p:cNvSpPr/>
          <p:nvPr/>
        </p:nvSpPr>
        <p:spPr>
          <a:xfrm>
            <a:off x="9303443" y="1998947"/>
            <a:ext cx="2841490" cy="874157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6" name="Овал 35"/>
          <p:cNvSpPr/>
          <p:nvPr/>
        </p:nvSpPr>
        <p:spPr>
          <a:xfrm>
            <a:off x="6954771" y="2834526"/>
            <a:ext cx="2841490" cy="874157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4" name="Овал 33"/>
          <p:cNvSpPr/>
          <p:nvPr/>
        </p:nvSpPr>
        <p:spPr>
          <a:xfrm>
            <a:off x="4839815" y="2090182"/>
            <a:ext cx="2841490" cy="874157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3" name="Овал 32"/>
          <p:cNvSpPr/>
          <p:nvPr/>
        </p:nvSpPr>
        <p:spPr>
          <a:xfrm>
            <a:off x="2146347" y="2601844"/>
            <a:ext cx="2841490" cy="874157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2" name="Овал 31"/>
          <p:cNvSpPr/>
          <p:nvPr/>
        </p:nvSpPr>
        <p:spPr>
          <a:xfrm>
            <a:off x="54111" y="1729828"/>
            <a:ext cx="2841490" cy="874157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250" y="166910"/>
            <a:ext cx="9689561" cy="937990"/>
          </a:xfrm>
        </p:spPr>
        <p:txBody>
          <a:bodyPr>
            <a:noAutofit/>
          </a:bodyPr>
          <a:lstStyle/>
          <a:p>
            <a:r>
              <a:rPr lang="uk-UA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Причини неправомірної поведінки </a:t>
            </a:r>
            <a:endParaRPr lang="uk-UA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1476375" y="1104900"/>
            <a:ext cx="1638300" cy="5524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400300" y="2705100"/>
            <a:ext cx="28670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</a:t>
            </a:r>
            <a:endParaRPr lang="uk-UA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3775344" y="1104900"/>
            <a:ext cx="415656" cy="13536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90501" y="1811893"/>
            <a:ext cx="29865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</a:t>
            </a:r>
            <a:endParaRPr lang="uk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6260560" y="1104900"/>
            <a:ext cx="0" cy="84788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138332" y="2104618"/>
            <a:ext cx="30297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Політичні</a:t>
            </a:r>
            <a:endParaRPr lang="uk-UA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8039100" y="1104900"/>
            <a:ext cx="215072" cy="149694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077075" y="2889766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Ідеологічні</a:t>
            </a:r>
            <a:endParaRPr lang="uk-UA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9820275" y="1197233"/>
            <a:ext cx="676275" cy="69406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9523635" y="2057573"/>
            <a:ext cx="28864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Юридичні</a:t>
            </a:r>
            <a:endParaRPr lang="uk-UA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65390">
            <a:off x="-776883" y="4480654"/>
            <a:ext cx="3211116" cy="2209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164" y="4267200"/>
            <a:ext cx="3353856" cy="22345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434" y="3752176"/>
            <a:ext cx="3495675" cy="232285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0492" y="4681636"/>
            <a:ext cx="3250088" cy="18078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2948" y="3781030"/>
            <a:ext cx="4067856" cy="22940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62747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Желтый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1201</TotalTime>
  <Words>641</Words>
  <Application>Microsoft Office PowerPoint</Application>
  <PresentationFormat>Широкоэкранный</PresentationFormat>
  <Paragraphs>126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Calibri</vt:lpstr>
      <vt:lpstr>Century Gothic</vt:lpstr>
      <vt:lpstr>Symbol</vt:lpstr>
      <vt:lpstr>Times New Roman</vt:lpstr>
      <vt:lpstr>Wingdings 3</vt:lpstr>
      <vt:lpstr>Легкий дым</vt:lpstr>
      <vt:lpstr>СОЦІАЛЬНІ ПРИЧИНИ ЗЛОЧИНІВ,  СКОЄНИХ НЕПОВНОЛІТНІМИ ОСОБАМИ</vt:lpstr>
      <vt:lpstr>Мета: вивчення питання зростання злочинності серед неповнолітніх та аналіз соціальних причин, що спонукають до злочинної поведінки Завдання дослідження:</vt:lpstr>
      <vt:lpstr>Презентация PowerPoint</vt:lpstr>
      <vt:lpstr>Склад злочину </vt:lpstr>
      <vt:lpstr>Види кримінальної відповідальності </vt:lpstr>
      <vt:lpstr>Види покарань, що застосовуються до неповнолітніх</vt:lpstr>
      <vt:lpstr>Примусові заходи виховного характеру </vt:lpstr>
      <vt:lpstr>Ювенальна юстиція</vt:lpstr>
      <vt:lpstr>Причини неправомірної поведінки </vt:lpstr>
      <vt:lpstr>Соціальні причини злочинів, скоєних неповнолітніми</vt:lpstr>
      <vt:lpstr>Презентация PowerPoint</vt:lpstr>
      <vt:lpstr>Аналіз даних, отриманих з Єдиного державного реєстру судових рішень: http://reyestr.court.gov.ua/ </vt:lpstr>
      <vt:lpstr>Результати регіонального соціального опитування неповнолітніх з приводу дослідження причин скоєння протиправних дій.</vt:lpstr>
      <vt:lpstr>Презентация PowerPoint</vt:lpstr>
      <vt:lpstr>Презентация PowerPoint</vt:lpstr>
      <vt:lpstr>Презентация PowerPoint</vt:lpstr>
      <vt:lpstr>ВИСНОВКИ</vt:lpstr>
      <vt:lpstr>Пам’ятайте “Незнання законів не звільняє від кримінальної відповідальності” –  ст. 68 Конституції України.</vt:lpstr>
      <vt:lpstr>Дякую за увагу!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СОЦІАЛЬНО-ЕКОНОМІЧНІ ПРИЧИНИ ПРАВОПОРУШЕНЬ, СКОЄНИХ НЕПОВНОЛІТНІМИ ОСОБАМИ</dc:title>
  <dc:creator>admin</dc:creator>
  <cp:lastModifiedBy>admin</cp:lastModifiedBy>
  <cp:revision>101</cp:revision>
  <dcterms:created xsi:type="dcterms:W3CDTF">2018-11-25T23:57:42Z</dcterms:created>
  <dcterms:modified xsi:type="dcterms:W3CDTF">2019-10-31T08:13:49Z</dcterms:modified>
</cp:coreProperties>
</file>