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embedTrueTypeFonts="1" saveSubsetFonts="1">
  <p:sldMasterIdLst>
    <p:sldMasterId id="2147483648" r:id="rId1"/>
  </p:sldMasterIdLst>
  <p:notesMasterIdLst>
    <p:notesMasterId r:id="rId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y="10287000" cx="18288000"/>
  <p:notesSz cx="6858000" cy="9144000"/>
  <p:embeddedFontLst>
    <p:embeddedFont>
      <p:font typeface="Klima Bold" panose="020B0604020202020204" charset="0"/>
      <p:regular r:id="rId16"/>
    </p:embeddedFont>
    <p:embeddedFont>
      <p:font typeface="Squada One" panose="020B0604020202020204" charset="0"/>
      <p:regular r:id="rId17"/>
    </p:embeddedFont>
    <p:embeddedFont>
      <p:font typeface="Klima" panose="020B0604020202020204" charset="0"/>
      <p:regular r:id="rId18"/>
    </p:embeddedFont>
    <p:embeddedFont>
      <p:font typeface="Montserrat Light" panose="020B0604020202020204" charset="0"/>
      <p:regular r:id="rId19"/>
    </p:embeddedFont>
    <p:embeddedFont>
      <p:font typeface="Calibri" panose="020F0502020204030204" pitchFamily="34" charset="0"/>
      <p:regular r:id="rId20"/>
      <p:bold r:id="rId21"/>
      <p:italic r:id="rId22"/>
      <p:boldItalic r:id="rId23"/>
    </p:embeddedFont>
  </p:embeddedFontLst>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ThumbnailView">
  <p:normalViewPr>
    <p:restoredLeft sz="15620" autoAdjust="0"/>
    <p:restoredTop sz="94622" autoAdjust="0"/>
  </p:normalViewPr>
  <p:slideViewPr>
    <p:cSldViewPr>
      <p:cViewPr varScale="1">
        <p:scale>
          <a:sx n="47" d="100"/>
          <a:sy n="47" d="100"/>
        </p:scale>
        <p:origin x="50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font" Target="fonts/font1.fntdata"/><Relationship Id="rId17" Type="http://schemas.openxmlformats.org/officeDocument/2006/relationships/font" Target="fonts/font2.fntdata"/><Relationship Id="rId18" Type="http://schemas.openxmlformats.org/officeDocument/2006/relationships/font" Target="fonts/font3.fntdata"/><Relationship Id="rId19" Type="http://schemas.openxmlformats.org/officeDocument/2006/relationships/font" Target="fonts/font4.fntdata"/><Relationship Id="rId20" Type="http://schemas.openxmlformats.org/officeDocument/2006/relationships/font" Target="fonts/font5.fntdata"/><Relationship Id="rId21" Type="http://schemas.openxmlformats.org/officeDocument/2006/relationships/font" Target="fonts/font6.fntdata"/><Relationship Id="rId22" Type="http://schemas.openxmlformats.org/officeDocument/2006/relationships/font" Target="fonts/font7.fntdata"/><Relationship Id="rId23" Type="http://schemas.openxmlformats.org/officeDocument/2006/relationships/font" Target="fonts/font8.fntdata"/><Relationship Id="rId24" Type="http://schemas.openxmlformats.org/officeDocument/2006/relationships/tableStyles" Target="tableStyle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63" name=""/>
        <p:cNvGrpSpPr/>
        <p:nvPr/>
      </p:nvGrpSpPr>
      <p:grpSpPr>
        <a:xfrm>
          <a:off x="0" y="0"/>
          <a:ext cx="0" cy="0"/>
          <a:chOff x="0" y="0"/>
          <a:chExt cx="0" cy="0"/>
        </a:xfrm>
      </p:grpSpPr>
      <p:sp>
        <p:nvSpPr>
          <p:cNvPr id="1048721"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722"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723"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724"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725"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726"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52" name=""/>
        <p:cNvGrpSpPr/>
        <p:nvPr/>
      </p:nvGrpSpPr>
      <p:grpSpPr>
        <a:xfrm>
          <a:off x="0" y="0"/>
          <a:ext cx="0" cy="0"/>
          <a:chOff x="0" y="0"/>
          <a:chExt cx="0" cy="0"/>
        </a:xfrm>
      </p:grpSpPr>
      <p:sp>
        <p:nvSpPr>
          <p:cNvPr id="1048666" name="Title 1"/>
          <p:cNvSpPr>
            <a:spLocks noGrp="1"/>
          </p:cNvSpPr>
          <p:nvPr>
            <p:ph type="ctrTitle"/>
          </p:nvPr>
        </p:nvSpPr>
        <p:spPr>
          <a:xfrm>
            <a:off x="685800" y="2130425"/>
            <a:ext cx="7772400" cy="1470025"/>
          </a:xfrm>
        </p:spPr>
        <p:txBody>
          <a:bodyPr/>
          <a:p>
            <a:r>
              <a:rPr lang="en-US" smtClean="0"/>
              <a:t>Click to edit Master title style</a:t>
            </a:r>
            <a:endParaRPr lang="en-US"/>
          </a:p>
        </p:txBody>
      </p:sp>
      <p:sp>
        <p:nvSpPr>
          <p:cNvPr id="1048667" name="Subtitle 2"/>
          <p:cNvSpPr>
            <a:spLocks noGrp="1"/>
          </p:cNvSpPr>
          <p:nvPr>
            <p:ph type="subTitle" idx="1"/>
          </p:nvPr>
        </p:nvSpPr>
        <p:spPr>
          <a:xfrm>
            <a:off x="1371600" y="3886200"/>
            <a:ext cx="6400800" cy="1752600"/>
          </a:xfrm>
        </p:spPr>
        <p:txBody>
          <a:bodyPr/>
          <a:lstStyle>
            <a:lvl1pPr algn="ctr" indent="0" marL="0">
              <a:buNone/>
              <a:defRPr>
                <a:solidFill>
                  <a:schemeClr val="tx1">
                    <a:tint val="75000"/>
                  </a:schemeClr>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smtClean="0"/>
              <a:t>Click to edit Master subtitle style</a:t>
            </a:r>
            <a:endParaRPr lang="en-US"/>
          </a:p>
        </p:txBody>
      </p:sp>
      <p:sp>
        <p:nvSpPr>
          <p:cNvPr id="1048668" name="Date Placeholder 3"/>
          <p:cNvSpPr>
            <a:spLocks noGrp="1"/>
          </p:cNvSpPr>
          <p:nvPr>
            <p:ph type="dt" sz="half" idx="10"/>
          </p:nvPr>
        </p:nvSpPr>
        <p:spPr/>
        <p:txBody>
          <a:bodyPr/>
          <a:p>
            <a:fld id="{1D8BD707-D9CF-40AE-B4C6-C98DA3205C09}" type="datetimeFigureOut">
              <a:rPr lang="en-US" smtClean="0"/>
              <a:t>5/28/2023</a:t>
            </a:fld>
            <a:endParaRPr lang="en-US"/>
          </a:p>
        </p:txBody>
      </p:sp>
      <p:sp>
        <p:nvSpPr>
          <p:cNvPr id="1048669" name="Footer Placeholder 4"/>
          <p:cNvSpPr>
            <a:spLocks noGrp="1"/>
          </p:cNvSpPr>
          <p:nvPr>
            <p:ph type="ftr" sz="quarter" idx="11"/>
          </p:nvPr>
        </p:nvSpPr>
        <p:spPr/>
        <p:txBody>
          <a:bodyPr/>
          <a:p>
            <a:endParaRPr lang="en-US"/>
          </a:p>
        </p:txBody>
      </p:sp>
      <p:sp>
        <p:nvSpPr>
          <p:cNvPr id="1048670"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57" name=""/>
        <p:cNvGrpSpPr/>
        <p:nvPr/>
      </p:nvGrpSpPr>
      <p:grpSpPr>
        <a:xfrm>
          <a:off x="0" y="0"/>
          <a:ext cx="0" cy="0"/>
          <a:chOff x="0" y="0"/>
          <a:chExt cx="0" cy="0"/>
        </a:xfrm>
      </p:grpSpPr>
      <p:sp>
        <p:nvSpPr>
          <p:cNvPr id="1048691" name="Title 1"/>
          <p:cNvSpPr>
            <a:spLocks noGrp="1"/>
          </p:cNvSpPr>
          <p:nvPr>
            <p:ph type="title"/>
          </p:nvPr>
        </p:nvSpPr>
        <p:spPr/>
        <p:txBody>
          <a:bodyPr/>
          <a:p>
            <a:r>
              <a:rPr lang="en-US" smtClean="0"/>
              <a:t>Click to edit Master title style</a:t>
            </a:r>
            <a:endParaRPr lang="en-US"/>
          </a:p>
        </p:txBody>
      </p:sp>
      <p:sp>
        <p:nvSpPr>
          <p:cNvPr id="1048692" name="Vertical Text Placeholder 2"/>
          <p:cNvSpPr>
            <a:spLocks noGrp="1"/>
          </p:cNvSpPr>
          <p:nvPr>
            <p:ph type="body" orient="vert" idx="1"/>
          </p:nvPr>
        </p:nvSpPr>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93" name="Date Placeholder 3"/>
          <p:cNvSpPr>
            <a:spLocks noGrp="1"/>
          </p:cNvSpPr>
          <p:nvPr>
            <p:ph type="dt" sz="half" idx="10"/>
          </p:nvPr>
        </p:nvSpPr>
        <p:spPr/>
        <p:txBody>
          <a:bodyPr/>
          <a:p>
            <a:fld id="{1D8BD707-D9CF-40AE-B4C6-C98DA3205C09}" type="datetimeFigureOut">
              <a:rPr lang="en-US" smtClean="0"/>
              <a:t>5/28/2023</a:t>
            </a:fld>
            <a:endParaRPr lang="en-US"/>
          </a:p>
        </p:txBody>
      </p:sp>
      <p:sp>
        <p:nvSpPr>
          <p:cNvPr id="1048694" name="Footer Placeholder 4"/>
          <p:cNvSpPr>
            <a:spLocks noGrp="1"/>
          </p:cNvSpPr>
          <p:nvPr>
            <p:ph type="ftr" sz="quarter" idx="11"/>
          </p:nvPr>
        </p:nvSpPr>
        <p:spPr/>
        <p:txBody>
          <a:bodyPr/>
          <a:p>
            <a:endParaRPr lang="en-US"/>
          </a:p>
        </p:txBody>
      </p:sp>
      <p:sp>
        <p:nvSpPr>
          <p:cNvPr id="1048695"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54" name=""/>
        <p:cNvGrpSpPr/>
        <p:nvPr/>
      </p:nvGrpSpPr>
      <p:grpSpPr>
        <a:xfrm>
          <a:off x="0" y="0"/>
          <a:ext cx="0" cy="0"/>
          <a:chOff x="0" y="0"/>
          <a:chExt cx="0" cy="0"/>
        </a:xfrm>
      </p:grpSpPr>
      <p:sp>
        <p:nvSpPr>
          <p:cNvPr id="1048675" name="Vertical Title 1"/>
          <p:cNvSpPr>
            <a:spLocks noGrp="1"/>
          </p:cNvSpPr>
          <p:nvPr>
            <p:ph type="title" orient="vert"/>
          </p:nvPr>
        </p:nvSpPr>
        <p:spPr>
          <a:xfrm>
            <a:off x="6629400" y="274638"/>
            <a:ext cx="2057400" cy="5851525"/>
          </a:xfrm>
        </p:spPr>
        <p:txBody>
          <a:bodyPr vert="eaVert"/>
          <a:p>
            <a:r>
              <a:rPr lang="en-US" smtClean="0"/>
              <a:t>Click to edit Master title style</a:t>
            </a:r>
            <a:endParaRPr lang="en-US"/>
          </a:p>
        </p:txBody>
      </p:sp>
      <p:sp>
        <p:nvSpPr>
          <p:cNvPr id="1048676" name="Vertical Text Placeholder 2"/>
          <p:cNvSpPr>
            <a:spLocks noGrp="1"/>
          </p:cNvSpPr>
          <p:nvPr>
            <p:ph type="body" orient="vert" idx="1"/>
          </p:nvPr>
        </p:nvSpPr>
        <p:spPr>
          <a:xfrm>
            <a:off x="457200" y="274638"/>
            <a:ext cx="6019800" cy="5851525"/>
          </a:xfrm>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77" name="Date Placeholder 3"/>
          <p:cNvSpPr>
            <a:spLocks noGrp="1"/>
          </p:cNvSpPr>
          <p:nvPr>
            <p:ph type="dt" sz="half" idx="10"/>
          </p:nvPr>
        </p:nvSpPr>
        <p:spPr/>
        <p:txBody>
          <a:bodyPr/>
          <a:p>
            <a:fld id="{1D8BD707-D9CF-40AE-B4C6-C98DA3205C09}" type="datetimeFigureOut">
              <a:rPr lang="en-US" smtClean="0"/>
              <a:t>5/28/2023</a:t>
            </a:fld>
            <a:endParaRPr lang="en-US"/>
          </a:p>
        </p:txBody>
      </p:sp>
      <p:sp>
        <p:nvSpPr>
          <p:cNvPr id="1048678" name="Footer Placeholder 4"/>
          <p:cNvSpPr>
            <a:spLocks noGrp="1"/>
          </p:cNvSpPr>
          <p:nvPr>
            <p:ph type="ftr" sz="quarter" idx="11"/>
          </p:nvPr>
        </p:nvSpPr>
        <p:spPr/>
        <p:txBody>
          <a:bodyPr/>
          <a:p>
            <a:endParaRPr lang="en-US"/>
          </a:p>
        </p:txBody>
      </p:sp>
      <p:sp>
        <p:nvSpPr>
          <p:cNvPr id="1048679"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55" name=""/>
        <p:cNvGrpSpPr/>
        <p:nvPr/>
      </p:nvGrpSpPr>
      <p:grpSpPr>
        <a:xfrm>
          <a:off x="0" y="0"/>
          <a:ext cx="0" cy="0"/>
          <a:chOff x="0" y="0"/>
          <a:chExt cx="0" cy="0"/>
        </a:xfrm>
      </p:grpSpPr>
      <p:sp>
        <p:nvSpPr>
          <p:cNvPr id="1048680" name="Title 1"/>
          <p:cNvSpPr>
            <a:spLocks noGrp="1"/>
          </p:cNvSpPr>
          <p:nvPr>
            <p:ph type="title"/>
          </p:nvPr>
        </p:nvSpPr>
        <p:spPr/>
        <p:txBody>
          <a:bodyPr/>
          <a:p>
            <a:r>
              <a:rPr lang="en-US" smtClean="0"/>
              <a:t>Click to edit Master title style</a:t>
            </a:r>
            <a:endParaRPr lang="en-US"/>
          </a:p>
        </p:txBody>
      </p:sp>
      <p:sp>
        <p:nvSpPr>
          <p:cNvPr id="1048681" name="Content Placeholder 2"/>
          <p:cNvSpPr>
            <a:spLocks noGrp="1"/>
          </p:cNvSpPr>
          <p:nvPr>
            <p:ph idx="1"/>
          </p:nvPr>
        </p:nvSpPr>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82" name="Date Placeholder 3"/>
          <p:cNvSpPr>
            <a:spLocks noGrp="1"/>
          </p:cNvSpPr>
          <p:nvPr>
            <p:ph type="dt" sz="half" idx="10"/>
          </p:nvPr>
        </p:nvSpPr>
        <p:spPr/>
        <p:txBody>
          <a:bodyPr/>
          <a:p>
            <a:fld id="{1D8BD707-D9CF-40AE-B4C6-C98DA3205C09}" type="datetimeFigureOut">
              <a:rPr lang="en-US" smtClean="0"/>
              <a:t>5/28/2023</a:t>
            </a:fld>
            <a:endParaRPr lang="en-US"/>
          </a:p>
        </p:txBody>
      </p:sp>
      <p:sp>
        <p:nvSpPr>
          <p:cNvPr id="1048683" name="Footer Placeholder 4"/>
          <p:cNvSpPr>
            <a:spLocks noGrp="1"/>
          </p:cNvSpPr>
          <p:nvPr>
            <p:ph type="ftr" sz="quarter" idx="11"/>
          </p:nvPr>
        </p:nvSpPr>
        <p:spPr/>
        <p:txBody>
          <a:bodyPr/>
          <a:p>
            <a:endParaRPr lang="en-US"/>
          </a:p>
        </p:txBody>
      </p:sp>
      <p:sp>
        <p:nvSpPr>
          <p:cNvPr id="1048684"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58" name=""/>
        <p:cNvGrpSpPr/>
        <p:nvPr/>
      </p:nvGrpSpPr>
      <p:grpSpPr>
        <a:xfrm>
          <a:off x="0" y="0"/>
          <a:ext cx="0" cy="0"/>
          <a:chOff x="0" y="0"/>
          <a:chExt cx="0" cy="0"/>
        </a:xfrm>
      </p:grpSpPr>
      <p:sp>
        <p:nvSpPr>
          <p:cNvPr id="1048696" name="Title 1"/>
          <p:cNvSpPr>
            <a:spLocks noGrp="1"/>
          </p:cNvSpPr>
          <p:nvPr>
            <p:ph type="title"/>
          </p:nvPr>
        </p:nvSpPr>
        <p:spPr>
          <a:xfrm>
            <a:off x="722313" y="4406900"/>
            <a:ext cx="7772400" cy="1362075"/>
          </a:xfrm>
        </p:spPr>
        <p:txBody>
          <a:bodyPr anchor="t"/>
          <a:lstStyle>
            <a:lvl1pPr algn="l">
              <a:defRPr b="1" cap="all" sz="4000"/>
            </a:lvl1pPr>
          </a:lstStyle>
          <a:p>
            <a:r>
              <a:rPr lang="en-US" smtClean="0"/>
              <a:t>Click to edit Master title style</a:t>
            </a:r>
            <a:endParaRPr lang="en-US"/>
          </a:p>
        </p:txBody>
      </p:sp>
      <p:sp>
        <p:nvSpPr>
          <p:cNvPr id="1048697" name="Text Placeholder 2"/>
          <p:cNvSpPr>
            <a:spLocks noGrp="1"/>
          </p:cNvSpPr>
          <p:nvPr>
            <p:ph type="body" idx="1"/>
          </p:nvPr>
        </p:nvSpPr>
        <p:spPr>
          <a:xfrm>
            <a:off x="722313" y="2906713"/>
            <a:ext cx="7772400" cy="1500187"/>
          </a:xfrm>
        </p:spPr>
        <p:txBody>
          <a:bodyPr anchor="b"/>
          <a:lstStyle>
            <a:lvl1pPr indent="0" marL="0">
              <a:buNone/>
              <a:defRPr sz="2000">
                <a:solidFill>
                  <a:schemeClr val="tx1">
                    <a:tint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smtClean="0"/>
              <a:t>Click to edit Master text styles</a:t>
            </a:r>
          </a:p>
        </p:txBody>
      </p:sp>
      <p:sp>
        <p:nvSpPr>
          <p:cNvPr id="1048698" name="Date Placeholder 3"/>
          <p:cNvSpPr>
            <a:spLocks noGrp="1"/>
          </p:cNvSpPr>
          <p:nvPr>
            <p:ph type="dt" sz="half" idx="10"/>
          </p:nvPr>
        </p:nvSpPr>
        <p:spPr/>
        <p:txBody>
          <a:bodyPr/>
          <a:p>
            <a:fld id="{1D8BD707-D9CF-40AE-B4C6-C98DA3205C09}" type="datetimeFigureOut">
              <a:rPr lang="en-US" smtClean="0"/>
              <a:t>5/28/2023</a:t>
            </a:fld>
            <a:endParaRPr lang="en-US"/>
          </a:p>
        </p:txBody>
      </p:sp>
      <p:sp>
        <p:nvSpPr>
          <p:cNvPr id="1048699" name="Footer Placeholder 4"/>
          <p:cNvSpPr>
            <a:spLocks noGrp="1"/>
          </p:cNvSpPr>
          <p:nvPr>
            <p:ph type="ftr" sz="quarter" idx="11"/>
          </p:nvPr>
        </p:nvSpPr>
        <p:spPr/>
        <p:txBody>
          <a:bodyPr/>
          <a:p>
            <a:endParaRPr lang="en-US"/>
          </a:p>
        </p:txBody>
      </p:sp>
      <p:sp>
        <p:nvSpPr>
          <p:cNvPr id="1048700"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59" name=""/>
        <p:cNvGrpSpPr/>
        <p:nvPr/>
      </p:nvGrpSpPr>
      <p:grpSpPr>
        <a:xfrm>
          <a:off x="0" y="0"/>
          <a:ext cx="0" cy="0"/>
          <a:chOff x="0" y="0"/>
          <a:chExt cx="0" cy="0"/>
        </a:xfrm>
      </p:grpSpPr>
      <p:sp>
        <p:nvSpPr>
          <p:cNvPr id="1048701" name="Title 1"/>
          <p:cNvSpPr>
            <a:spLocks noGrp="1"/>
          </p:cNvSpPr>
          <p:nvPr>
            <p:ph type="title"/>
          </p:nvPr>
        </p:nvSpPr>
        <p:spPr/>
        <p:txBody>
          <a:bodyPr/>
          <a:p>
            <a:r>
              <a:rPr lang="en-US" smtClean="0"/>
              <a:t>Click to edit Master title style</a:t>
            </a:r>
            <a:endParaRPr lang="en-US"/>
          </a:p>
        </p:txBody>
      </p:sp>
      <p:sp>
        <p:nvSpPr>
          <p:cNvPr id="1048702"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03"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04" name="Date Placeholder 4"/>
          <p:cNvSpPr>
            <a:spLocks noGrp="1"/>
          </p:cNvSpPr>
          <p:nvPr>
            <p:ph type="dt" sz="half" idx="10"/>
          </p:nvPr>
        </p:nvSpPr>
        <p:spPr/>
        <p:txBody>
          <a:bodyPr/>
          <a:p>
            <a:fld id="{1D8BD707-D9CF-40AE-B4C6-C98DA3205C09}" type="datetimeFigureOut">
              <a:rPr lang="en-US" smtClean="0"/>
              <a:t>5/28/2023</a:t>
            </a:fld>
            <a:endParaRPr lang="en-US"/>
          </a:p>
        </p:txBody>
      </p:sp>
      <p:sp>
        <p:nvSpPr>
          <p:cNvPr id="1048705" name="Footer Placeholder 5"/>
          <p:cNvSpPr>
            <a:spLocks noGrp="1"/>
          </p:cNvSpPr>
          <p:nvPr>
            <p:ph type="ftr" sz="quarter" idx="11"/>
          </p:nvPr>
        </p:nvSpPr>
        <p:spPr/>
        <p:txBody>
          <a:bodyPr/>
          <a:p>
            <a:endParaRPr lang="en-US"/>
          </a:p>
        </p:txBody>
      </p:sp>
      <p:sp>
        <p:nvSpPr>
          <p:cNvPr id="1048706" name="Slide Number Placeholder 6"/>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60" name=""/>
        <p:cNvGrpSpPr/>
        <p:nvPr/>
      </p:nvGrpSpPr>
      <p:grpSpPr>
        <a:xfrm>
          <a:off x="0" y="0"/>
          <a:ext cx="0" cy="0"/>
          <a:chOff x="0" y="0"/>
          <a:chExt cx="0" cy="0"/>
        </a:xfrm>
      </p:grpSpPr>
      <p:sp>
        <p:nvSpPr>
          <p:cNvPr id="1048707" name="Title 1"/>
          <p:cNvSpPr>
            <a:spLocks noGrp="1"/>
          </p:cNvSpPr>
          <p:nvPr>
            <p:ph type="title"/>
          </p:nvPr>
        </p:nvSpPr>
        <p:spPr/>
        <p:txBody>
          <a:bodyPr/>
          <a:p>
            <a:r>
              <a:rPr lang="en-US" smtClean="0"/>
              <a:t>Click to edit Master title style</a:t>
            </a:r>
            <a:endParaRPr lang="en-US"/>
          </a:p>
        </p:txBody>
      </p:sp>
      <p:sp>
        <p:nvSpPr>
          <p:cNvPr id="1048708" name="Text Placeholder 2"/>
          <p:cNvSpPr>
            <a:spLocks noGrp="1"/>
          </p:cNvSpPr>
          <p:nvPr>
            <p:ph type="body" idx="1"/>
          </p:nvPr>
        </p:nvSpPr>
        <p:spPr>
          <a:xfrm>
            <a:off x="457200" y="1535113"/>
            <a:ext cx="4040188"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709"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10" name="Text Placeholder 4"/>
          <p:cNvSpPr>
            <a:spLocks noGrp="1"/>
          </p:cNvSpPr>
          <p:nvPr>
            <p:ph type="body" sz="quarter" idx="3"/>
          </p:nvPr>
        </p:nvSpPr>
        <p:spPr>
          <a:xfrm>
            <a:off x="4645025" y="1535113"/>
            <a:ext cx="4041775"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711"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12" name="Date Placeholder 6"/>
          <p:cNvSpPr>
            <a:spLocks noGrp="1"/>
          </p:cNvSpPr>
          <p:nvPr>
            <p:ph type="dt" sz="half" idx="10"/>
          </p:nvPr>
        </p:nvSpPr>
        <p:spPr/>
        <p:txBody>
          <a:bodyPr/>
          <a:p>
            <a:fld id="{1D8BD707-D9CF-40AE-B4C6-C98DA3205C09}" type="datetimeFigureOut">
              <a:rPr lang="en-US" smtClean="0"/>
              <a:t>5/28/2023</a:t>
            </a:fld>
            <a:endParaRPr lang="en-US"/>
          </a:p>
        </p:txBody>
      </p:sp>
      <p:sp>
        <p:nvSpPr>
          <p:cNvPr id="1048713" name="Footer Placeholder 7"/>
          <p:cNvSpPr>
            <a:spLocks noGrp="1"/>
          </p:cNvSpPr>
          <p:nvPr>
            <p:ph type="ftr" sz="quarter" idx="11"/>
          </p:nvPr>
        </p:nvSpPr>
        <p:spPr/>
        <p:txBody>
          <a:bodyPr/>
          <a:p>
            <a:endParaRPr lang="en-US"/>
          </a:p>
        </p:txBody>
      </p:sp>
      <p:sp>
        <p:nvSpPr>
          <p:cNvPr id="1048714" name="Slide Number Placeholder 8"/>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53" name=""/>
        <p:cNvGrpSpPr/>
        <p:nvPr/>
      </p:nvGrpSpPr>
      <p:grpSpPr>
        <a:xfrm>
          <a:off x="0" y="0"/>
          <a:ext cx="0" cy="0"/>
          <a:chOff x="0" y="0"/>
          <a:chExt cx="0" cy="0"/>
        </a:xfrm>
      </p:grpSpPr>
      <p:sp>
        <p:nvSpPr>
          <p:cNvPr id="1048671" name="Title 1"/>
          <p:cNvSpPr>
            <a:spLocks noGrp="1"/>
          </p:cNvSpPr>
          <p:nvPr>
            <p:ph type="title"/>
          </p:nvPr>
        </p:nvSpPr>
        <p:spPr/>
        <p:txBody>
          <a:bodyPr/>
          <a:p>
            <a:r>
              <a:rPr lang="en-US" smtClean="0"/>
              <a:t>Click to edit Master title style</a:t>
            </a:r>
            <a:endParaRPr lang="en-US"/>
          </a:p>
        </p:txBody>
      </p:sp>
      <p:sp>
        <p:nvSpPr>
          <p:cNvPr id="1048672" name="Date Placeholder 2"/>
          <p:cNvSpPr>
            <a:spLocks noGrp="1"/>
          </p:cNvSpPr>
          <p:nvPr>
            <p:ph type="dt" sz="half" idx="10"/>
          </p:nvPr>
        </p:nvSpPr>
        <p:spPr/>
        <p:txBody>
          <a:bodyPr/>
          <a:p>
            <a:fld id="{1D8BD707-D9CF-40AE-B4C6-C98DA3205C09}" type="datetimeFigureOut">
              <a:rPr lang="en-US" smtClean="0"/>
              <a:t>5/28/2023</a:t>
            </a:fld>
            <a:endParaRPr lang="en-US"/>
          </a:p>
        </p:txBody>
      </p:sp>
      <p:sp>
        <p:nvSpPr>
          <p:cNvPr id="1048673" name="Footer Placeholder 3"/>
          <p:cNvSpPr>
            <a:spLocks noGrp="1"/>
          </p:cNvSpPr>
          <p:nvPr>
            <p:ph type="ftr" sz="quarter" idx="11"/>
          </p:nvPr>
        </p:nvSpPr>
        <p:spPr/>
        <p:txBody>
          <a:bodyPr/>
          <a:p>
            <a:endParaRPr lang="en-US"/>
          </a:p>
        </p:txBody>
      </p:sp>
      <p:sp>
        <p:nvSpPr>
          <p:cNvPr id="1048674" name="Slide Number Placeholder 4"/>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23" name=""/>
        <p:cNvGrpSpPr/>
        <p:nvPr/>
      </p:nvGrpSpPr>
      <p:grpSpPr>
        <a:xfrm>
          <a:off x="0" y="0"/>
          <a:ext cx="0" cy="0"/>
          <a:chOff x="0" y="0"/>
          <a:chExt cx="0" cy="0"/>
        </a:xfrm>
      </p:grpSpPr>
      <p:sp>
        <p:nvSpPr>
          <p:cNvPr id="1048581" name="Date Placeholder 1"/>
          <p:cNvSpPr>
            <a:spLocks noGrp="1"/>
          </p:cNvSpPr>
          <p:nvPr>
            <p:ph type="dt" sz="half" idx="10"/>
          </p:nvPr>
        </p:nvSpPr>
        <p:spPr/>
        <p:txBody>
          <a:bodyPr/>
          <a:p>
            <a:fld id="{1D8BD707-D9CF-40AE-B4C6-C98DA3205C09}" type="datetimeFigureOut">
              <a:rPr lang="en-US" smtClean="0"/>
              <a:t>5/28/2023</a:t>
            </a:fld>
            <a:endParaRPr lang="en-US"/>
          </a:p>
        </p:txBody>
      </p:sp>
      <p:sp>
        <p:nvSpPr>
          <p:cNvPr id="1048582" name="Footer Placeholder 2"/>
          <p:cNvSpPr>
            <a:spLocks noGrp="1"/>
          </p:cNvSpPr>
          <p:nvPr>
            <p:ph type="ftr" sz="quarter" idx="11"/>
          </p:nvPr>
        </p:nvSpPr>
        <p:spPr/>
        <p:txBody>
          <a:bodyPr/>
          <a:p>
            <a:endParaRPr lang="en-US"/>
          </a:p>
        </p:txBody>
      </p:sp>
      <p:sp>
        <p:nvSpPr>
          <p:cNvPr id="1048583" name="Slide Number Placeholder 3"/>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61" name=""/>
        <p:cNvGrpSpPr/>
        <p:nvPr/>
      </p:nvGrpSpPr>
      <p:grpSpPr>
        <a:xfrm>
          <a:off x="0" y="0"/>
          <a:ext cx="0" cy="0"/>
          <a:chOff x="0" y="0"/>
          <a:chExt cx="0" cy="0"/>
        </a:xfrm>
      </p:grpSpPr>
      <p:sp>
        <p:nvSpPr>
          <p:cNvPr id="1048715" name="Title 1"/>
          <p:cNvSpPr>
            <a:spLocks noGrp="1"/>
          </p:cNvSpPr>
          <p:nvPr>
            <p:ph type="title"/>
          </p:nvPr>
        </p:nvSpPr>
        <p:spPr>
          <a:xfrm>
            <a:off x="457200" y="273050"/>
            <a:ext cx="3008313" cy="1162050"/>
          </a:xfrm>
        </p:spPr>
        <p:txBody>
          <a:bodyPr anchor="b"/>
          <a:lstStyle>
            <a:lvl1pPr algn="l">
              <a:defRPr b="1" sz="2000"/>
            </a:lvl1pPr>
          </a:lstStyle>
          <a:p>
            <a:r>
              <a:rPr lang="en-US" smtClean="0"/>
              <a:t>Click to edit Master title style</a:t>
            </a:r>
            <a:endParaRPr lang="en-US"/>
          </a:p>
        </p:txBody>
      </p:sp>
      <p:sp>
        <p:nvSpPr>
          <p:cNvPr id="1048716"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17" name="Text Placeholder 3"/>
          <p:cNvSpPr>
            <a:spLocks noGrp="1"/>
          </p:cNvSpPr>
          <p:nvPr>
            <p:ph type="body" sz="half" idx="2"/>
          </p:nvPr>
        </p:nvSpPr>
        <p:spPr>
          <a:xfrm>
            <a:off x="457200" y="1435100"/>
            <a:ext cx="3008313" cy="4691063"/>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718" name="Date Placeholder 4"/>
          <p:cNvSpPr>
            <a:spLocks noGrp="1"/>
          </p:cNvSpPr>
          <p:nvPr>
            <p:ph type="dt" sz="half" idx="10"/>
          </p:nvPr>
        </p:nvSpPr>
        <p:spPr/>
        <p:txBody>
          <a:bodyPr/>
          <a:p>
            <a:fld id="{1D8BD707-D9CF-40AE-B4C6-C98DA3205C09}" type="datetimeFigureOut">
              <a:rPr lang="en-US" smtClean="0"/>
              <a:t>5/28/2023</a:t>
            </a:fld>
            <a:endParaRPr lang="en-US"/>
          </a:p>
        </p:txBody>
      </p:sp>
      <p:sp>
        <p:nvSpPr>
          <p:cNvPr id="1048719" name="Footer Placeholder 5"/>
          <p:cNvSpPr>
            <a:spLocks noGrp="1"/>
          </p:cNvSpPr>
          <p:nvPr>
            <p:ph type="ftr" sz="quarter" idx="11"/>
          </p:nvPr>
        </p:nvSpPr>
        <p:spPr/>
        <p:txBody>
          <a:bodyPr/>
          <a:p>
            <a:endParaRPr lang="en-US"/>
          </a:p>
        </p:txBody>
      </p:sp>
      <p:sp>
        <p:nvSpPr>
          <p:cNvPr id="1048720" name="Slide Number Placeholder 6"/>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56" name=""/>
        <p:cNvGrpSpPr/>
        <p:nvPr/>
      </p:nvGrpSpPr>
      <p:grpSpPr>
        <a:xfrm>
          <a:off x="0" y="0"/>
          <a:ext cx="0" cy="0"/>
          <a:chOff x="0" y="0"/>
          <a:chExt cx="0" cy="0"/>
        </a:xfrm>
      </p:grpSpPr>
      <p:sp>
        <p:nvSpPr>
          <p:cNvPr id="1048685" name="Title 1"/>
          <p:cNvSpPr>
            <a:spLocks noGrp="1"/>
          </p:cNvSpPr>
          <p:nvPr>
            <p:ph type="title"/>
          </p:nvPr>
        </p:nvSpPr>
        <p:spPr>
          <a:xfrm>
            <a:off x="1792288" y="4800600"/>
            <a:ext cx="5486400" cy="566738"/>
          </a:xfrm>
        </p:spPr>
        <p:txBody>
          <a:bodyPr anchor="b"/>
          <a:lstStyle>
            <a:lvl1pPr algn="l">
              <a:defRPr b="1" sz="2000"/>
            </a:lvl1pPr>
          </a:lstStyle>
          <a:p>
            <a:r>
              <a:rPr lang="en-US" smtClean="0"/>
              <a:t>Click to edit Master title style</a:t>
            </a:r>
            <a:endParaRPr lang="en-US"/>
          </a:p>
        </p:txBody>
      </p:sp>
      <p:sp>
        <p:nvSpPr>
          <p:cNvPr id="1048686" name="Picture Placeholder 2"/>
          <p:cNvSpPr>
            <a:spLocks noGrp="1"/>
          </p:cNvSpPr>
          <p:nvPr>
            <p:ph type="pic" idx="1"/>
          </p:nvPr>
        </p:nvSpPr>
        <p:spPr>
          <a:xfrm>
            <a:off x="1792288" y="612775"/>
            <a:ext cx="5486400" cy="4114800"/>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US"/>
          </a:p>
        </p:txBody>
      </p:sp>
      <p:sp>
        <p:nvSpPr>
          <p:cNvPr id="1048687" name="Text Placeholder 3"/>
          <p:cNvSpPr>
            <a:spLocks noGrp="1"/>
          </p:cNvSpPr>
          <p:nvPr>
            <p:ph type="body" sz="half" idx="2"/>
          </p:nvPr>
        </p:nvSpPr>
        <p:spPr>
          <a:xfrm>
            <a:off x="1792288" y="5367338"/>
            <a:ext cx="5486400" cy="804862"/>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688" name="Date Placeholder 4"/>
          <p:cNvSpPr>
            <a:spLocks noGrp="1"/>
          </p:cNvSpPr>
          <p:nvPr>
            <p:ph type="dt" sz="half" idx="10"/>
          </p:nvPr>
        </p:nvSpPr>
        <p:spPr/>
        <p:txBody>
          <a:bodyPr/>
          <a:p>
            <a:fld id="{1D8BD707-D9CF-40AE-B4C6-C98DA3205C09}" type="datetimeFigureOut">
              <a:rPr lang="en-US" smtClean="0"/>
              <a:t>5/28/2023</a:t>
            </a:fld>
            <a:endParaRPr lang="en-US"/>
          </a:p>
        </p:txBody>
      </p:sp>
      <p:sp>
        <p:nvSpPr>
          <p:cNvPr id="1048689" name="Footer Placeholder 5"/>
          <p:cNvSpPr>
            <a:spLocks noGrp="1"/>
          </p:cNvSpPr>
          <p:nvPr>
            <p:ph type="ftr" sz="quarter" idx="11"/>
          </p:nvPr>
        </p:nvSpPr>
        <p:spPr/>
        <p:txBody>
          <a:bodyPr/>
          <a:p>
            <a:endParaRPr lang="en-US"/>
          </a:p>
        </p:txBody>
      </p:sp>
      <p:sp>
        <p:nvSpPr>
          <p:cNvPr id="1048690" name="Slide Number Placeholder 6"/>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1" name=""/>
        <p:cNvGrpSpPr/>
        <p:nvPr/>
      </p:nvGrpSpPr>
      <p:grpSpPr>
        <a:xfrm>
          <a:off x="0" y="0"/>
          <a:ext cx="0" cy="0"/>
          <a:chOff x="0" y="0"/>
          <a:chExt cx="0" cy="0"/>
        </a:xfrm>
      </p:grpSpPr>
      <p:sp>
        <p:nvSpPr>
          <p:cNvPr id="1048576" name="Title Placeholder 1"/>
          <p:cNvSpPr>
            <a:spLocks noGrp="1"/>
          </p:cNvSpPr>
          <p:nvPr>
            <p:ph type="title"/>
          </p:nvPr>
        </p:nvSpPr>
        <p:spPr>
          <a:xfrm>
            <a:off x="457200" y="274638"/>
            <a:ext cx="8229600" cy="1143000"/>
          </a:xfrm>
          <a:prstGeom prst="rect"/>
        </p:spPr>
        <p:txBody>
          <a:bodyPr anchor="ctr" bIns="45720" lIns="91440" rIns="91440" rtlCol="0" tIns="45720" vert="horz">
            <a:normAutofit/>
          </a:bodyPr>
          <a:p>
            <a:r>
              <a:rPr lang="en-US" smtClean="0"/>
              <a:t>Click to edit Master title style</a:t>
            </a:r>
            <a:endParaRPr lang="en-US"/>
          </a:p>
        </p:txBody>
      </p:sp>
      <p:sp>
        <p:nvSpPr>
          <p:cNvPr id="1048577" name="Text Placeholder 2"/>
          <p:cNvSpPr>
            <a:spLocks noGrp="1"/>
          </p:cNvSpPr>
          <p:nvPr>
            <p:ph type="body" idx="1"/>
          </p:nvPr>
        </p:nvSpPr>
        <p:spPr>
          <a:xfrm>
            <a:off x="457200" y="1600200"/>
            <a:ext cx="8229600" cy="4525963"/>
          </a:xfrm>
          <a:prstGeom prst="rect"/>
        </p:spPr>
        <p:txBody>
          <a:bodyPr bIns="45720" lIns="91440" rIns="91440" rtlCol="0" tIns="45720" vert="horz">
            <a:normAutofit/>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78" name="Date Placeholder 3"/>
          <p:cNvSpPr>
            <a:spLocks noGrp="1"/>
          </p:cNvSpPr>
          <p:nvPr>
            <p:ph type="dt" sz="half" idx="2"/>
          </p:nvPr>
        </p:nvSpPr>
        <p:spPr>
          <a:xfrm>
            <a:off x="457200" y="6356350"/>
            <a:ext cx="2133600" cy="365125"/>
          </a:xfrm>
          <a:prstGeom prst="rect"/>
        </p:spPr>
        <p:txBody>
          <a:bodyPr anchor="ctr" bIns="45720" lIns="91440" rIns="91440" rtlCol="0" tIns="45720" vert="horz"/>
          <a:lstStyle>
            <a:lvl1pPr algn="l">
              <a:defRPr sz="1200">
                <a:solidFill>
                  <a:schemeClr val="tx1">
                    <a:tint val="75000"/>
                  </a:schemeClr>
                </a:solidFill>
              </a:defRPr>
            </a:lvl1pPr>
          </a:lstStyle>
          <a:p>
            <a:fld id="{1D8BD707-D9CF-40AE-B4C6-C98DA3205C09}" type="datetimeFigureOut">
              <a:rPr lang="en-US" smtClean="0"/>
              <a:t>5/28/2023</a:t>
            </a:fld>
            <a:endParaRPr lang="en-US"/>
          </a:p>
        </p:txBody>
      </p:sp>
      <p:sp>
        <p:nvSpPr>
          <p:cNvPr id="1048579" name="Footer Placeholder 4"/>
          <p:cNvSpPr>
            <a:spLocks noGrp="1"/>
          </p:cNvSpPr>
          <p:nvPr>
            <p:ph type="ftr" sz="quarter" idx="3"/>
          </p:nvPr>
        </p:nvSpPr>
        <p:spPr>
          <a:xfrm>
            <a:off x="3124200" y="6356350"/>
            <a:ext cx="2895600" cy="365125"/>
          </a:xfrm>
          <a:prstGeom prst="rect"/>
        </p:spPr>
        <p:txBody>
          <a:bodyPr anchor="ctr" bIns="45720" lIns="91440" rIns="91440" rtlCol="0" tIns="45720" vert="horz"/>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6553200" y="6356350"/>
            <a:ext cx="2133600" cy="365125"/>
          </a:xfrm>
          <a:prstGeom prst="rect"/>
        </p:spPr>
        <p:txBody>
          <a:bodyPr anchor="ctr" bIns="45720" lIns="91440" rIns="91440" rtlCol="0" tIns="45720" vert="horz"/>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eaLnBrk="1" hangingPunct="1" latinLnBrk="0" rtl="0">
        <a:spcBef>
          <a:spcPct val="0"/>
        </a:spcBef>
        <a:buNone/>
        <a:defRPr sz="4400" kern="1200">
          <a:solidFill>
            <a:schemeClr val="tx1"/>
          </a:solidFill>
          <a:latin typeface="+mj-lt"/>
          <a:ea typeface="+mj-ea"/>
          <a:cs typeface="+mj-cs"/>
        </a:defRPr>
      </a:lvl1pPr>
    </p:titleStyle>
    <p:bodyStyle>
      <a:lvl1pPr algn="l" defTabSz="914400" eaLnBrk="1" hangingPunct="1" indent="-342900" latinLnBrk="0" marL="342900" rtl="0">
        <a:spcBef>
          <a:spcPct val="20000"/>
        </a:spcBef>
        <a:buFont typeface="Arial" pitchFamily="34" charset="0"/>
        <a:buChar char="•"/>
        <a:defRPr sz="3200" kern="1200">
          <a:solidFill>
            <a:schemeClr val="tx1"/>
          </a:solidFill>
          <a:latin typeface="+mn-lt"/>
          <a:ea typeface="+mn-ea"/>
          <a:cs typeface="+mn-cs"/>
        </a:defRPr>
      </a:lvl1pPr>
      <a:lvl2pPr algn="l" defTabSz="914400" eaLnBrk="1" hangingPunct="1" indent="-285750" latinLnBrk="0" marL="742950" rtl="0">
        <a:spcBef>
          <a:spcPct val="20000"/>
        </a:spcBef>
        <a:buFont typeface="Arial" pitchFamily="34" charset="0"/>
        <a:buChar char="–"/>
        <a:defRPr sz="2800" kern="1200">
          <a:solidFill>
            <a:schemeClr val="tx1"/>
          </a:solidFill>
          <a:latin typeface="+mn-lt"/>
          <a:ea typeface="+mn-ea"/>
          <a:cs typeface="+mn-cs"/>
        </a:defRPr>
      </a:lvl2pPr>
      <a:lvl3pPr algn="l" defTabSz="914400" eaLnBrk="1" hangingPunct="1" indent="-228600" latinLnBrk="0" marL="1143000" rtl="0">
        <a:spcBef>
          <a:spcPct val="20000"/>
        </a:spcBef>
        <a:buFont typeface="Arial" pitchFamily="34" charset="0"/>
        <a:buChar char="•"/>
        <a:defRPr sz="2400" kern="1200">
          <a:solidFill>
            <a:schemeClr val="tx1"/>
          </a:solidFill>
          <a:latin typeface="+mn-lt"/>
          <a:ea typeface="+mn-ea"/>
          <a:cs typeface="+mn-cs"/>
        </a:defRPr>
      </a:lvl3pPr>
      <a:lvl4pPr algn="l" defTabSz="914400" eaLnBrk="1" hangingPunct="1" indent="-228600" latinLnBrk="0" marL="1600200" rtl="0">
        <a:spcBef>
          <a:spcPct val="20000"/>
        </a:spcBef>
        <a:buFont typeface="Arial" pitchFamily="34" charset="0"/>
        <a:buChar char="–"/>
        <a:defRPr sz="2000" kern="1200">
          <a:solidFill>
            <a:schemeClr val="tx1"/>
          </a:solidFill>
          <a:latin typeface="+mn-lt"/>
          <a:ea typeface="+mn-ea"/>
          <a:cs typeface="+mn-cs"/>
        </a:defRPr>
      </a:lvl4pPr>
      <a:lvl5pPr algn="l" defTabSz="914400" eaLnBrk="1" hangingPunct="1" indent="-228600" latinLnBrk="0" marL="2057400" rtl="0">
        <a:spcBef>
          <a:spcPct val="20000"/>
        </a:spcBef>
        <a:buFont typeface="Arial" pitchFamily="34" charset="0"/>
        <a:buChar char="»"/>
        <a:defRPr sz="2000" kern="1200">
          <a:solidFill>
            <a:schemeClr val="tx1"/>
          </a:solidFill>
          <a:latin typeface="+mn-lt"/>
          <a:ea typeface="+mn-ea"/>
          <a:cs typeface="+mn-cs"/>
        </a:defRPr>
      </a:lvl5pPr>
      <a:lvl6pPr algn="l" defTabSz="914400" eaLnBrk="1" hangingPunct="1" indent="-228600" latinLnBrk="0"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CCE"/>
        </a:solidFill>
      </p:bgPr>
    </p:bg>
    <p:spTree>
      <p:nvGrpSpPr>
        <p:cNvPr id="24" name=""/>
        <p:cNvGrpSpPr/>
        <p:nvPr/>
      </p:nvGrpSpPr>
      <p:grpSpPr>
        <a:xfrm>
          <a:off x="0" y="0"/>
          <a:ext cx="0" cy="0"/>
          <a:chOff x="0" y="0"/>
          <a:chExt cx="0" cy="0"/>
        </a:xfrm>
      </p:grpSpPr>
      <p:sp>
        <p:nvSpPr>
          <p:cNvPr id="1048584" name="TextBox 2"/>
          <p:cNvSpPr txBox="1"/>
          <p:nvPr/>
        </p:nvSpPr>
        <p:spPr>
          <a:xfrm>
            <a:off x="6044212" y="1066800"/>
            <a:ext cx="9841437" cy="3856986"/>
          </a:xfrm>
          <a:prstGeom prst="rect"/>
        </p:spPr>
        <p:txBody>
          <a:bodyPr anchor="t" bIns="0" lIns="0" rIns="0" rtlCol="0" tIns="0">
            <a:spAutoFit/>
          </a:bodyPr>
          <a:p>
            <a:pPr algn="ctr" indent="0" lvl="0" marL="0">
              <a:lnSpc>
                <a:spcPts val="15079"/>
              </a:lnSpc>
            </a:pPr>
            <a:r>
              <a:rPr sz="12999" lang="en-US" spc="259">
                <a:solidFill>
                  <a:srgbClr val="143C3C"/>
                </a:solidFill>
                <a:latin typeface="Squada One"/>
              </a:rPr>
              <a:t>ВИДИ ЛЕКЦІЙ</a:t>
            </a:r>
          </a:p>
        </p:txBody>
      </p:sp>
      <p:pic>
        <p:nvPicPr>
          <p:cNvPr id="2097152" name="Picture 3"/>
          <p:cNvPicPr>
            <a:picLocks noChangeAspect="1"/>
          </p:cNvPicPr>
          <p:nvPr/>
        </p:nvPicPr>
        <p:blipFill>
          <a:blip xmlns:r="http://schemas.openxmlformats.org/officeDocument/2006/relationships" r:embed="rId1"/>
          <a:srcRect/>
          <a:stretch>
            <a:fillRect/>
          </a:stretch>
        </p:blipFill>
        <p:spPr>
          <a:xfrm>
            <a:off x="1028700" y="1024106"/>
            <a:ext cx="3478841" cy="2175857"/>
          </a:xfrm>
          <a:prstGeom prst="rect"/>
        </p:spPr>
      </p:pic>
      <p:pic>
        <p:nvPicPr>
          <p:cNvPr id="2097153" name="Picture 4"/>
          <p:cNvPicPr>
            <a:picLocks noChangeAspect="1"/>
          </p:cNvPicPr>
          <p:nvPr/>
        </p:nvPicPr>
        <p:blipFill>
          <a:blip xmlns:r="http://schemas.openxmlformats.org/officeDocument/2006/relationships" r:embed="rId2"/>
          <a:srcRect/>
          <a:stretch>
            <a:fillRect/>
          </a:stretch>
        </p:blipFill>
        <p:spPr>
          <a:xfrm flipH="1">
            <a:off x="1028700" y="3337141"/>
            <a:ext cx="5673547" cy="5921159"/>
          </a:xfrm>
          <a:prstGeom prst="rect"/>
        </p:spPr>
      </p:pic>
      <p:sp>
        <p:nvSpPr>
          <p:cNvPr id="1048585" name="AutoShape 5"/>
          <p:cNvSpPr/>
          <p:nvPr/>
        </p:nvSpPr>
        <p:spPr>
          <a:xfrm>
            <a:off x="6044212" y="1047750"/>
            <a:ext cx="9841437" cy="0"/>
          </a:xfrm>
          <a:prstGeom prst="line"/>
          <a:ln w="38100" cap="flat">
            <a:solidFill>
              <a:srgbClr val="143C3C"/>
            </a:solidFill>
            <a:prstDash val="solid"/>
            <a:headEnd type="none" w="sm" len="sm"/>
            <a:tailEnd type="none" w="sm" len="sm"/>
          </a:ln>
        </p:spPr>
      </p:sp>
      <p:sp>
        <p:nvSpPr>
          <p:cNvPr id="1048586" name="AutoShape 6"/>
          <p:cNvSpPr/>
          <p:nvPr/>
        </p:nvSpPr>
        <p:spPr>
          <a:xfrm>
            <a:off x="6044212" y="5124450"/>
            <a:ext cx="9841437" cy="0"/>
          </a:xfrm>
          <a:prstGeom prst="line"/>
          <a:ln w="38100" cap="flat">
            <a:solidFill>
              <a:srgbClr val="143C3C"/>
            </a:solidFill>
            <a:prstDash val="solid"/>
            <a:headEnd type="none" w="sm" len="sm"/>
            <a:tailEnd type="none" w="sm" len="sm"/>
          </a:ln>
        </p:spPr>
      </p:sp>
      <p:sp>
        <p:nvSpPr>
          <p:cNvPr id="1048587" name="TextBox 11"/>
          <p:cNvSpPr txBox="1"/>
          <p:nvPr/>
        </p:nvSpPr>
        <p:spPr>
          <a:xfrm>
            <a:off x="9677400" y="5524500"/>
            <a:ext cx="9376930" cy="4572000"/>
          </a:xfrm>
          <a:prstGeom prst="rect"/>
        </p:spPr>
        <p:txBody>
          <a:bodyPr anchor="t" bIns="0" lIns="0" rIns="0" rtlCol="0" tIns="0">
            <a:spAutoFit/>
          </a:bodyPr>
          <a:p>
            <a:pPr algn="ctr">
              <a:lnSpc>
                <a:spcPts val="4010"/>
              </a:lnSpc>
            </a:pPr>
            <a:r>
              <a:rPr dirty="0" sz="2906" lang="en-US" spc="284" err="1">
                <a:solidFill>
                  <a:srgbClr val="231F20"/>
                </a:solidFill>
                <a:latin typeface="Montserrat Light"/>
              </a:rPr>
              <a:t>Виконала</a:t>
            </a:r>
            <a:r>
              <a:rPr dirty="0" sz="2906" lang="en-US" spc="284">
                <a:solidFill>
                  <a:srgbClr val="231F20"/>
                </a:solidFill>
                <a:latin typeface="Montserrat Light"/>
              </a:rPr>
              <a:t>: </a:t>
            </a:r>
            <a:r>
              <a:rPr dirty="0" sz="2906" lang="en-US" spc="284" err="1">
                <a:solidFill>
                  <a:srgbClr val="231F20"/>
                </a:solidFill>
                <a:latin typeface="Montserrat Light"/>
              </a:rPr>
              <a:t>здобувачка</a:t>
            </a:r>
            <a:r>
              <a:rPr dirty="0" sz="2906" lang="en-US" spc="284">
                <a:solidFill>
                  <a:srgbClr val="231F20"/>
                </a:solidFill>
                <a:latin typeface="Montserrat Light"/>
              </a:rPr>
              <a:t> </a:t>
            </a:r>
          </a:p>
          <a:p>
            <a:pPr algn="ctr">
              <a:lnSpc>
                <a:spcPts val="4010"/>
              </a:lnSpc>
            </a:pPr>
            <a:r>
              <a:rPr dirty="0" sz="2906" lang="en-US" spc="284" err="1">
                <a:solidFill>
                  <a:srgbClr val="231F20"/>
                </a:solidFill>
                <a:latin typeface="Montserrat Light"/>
              </a:rPr>
              <a:t>освітнього</a:t>
            </a:r>
            <a:r>
              <a:rPr dirty="0" sz="2906" lang="en-US" spc="284">
                <a:solidFill>
                  <a:srgbClr val="231F20"/>
                </a:solidFill>
                <a:latin typeface="Montserrat Light"/>
              </a:rPr>
              <a:t> </a:t>
            </a:r>
            <a:r>
              <a:rPr dirty="0" sz="2906" lang="en-US" spc="284" err="1">
                <a:solidFill>
                  <a:srgbClr val="231F20"/>
                </a:solidFill>
                <a:latin typeface="Montserrat Light"/>
              </a:rPr>
              <a:t>ступеня</a:t>
            </a:r>
            <a:r>
              <a:rPr dirty="0" sz="2906" lang="en-US" spc="284">
                <a:solidFill>
                  <a:srgbClr val="231F20"/>
                </a:solidFill>
                <a:latin typeface="Montserrat Light"/>
              </a:rPr>
              <a:t> </a:t>
            </a:r>
            <a:r>
              <a:rPr dirty="0" sz="2906" lang="en-US" spc="284" err="1">
                <a:solidFill>
                  <a:srgbClr val="231F20"/>
                </a:solidFill>
                <a:latin typeface="Montserrat Light"/>
              </a:rPr>
              <a:t>магістра</a:t>
            </a:r>
            <a:endParaRPr dirty="0" sz="2906" lang="en-US" spc="284">
              <a:solidFill>
                <a:srgbClr val="231F20"/>
              </a:solidFill>
              <a:latin typeface="Montserrat Light"/>
            </a:endParaRPr>
          </a:p>
          <a:p>
            <a:pPr algn="ctr">
              <a:lnSpc>
                <a:spcPts val="4010"/>
              </a:lnSpc>
            </a:pPr>
            <a:r>
              <a:rPr dirty="0" sz="2906" lang="en-US" spc="284" err="1">
                <a:solidFill>
                  <a:srgbClr val="231F20"/>
                </a:solidFill>
                <a:latin typeface="Montserrat Light"/>
              </a:rPr>
              <a:t>денної</a:t>
            </a:r>
            <a:r>
              <a:rPr dirty="0" sz="2906" lang="en-US" spc="284">
                <a:solidFill>
                  <a:srgbClr val="231F20"/>
                </a:solidFill>
                <a:latin typeface="Montserrat Light"/>
              </a:rPr>
              <a:t> </a:t>
            </a:r>
            <a:r>
              <a:rPr dirty="0" sz="2906" lang="en-US" spc="284" err="1">
                <a:solidFill>
                  <a:srgbClr val="231F20"/>
                </a:solidFill>
                <a:latin typeface="Montserrat Light"/>
              </a:rPr>
              <a:t>форми</a:t>
            </a:r>
            <a:r>
              <a:rPr dirty="0" sz="2906" lang="en-US" spc="284">
                <a:solidFill>
                  <a:srgbClr val="231F20"/>
                </a:solidFill>
                <a:latin typeface="Montserrat Light"/>
              </a:rPr>
              <a:t> </a:t>
            </a:r>
            <a:r>
              <a:rPr dirty="0" sz="2906" lang="en-US" spc="284" err="1">
                <a:solidFill>
                  <a:srgbClr val="231F20"/>
                </a:solidFill>
                <a:latin typeface="Montserrat Light"/>
              </a:rPr>
              <a:t>навчання</a:t>
            </a:r>
            <a:endParaRPr dirty="0" sz="2906" lang="en-US" spc="284">
              <a:solidFill>
                <a:srgbClr val="231F20"/>
              </a:solidFill>
              <a:latin typeface="Montserrat Light"/>
            </a:endParaRPr>
          </a:p>
          <a:p>
            <a:pPr algn="ctr">
              <a:lnSpc>
                <a:spcPts val="4010"/>
              </a:lnSpc>
            </a:pPr>
            <a:r>
              <a:rPr dirty="0" sz="2906" lang="en-US" spc="284">
                <a:solidFill>
                  <a:srgbClr val="231F20"/>
                </a:solidFill>
                <a:latin typeface="Montserrat Light"/>
              </a:rPr>
              <a:t>ОПП «</a:t>
            </a:r>
            <a:r>
              <a:rPr dirty="0" sz="2906" lang="en-US" spc="284" err="1">
                <a:solidFill>
                  <a:srgbClr val="231F20"/>
                </a:solidFill>
                <a:latin typeface="Montserrat Light"/>
              </a:rPr>
              <a:t>Середня</a:t>
            </a:r>
            <a:r>
              <a:rPr dirty="0" sz="2906" lang="en-US" spc="284">
                <a:solidFill>
                  <a:srgbClr val="231F20"/>
                </a:solidFill>
                <a:latin typeface="Montserrat Light"/>
              </a:rPr>
              <a:t> </a:t>
            </a:r>
            <a:r>
              <a:rPr dirty="0" sz="2906" lang="en-US" spc="284" err="1">
                <a:solidFill>
                  <a:srgbClr val="231F20"/>
                </a:solidFill>
                <a:latin typeface="Montserrat Light"/>
              </a:rPr>
              <a:t>освіта</a:t>
            </a:r>
            <a:r>
              <a:rPr dirty="0" sz="2906" lang="en-US" spc="284">
                <a:solidFill>
                  <a:srgbClr val="231F20"/>
                </a:solidFill>
                <a:latin typeface="Montserrat Light"/>
              </a:rPr>
              <a:t> (</a:t>
            </a:r>
            <a:r>
              <a:rPr dirty="0" sz="2906" lang="en-US" spc="284" err="1">
                <a:solidFill>
                  <a:srgbClr val="231F20"/>
                </a:solidFill>
                <a:latin typeface="Montserrat Light"/>
              </a:rPr>
              <a:t>Українська</a:t>
            </a:r>
            <a:r>
              <a:rPr dirty="0" sz="2906" lang="en-US" spc="284">
                <a:solidFill>
                  <a:srgbClr val="231F20"/>
                </a:solidFill>
                <a:latin typeface="Montserrat Light"/>
              </a:rPr>
              <a:t> </a:t>
            </a:r>
          </a:p>
          <a:p>
            <a:pPr algn="ctr">
              <a:lnSpc>
                <a:spcPts val="4010"/>
              </a:lnSpc>
            </a:pPr>
            <a:r>
              <a:rPr dirty="0" sz="2906" lang="en-US" spc="284" err="1">
                <a:solidFill>
                  <a:srgbClr val="231F20"/>
                </a:solidFill>
                <a:latin typeface="Montserrat Light"/>
              </a:rPr>
              <a:t>мова</a:t>
            </a:r>
            <a:r>
              <a:rPr dirty="0" sz="2906" lang="en-US" spc="284">
                <a:solidFill>
                  <a:srgbClr val="231F20"/>
                </a:solidFill>
                <a:latin typeface="Montserrat Light"/>
              </a:rPr>
              <a:t> і </a:t>
            </a:r>
            <a:r>
              <a:rPr dirty="0" sz="2906" lang="en-US" spc="284" err="1">
                <a:solidFill>
                  <a:srgbClr val="231F20"/>
                </a:solidFill>
                <a:latin typeface="Montserrat Light"/>
              </a:rPr>
              <a:t>література</a:t>
            </a:r>
            <a:r>
              <a:rPr dirty="0" sz="2906" lang="en-US" spc="284">
                <a:solidFill>
                  <a:srgbClr val="231F20"/>
                </a:solidFill>
                <a:latin typeface="Montserrat Light"/>
              </a:rPr>
              <a:t>. </a:t>
            </a:r>
            <a:r>
              <a:rPr dirty="0" sz="2906" lang="en-US" spc="284" err="1">
                <a:solidFill>
                  <a:srgbClr val="231F20"/>
                </a:solidFill>
                <a:latin typeface="Montserrat Light"/>
              </a:rPr>
              <a:t>Англійська</a:t>
            </a:r>
            <a:r>
              <a:rPr dirty="0" sz="2906" lang="en-US" spc="284">
                <a:solidFill>
                  <a:srgbClr val="231F20"/>
                </a:solidFill>
                <a:latin typeface="Montserrat Light"/>
              </a:rPr>
              <a:t> </a:t>
            </a:r>
            <a:r>
              <a:rPr dirty="0" sz="2906" lang="en-US" spc="284" err="1">
                <a:solidFill>
                  <a:srgbClr val="231F20"/>
                </a:solidFill>
                <a:latin typeface="Montserrat Light"/>
              </a:rPr>
              <a:t>мова</a:t>
            </a:r>
            <a:r>
              <a:rPr dirty="0" sz="2906" lang="en-US" spc="284">
                <a:solidFill>
                  <a:srgbClr val="231F20"/>
                </a:solidFill>
                <a:latin typeface="Montserrat Light"/>
              </a:rPr>
              <a:t> і </a:t>
            </a:r>
            <a:r>
              <a:rPr dirty="0" sz="2906" lang="en-US" spc="284" err="1">
                <a:solidFill>
                  <a:srgbClr val="231F20"/>
                </a:solidFill>
                <a:latin typeface="Montserrat Light"/>
              </a:rPr>
              <a:t>заубіжна</a:t>
            </a:r>
            <a:r>
              <a:rPr dirty="0" sz="2906" lang="en-US" spc="284">
                <a:solidFill>
                  <a:srgbClr val="231F20"/>
                </a:solidFill>
                <a:latin typeface="Montserrat Light"/>
              </a:rPr>
              <a:t> </a:t>
            </a:r>
            <a:r>
              <a:rPr dirty="0" sz="2906" lang="en-US" spc="284" err="1">
                <a:solidFill>
                  <a:srgbClr val="231F20"/>
                </a:solidFill>
                <a:latin typeface="Montserrat Light"/>
              </a:rPr>
              <a:t>література</a:t>
            </a:r>
            <a:r>
              <a:rPr dirty="0" sz="2906" lang="en-US" spc="284">
                <a:solidFill>
                  <a:srgbClr val="231F20"/>
                </a:solidFill>
                <a:latin typeface="Montserrat Light"/>
              </a:rPr>
              <a:t>» </a:t>
            </a:r>
            <a:r>
              <a:rPr dirty="0" sz="2906" lang="en-US" spc="284" err="1">
                <a:solidFill>
                  <a:srgbClr val="231F20"/>
                </a:solidFill>
                <a:latin typeface="Montserrat Light"/>
              </a:rPr>
              <a:t>спеціальності</a:t>
            </a:r>
            <a:r>
              <a:rPr dirty="0" sz="2906" lang="en-US" spc="284">
                <a:solidFill>
                  <a:srgbClr val="231F20"/>
                </a:solidFill>
                <a:latin typeface="Montserrat Light"/>
              </a:rPr>
              <a:t> </a:t>
            </a:r>
          </a:p>
          <a:p>
            <a:pPr algn="ctr">
              <a:lnSpc>
                <a:spcPts val="4010"/>
              </a:lnSpc>
            </a:pPr>
            <a:r>
              <a:rPr dirty="0" sz="2906" lang="en-US" spc="284">
                <a:solidFill>
                  <a:srgbClr val="231F20"/>
                </a:solidFill>
                <a:latin typeface="Montserrat Light"/>
              </a:rPr>
              <a:t>014 </a:t>
            </a:r>
            <a:r>
              <a:rPr dirty="0" sz="2906" lang="en-US" spc="284" err="1">
                <a:solidFill>
                  <a:srgbClr val="231F20"/>
                </a:solidFill>
                <a:latin typeface="Montserrat Light"/>
              </a:rPr>
              <a:t>Середня</a:t>
            </a:r>
            <a:r>
              <a:rPr dirty="0" sz="2906" lang="en-US" spc="284">
                <a:solidFill>
                  <a:srgbClr val="231F20"/>
                </a:solidFill>
                <a:latin typeface="Montserrat Light"/>
              </a:rPr>
              <a:t> </a:t>
            </a:r>
            <a:r>
              <a:rPr dirty="0" sz="2906" lang="en-US" spc="284" err="1">
                <a:solidFill>
                  <a:srgbClr val="231F20"/>
                </a:solidFill>
                <a:latin typeface="Montserrat Light"/>
              </a:rPr>
              <a:t>освіта</a:t>
            </a:r>
            <a:r>
              <a:rPr dirty="0" sz="2906" lang="en-US" spc="284">
                <a:solidFill>
                  <a:srgbClr val="231F20"/>
                </a:solidFill>
                <a:latin typeface="Montserrat Light"/>
              </a:rPr>
              <a:t> </a:t>
            </a:r>
          </a:p>
          <a:p>
            <a:pPr algn="ctr">
              <a:lnSpc>
                <a:spcPts val="4010"/>
              </a:lnSpc>
            </a:pPr>
            <a:r>
              <a:rPr dirty="0" sz="2906" lang="en-US" spc="284">
                <a:solidFill>
                  <a:srgbClr val="231F20"/>
                </a:solidFill>
                <a:latin typeface="Montserrat Light"/>
              </a:rPr>
              <a:t>(</a:t>
            </a:r>
            <a:r>
              <a:rPr dirty="0" sz="2906" lang="en-US" spc="284" err="1">
                <a:solidFill>
                  <a:srgbClr val="231F20"/>
                </a:solidFill>
                <a:latin typeface="Montserrat Light"/>
              </a:rPr>
              <a:t>Українська</a:t>
            </a:r>
            <a:r>
              <a:rPr dirty="0" sz="2906" lang="en-US" spc="284">
                <a:solidFill>
                  <a:srgbClr val="231F20"/>
                </a:solidFill>
                <a:latin typeface="Montserrat Light"/>
              </a:rPr>
              <a:t> </a:t>
            </a:r>
            <a:r>
              <a:rPr dirty="0" sz="2906" lang="en-US" spc="284" err="1">
                <a:solidFill>
                  <a:srgbClr val="231F20"/>
                </a:solidFill>
                <a:latin typeface="Montserrat Light"/>
              </a:rPr>
              <a:t>мова</a:t>
            </a:r>
            <a:r>
              <a:rPr dirty="0" sz="2906" lang="en-US" spc="284">
                <a:solidFill>
                  <a:srgbClr val="231F20"/>
                </a:solidFill>
                <a:latin typeface="Montserrat Light"/>
              </a:rPr>
              <a:t> і </a:t>
            </a:r>
            <a:r>
              <a:rPr dirty="0" sz="2906" lang="en-US" spc="284" err="1">
                <a:solidFill>
                  <a:srgbClr val="231F20"/>
                </a:solidFill>
                <a:latin typeface="Montserrat Light"/>
              </a:rPr>
              <a:t>література</a:t>
            </a:r>
            <a:r>
              <a:rPr dirty="0" sz="2906" lang="en-US" spc="284">
                <a:solidFill>
                  <a:srgbClr val="231F20"/>
                </a:solidFill>
                <a:latin typeface="Montserrat Light"/>
              </a:rPr>
              <a:t>)</a:t>
            </a:r>
          </a:p>
          <a:p>
            <a:pPr algn="l" indent="0" lvl="0" marL="0">
              <a:lnSpc>
                <a:spcPts val="4010"/>
              </a:lnSpc>
              <a:spcBef>
                <a:spcPct val="0"/>
              </a:spcBef>
            </a:pPr>
            <a:r>
              <a:rPr altLang="uk" dirty="0" sz="2906" lang="en-US" spc="284" err="1">
                <a:solidFill>
                  <a:srgbClr val="231F20"/>
                </a:solidFill>
                <a:latin typeface="Montserrat Light"/>
              </a:rPr>
              <a:t> </a:t>
            </a:r>
            <a:r>
              <a:rPr altLang="uk" dirty="0" sz="2906" lang="en-US" spc="284" err="1">
                <a:solidFill>
                  <a:srgbClr val="231F20"/>
                </a:solidFill>
                <a:latin typeface="Montserrat Light"/>
              </a:rPr>
              <a:t> </a:t>
            </a:r>
            <a:r>
              <a:rPr altLang="uk" dirty="0" sz="2906" lang="en-US" spc="284" err="1">
                <a:solidFill>
                  <a:srgbClr val="231F20"/>
                </a:solidFill>
                <a:latin typeface="Montserrat Light"/>
              </a:rPr>
              <a:t> </a:t>
            </a:r>
            <a:r>
              <a:rPr altLang="uk" dirty="0" sz="2906" lang="en-US" spc="284" err="1">
                <a:solidFill>
                  <a:srgbClr val="231F20"/>
                </a:solidFill>
                <a:latin typeface="Montserrat Light"/>
              </a:rPr>
              <a:t> </a:t>
            </a:r>
            <a:r>
              <a:rPr altLang="uk" dirty="0" sz="2906" lang="en-US" spc="284" err="1">
                <a:solidFill>
                  <a:srgbClr val="231F20"/>
                </a:solidFill>
                <a:latin typeface="Montserrat Light"/>
              </a:rPr>
              <a:t> </a:t>
            </a:r>
            <a:r>
              <a:rPr altLang="uk" dirty="0" sz="2906" lang="en-US" spc="284" err="1">
                <a:solidFill>
                  <a:srgbClr val="231F20"/>
                </a:solidFill>
                <a:latin typeface="Montserrat Light"/>
              </a:rPr>
              <a:t> </a:t>
            </a:r>
            <a:r>
              <a:rPr altLang="uk" dirty="0" sz="2906" lang="en-US" spc="284" err="1">
                <a:solidFill>
                  <a:srgbClr val="231F20"/>
                </a:solidFill>
                <a:latin typeface="Montserrat Light"/>
              </a:rPr>
              <a:t> </a:t>
            </a:r>
            <a:r>
              <a:rPr altLang="uk" dirty="0" sz="2906" lang="en-US" spc="284" err="1">
                <a:solidFill>
                  <a:srgbClr val="231F20"/>
                </a:solidFill>
                <a:latin typeface="Montserrat Light"/>
              </a:rPr>
              <a:t> </a:t>
            </a:r>
            <a:r>
              <a:rPr altLang="uk" dirty="0" sz="2906" lang="en-US" spc="284" err="1">
                <a:solidFill>
                  <a:srgbClr val="231F20"/>
                </a:solidFill>
                <a:latin typeface="Montserrat Light"/>
              </a:rPr>
              <a:t> </a:t>
            </a:r>
            <a:r>
              <a:rPr altLang="uk" dirty="0" sz="2906" lang="en-US" spc="284" err="1">
                <a:solidFill>
                  <a:srgbClr val="231F20"/>
                </a:solidFill>
                <a:latin typeface="Montserrat Light"/>
              </a:rPr>
              <a:t> </a:t>
            </a:r>
            <a:r>
              <a:rPr altLang="uk" dirty="0" sz="2906" lang="en-US" spc="284" err="1">
                <a:solidFill>
                  <a:srgbClr val="231F20"/>
                </a:solidFill>
                <a:latin typeface="Montserrat Light"/>
              </a:rPr>
              <a:t> </a:t>
            </a:r>
            <a:r>
              <a:rPr altLang="uk" dirty="0" sz="2906" lang="en-US" spc="284" err="1">
                <a:solidFill>
                  <a:srgbClr val="231F20"/>
                </a:solidFill>
                <a:latin typeface="Montserrat Light"/>
              </a:rPr>
              <a:t> </a:t>
            </a:r>
            <a:r>
              <a:rPr altLang="uk" dirty="0" sz="2906" lang="en-US" spc="284" err="1">
                <a:solidFill>
                  <a:srgbClr val="231F20"/>
                </a:solidFill>
                <a:latin typeface="Montserrat Light"/>
              </a:rPr>
              <a:t> </a:t>
            </a:r>
            <a:r>
              <a:rPr altLang="uk" dirty="0" sz="2906" lang="en-US" spc="284" err="1">
                <a:solidFill>
                  <a:srgbClr val="231F20"/>
                </a:solidFill>
                <a:latin typeface="Montserrat Light"/>
              </a:rPr>
              <a:t> </a:t>
            </a:r>
            <a:r>
              <a:rPr altLang="uk" dirty="0" sz="2906" lang="en-US" spc="284" err="1">
                <a:solidFill>
                  <a:srgbClr val="231F20"/>
                </a:solidFill>
                <a:latin typeface="Montserrat Light"/>
              </a:rPr>
              <a:t> </a:t>
            </a:r>
            <a:r>
              <a:rPr altLang="uk" dirty="0" sz="2906" lang="en-US" spc="284" err="1">
                <a:solidFill>
                  <a:srgbClr val="231F20"/>
                </a:solidFill>
                <a:latin typeface="Montserrat Light"/>
              </a:rPr>
              <a:t> </a:t>
            </a:r>
            <a:r>
              <a:rPr altLang="uk" dirty="0" sz="2906" lang="en-US" spc="284" err="1">
                <a:solidFill>
                  <a:srgbClr val="231F20"/>
                </a:solidFill>
                <a:latin typeface="Montserrat Light"/>
              </a:rPr>
              <a:t> </a:t>
            </a:r>
            <a:r>
              <a:rPr altLang="uk" dirty="0" sz="2906" lang="en-US" spc="284" err="1">
                <a:solidFill>
                  <a:srgbClr val="231F20"/>
                </a:solidFill>
                <a:latin typeface="Montserrat Light"/>
              </a:rPr>
              <a:t> </a:t>
            </a:r>
            <a:r>
              <a:rPr dirty="0" sz="2906" lang="uk" spc="284" err="1">
                <a:solidFill>
                  <a:srgbClr val="231F20"/>
                </a:solidFill>
                <a:latin typeface="Montserrat Light"/>
              </a:rPr>
              <a:t>К</a:t>
            </a:r>
            <a:r>
              <a:rPr dirty="0" sz="2906" lang="uk" spc="284" err="1">
                <a:solidFill>
                  <a:srgbClr val="231F20"/>
                </a:solidFill>
                <a:latin typeface="Montserrat Light"/>
              </a:rPr>
              <a:t>о</a:t>
            </a:r>
            <a:r>
              <a:rPr dirty="0" sz="2906" lang="uk" spc="284" err="1">
                <a:solidFill>
                  <a:srgbClr val="231F20"/>
                </a:solidFill>
                <a:latin typeface="Montserrat Light"/>
              </a:rPr>
              <a:t>л</a:t>
            </a:r>
            <a:r>
              <a:rPr dirty="0" sz="2906" lang="uk" spc="284" err="1">
                <a:solidFill>
                  <a:srgbClr val="231F20"/>
                </a:solidFill>
                <a:latin typeface="Montserrat Light"/>
              </a:rPr>
              <a:t>е</a:t>
            </a:r>
            <a:r>
              <a:rPr dirty="0" sz="2906" lang="uk" spc="284" err="1">
                <a:solidFill>
                  <a:srgbClr val="231F20"/>
                </a:solidFill>
                <a:latin typeface="Montserrat Light"/>
              </a:rPr>
              <a:t>с</a:t>
            </a:r>
            <a:r>
              <a:rPr dirty="0" sz="2906" lang="uk" spc="284" err="1">
                <a:solidFill>
                  <a:srgbClr val="231F20"/>
                </a:solidFill>
                <a:latin typeface="Montserrat Light"/>
              </a:rPr>
              <a:t>н</a:t>
            </a:r>
            <a:r>
              <a:rPr dirty="0" sz="2906" lang="uk" spc="284" err="1">
                <a:solidFill>
                  <a:srgbClr val="231F20"/>
                </a:solidFill>
                <a:latin typeface="Montserrat Light"/>
              </a:rPr>
              <a:t>и</a:t>
            </a:r>
            <a:r>
              <a:rPr dirty="0" sz="2906" lang="uk" spc="284" err="1">
                <a:solidFill>
                  <a:srgbClr val="231F20"/>
                </a:solidFill>
                <a:latin typeface="Montserrat Light"/>
              </a:rPr>
              <a:t>ч</a:t>
            </a:r>
            <a:r>
              <a:rPr dirty="0" sz="2906" lang="uk" spc="284" err="1">
                <a:solidFill>
                  <a:srgbClr val="231F20"/>
                </a:solidFill>
                <a:latin typeface="Montserrat Light"/>
              </a:rPr>
              <a:t>е</a:t>
            </a:r>
            <a:r>
              <a:rPr dirty="0" sz="2906" lang="uk" spc="284" err="1">
                <a:solidFill>
                  <a:srgbClr val="231F20"/>
                </a:solidFill>
                <a:latin typeface="Montserrat Light"/>
              </a:rPr>
              <a:t>н</a:t>
            </a:r>
            <a:r>
              <a:rPr dirty="0" sz="2906" lang="uk" spc="284" err="1">
                <a:solidFill>
                  <a:srgbClr val="231F20"/>
                </a:solidFill>
                <a:latin typeface="Montserrat Light"/>
              </a:rPr>
              <a:t>к</a:t>
            </a:r>
            <a:r>
              <a:rPr dirty="0" sz="2906" lang="uk" spc="284" err="1">
                <a:solidFill>
                  <a:srgbClr val="231F20"/>
                </a:solidFill>
                <a:latin typeface="Montserrat Light"/>
              </a:rPr>
              <a:t>о</a:t>
            </a:r>
            <a:r>
              <a:rPr altLang="uk" dirty="0" sz="2906" lang="en-US" spc="284" err="1">
                <a:solidFill>
                  <a:srgbClr val="231F20"/>
                </a:solidFill>
                <a:latin typeface="Montserrat Light"/>
              </a:rPr>
              <a:t> </a:t>
            </a:r>
            <a:r>
              <a:rPr altLang="uk" dirty="0" sz="2906" lang="uk" spc="284" err="1">
                <a:solidFill>
                  <a:srgbClr val="231F20"/>
                </a:solidFill>
                <a:latin typeface="Montserrat Light"/>
              </a:rPr>
              <a:t>І</a:t>
            </a:r>
            <a:r>
              <a:rPr altLang="uk" dirty="0" sz="2906" lang="uk" spc="284" err="1">
                <a:solidFill>
                  <a:srgbClr val="231F20"/>
                </a:solidFill>
                <a:latin typeface="Montserrat Light"/>
              </a:rPr>
              <a:t>р</a:t>
            </a:r>
            <a:r>
              <a:rPr altLang="uk" dirty="0" sz="2906" lang="uk" spc="284" err="1">
                <a:solidFill>
                  <a:srgbClr val="231F20"/>
                </a:solidFill>
                <a:latin typeface="Montserrat Light"/>
              </a:rPr>
              <a:t>и</a:t>
            </a:r>
            <a:r>
              <a:rPr altLang="uk" dirty="0" sz="2906" lang="uk" spc="284" err="1">
                <a:solidFill>
                  <a:srgbClr val="231F20"/>
                </a:solidFill>
                <a:latin typeface="Montserrat Light"/>
              </a:rPr>
              <a:t>н</a:t>
            </a:r>
            <a:r>
              <a:rPr altLang="uk" dirty="0" sz="2906" lang="uk" spc="284" err="1">
                <a:solidFill>
                  <a:srgbClr val="231F20"/>
                </a:solidFill>
                <a:latin typeface="Montserrat Light"/>
              </a:rPr>
              <a:t>а</a:t>
            </a:r>
            <a:r>
              <a:rPr altLang="uk" dirty="0" sz="2906" lang="en-US" spc="284" err="1">
                <a:solidFill>
                  <a:srgbClr val="231F20"/>
                </a:solidFill>
                <a:latin typeface="Montserrat Light"/>
              </a:rPr>
              <a:t> </a:t>
            </a:r>
            <a:r>
              <a:rPr altLang="uk" dirty="0" sz="2906" lang="uk" spc="284" err="1">
                <a:solidFill>
                  <a:srgbClr val="231F20"/>
                </a:solidFill>
                <a:latin typeface="Montserrat Light"/>
              </a:rPr>
              <a:t>А</a:t>
            </a:r>
            <a:r>
              <a:rPr altLang="uk" dirty="0" sz="2906" lang="uk" spc="284" err="1">
                <a:solidFill>
                  <a:srgbClr val="231F20"/>
                </a:solidFill>
                <a:latin typeface="Montserrat Light"/>
              </a:rPr>
              <a:t>н</a:t>
            </a:r>
            <a:r>
              <a:rPr altLang="uk" dirty="0" sz="2906" lang="uk" spc="284" err="1">
                <a:solidFill>
                  <a:srgbClr val="231F20"/>
                </a:solidFill>
                <a:latin typeface="Montserrat Light"/>
              </a:rPr>
              <a:t>а</a:t>
            </a:r>
            <a:r>
              <a:rPr altLang="uk" dirty="0" sz="2906" lang="uk" spc="284" err="1">
                <a:solidFill>
                  <a:srgbClr val="231F20"/>
                </a:solidFill>
                <a:latin typeface="Montserrat Light"/>
              </a:rPr>
              <a:t>т</a:t>
            </a:r>
            <a:r>
              <a:rPr altLang="uk" dirty="0" sz="2906" lang="uk" spc="284" err="1">
                <a:solidFill>
                  <a:srgbClr val="231F20"/>
                </a:solidFill>
                <a:latin typeface="Montserrat Light"/>
              </a:rPr>
              <a:t>о</a:t>
            </a:r>
            <a:r>
              <a:rPr altLang="uk" dirty="0" sz="2906" lang="uk" spc="284" err="1">
                <a:solidFill>
                  <a:srgbClr val="231F20"/>
                </a:solidFill>
                <a:latin typeface="Montserrat Light"/>
              </a:rPr>
              <a:t>л</a:t>
            </a:r>
            <a:r>
              <a:rPr altLang="uk" dirty="0" sz="2906" lang="uk" spc="284" err="1">
                <a:solidFill>
                  <a:srgbClr val="231F20"/>
                </a:solidFill>
                <a:latin typeface="Montserrat Light"/>
              </a:rPr>
              <a:t>і</a:t>
            </a:r>
            <a:r>
              <a:rPr altLang="uk" dirty="0" sz="2906" lang="uk" spc="284" err="1">
                <a:solidFill>
                  <a:srgbClr val="231F20"/>
                </a:solidFill>
                <a:latin typeface="Montserrat Light"/>
              </a:rPr>
              <a:t>Анатолії</a:t>
            </a:r>
            <a:r>
              <a:rPr altLang="uk" dirty="0" sz="2906" lang="uk" spc="284" err="1">
                <a:solidFill>
                  <a:srgbClr val="231F20"/>
                </a:solidFill>
                <a:latin typeface="Montserrat Light"/>
              </a:rPr>
              <a:t>в</a:t>
            </a:r>
            <a:r>
              <a:rPr altLang="uk" dirty="0" sz="2906" lang="uk" spc="284" err="1">
                <a:solidFill>
                  <a:srgbClr val="231F20"/>
                </a:solidFill>
                <a:latin typeface="Montserrat Light"/>
              </a:rPr>
              <a:t>н</a:t>
            </a:r>
            <a:r>
              <a:rPr altLang="uk" dirty="0" sz="2906" lang="uk" spc="284" err="1">
                <a:solidFill>
                  <a:srgbClr val="231F20"/>
                </a:solidFill>
                <a:latin typeface="Montserrat Light"/>
              </a:rPr>
              <a:t>а</a:t>
            </a:r>
            <a:endParaRPr dirty="0" sz="2906" lang="en-US" spc="284">
              <a:solidFill>
                <a:srgbClr val="231F20"/>
              </a:solidFill>
              <a:latin typeface="Montserrat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CCE"/>
        </a:solidFill>
      </p:bgPr>
    </p:bg>
    <p:spTree>
      <p:nvGrpSpPr>
        <p:cNvPr id="44" name=""/>
        <p:cNvGrpSpPr/>
        <p:nvPr/>
      </p:nvGrpSpPr>
      <p:grpSpPr>
        <a:xfrm>
          <a:off x="0" y="0"/>
          <a:ext cx="0" cy="0"/>
          <a:chOff x="0" y="0"/>
          <a:chExt cx="0" cy="0"/>
        </a:xfrm>
      </p:grpSpPr>
      <p:sp>
        <p:nvSpPr>
          <p:cNvPr id="1048643" name="TextBox 2"/>
          <p:cNvSpPr txBox="1"/>
          <p:nvPr/>
        </p:nvSpPr>
        <p:spPr>
          <a:xfrm>
            <a:off x="7266673" y="1617682"/>
            <a:ext cx="9547559" cy="952500"/>
          </a:xfrm>
          <a:prstGeom prst="rect"/>
        </p:spPr>
        <p:txBody>
          <a:bodyPr anchor="t" bIns="0" lIns="0" rIns="0" rtlCol="0" tIns="0">
            <a:spAutoFit/>
          </a:bodyPr>
          <a:p>
            <a:pPr algn="ctr" indent="0" lvl="0" marL="0">
              <a:lnSpc>
                <a:spcPts val="7440"/>
              </a:lnSpc>
              <a:spcBef>
                <a:spcPct val="0"/>
              </a:spcBef>
            </a:pPr>
            <a:r>
              <a:rPr sz="6200" lang="en-US">
                <a:solidFill>
                  <a:srgbClr val="143C3C"/>
                </a:solidFill>
                <a:latin typeface="Squada One Bold"/>
              </a:rPr>
              <a:t>Переваги та недоліки</a:t>
            </a:r>
          </a:p>
        </p:txBody>
      </p:sp>
      <p:sp>
        <p:nvSpPr>
          <p:cNvPr id="1048644" name="TextBox 3"/>
          <p:cNvSpPr txBox="1"/>
          <p:nvPr/>
        </p:nvSpPr>
        <p:spPr>
          <a:xfrm>
            <a:off x="7266635" y="2936744"/>
            <a:ext cx="9547337" cy="3276601"/>
          </a:xfrm>
          <a:prstGeom prst="rect"/>
        </p:spPr>
        <p:txBody>
          <a:bodyPr anchor="t" bIns="0" lIns="0" rIns="0" rtlCol="0" tIns="0">
            <a:spAutoFit/>
          </a:bodyPr>
          <a:p>
            <a:pPr algn="ctr" indent="0" lvl="0" marL="0">
              <a:lnSpc>
                <a:spcPts val="4349"/>
              </a:lnSpc>
              <a:spcBef>
                <a:spcPct val="0"/>
              </a:spcBef>
            </a:pPr>
            <a:r>
              <a:rPr sz="2899" lang="en-US">
                <a:solidFill>
                  <a:srgbClr val="143C3C"/>
                </a:solidFill>
                <a:latin typeface="Klima Bold"/>
              </a:rPr>
              <a:t>Переваги</a:t>
            </a:r>
            <a:r>
              <a:rPr sz="2899" lang="en-US">
                <a:solidFill>
                  <a:srgbClr val="143C3C"/>
                </a:solidFill>
                <a:latin typeface="Klima"/>
              </a:rPr>
              <a:t> відеолекцій включають гнучкість у часі та місці, можливість повторного перегляду та індивідуалізацію навчання. Однак, </a:t>
            </a:r>
            <a:r>
              <a:rPr sz="2899" lang="en-US">
                <a:solidFill>
                  <a:srgbClr val="143C3C"/>
                </a:solidFill>
                <a:latin typeface="Klima Bold"/>
              </a:rPr>
              <a:t>недоліки</a:t>
            </a:r>
            <a:r>
              <a:rPr sz="2899" lang="en-US">
                <a:solidFill>
                  <a:srgbClr val="143C3C"/>
                </a:solidFill>
                <a:latin typeface="Klima"/>
              </a:rPr>
              <a:t> можуть включати відсутність прямого взаємодії з лектором та менший рівень мотивації без присутності в реальному часі.</a:t>
            </a:r>
          </a:p>
        </p:txBody>
      </p:sp>
      <p:pic>
        <p:nvPicPr>
          <p:cNvPr id="2097178" name="Picture 4"/>
          <p:cNvPicPr>
            <a:picLocks noChangeAspect="1"/>
          </p:cNvPicPr>
          <p:nvPr/>
        </p:nvPicPr>
        <p:blipFill>
          <a:blip xmlns:r="http://schemas.openxmlformats.org/officeDocument/2006/relationships" r:embed="rId1"/>
          <a:srcRect/>
          <a:stretch>
            <a:fillRect/>
          </a:stretch>
        </p:blipFill>
        <p:spPr>
          <a:xfrm>
            <a:off x="1362529" y="1028700"/>
            <a:ext cx="5281907" cy="8229600"/>
          </a:xfrm>
          <a:prstGeom prst="rect"/>
        </p:spPr>
      </p:pic>
      <p:sp>
        <p:nvSpPr>
          <p:cNvPr id="1048645" name="TextBox 5"/>
          <p:cNvSpPr txBox="1"/>
          <p:nvPr/>
        </p:nvSpPr>
        <p:spPr>
          <a:xfrm>
            <a:off x="7266895" y="6473226"/>
            <a:ext cx="9547337" cy="1168400"/>
          </a:xfrm>
          <a:prstGeom prst="rect"/>
        </p:spPr>
        <p:txBody>
          <a:bodyPr anchor="t" bIns="0" lIns="0" rIns="0" rtlCol="0" tIns="0">
            <a:spAutoFit/>
          </a:bodyPr>
          <a:p>
            <a:pPr algn="ctr" indent="0" lvl="0" marL="0">
              <a:lnSpc>
                <a:spcPts val="4649"/>
              </a:lnSpc>
              <a:spcBef>
                <a:spcPct val="0"/>
              </a:spcBef>
            </a:pPr>
            <a:r>
              <a:rPr sz="3099" lang="en-US">
                <a:solidFill>
                  <a:srgbClr val="143C3C"/>
                </a:solidFill>
                <a:latin typeface="Klima"/>
              </a:rPr>
              <a:t>Відеолекції стають все більш популярними у онлайн-курсах, самонавчанні та дистанційному навчанні.</a:t>
            </a:r>
          </a:p>
        </p:txBody>
      </p:sp>
      <p:sp>
        <p:nvSpPr>
          <p:cNvPr id="1048646" name="AutoShape 6"/>
          <p:cNvSpPr/>
          <p:nvPr/>
        </p:nvSpPr>
        <p:spPr>
          <a:xfrm rot="6858">
            <a:off x="7266664" y="2855932"/>
            <a:ext cx="9547356" cy="0"/>
          </a:xfrm>
          <a:prstGeom prst="line"/>
          <a:ln w="38100" cap="flat">
            <a:solidFill>
              <a:srgbClr val="143C3C"/>
            </a:solidFill>
            <a:prstDash val="solid"/>
            <a:headEnd type="none" w="sm" len="sm"/>
            <a:tailEnd type="none" w="sm" len="sm"/>
          </a:ln>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CCE"/>
        </a:solidFill>
      </p:bgPr>
    </p:bg>
    <p:spTree>
      <p:nvGrpSpPr>
        <p:cNvPr id="45" name=""/>
        <p:cNvGrpSpPr/>
        <p:nvPr/>
      </p:nvGrpSpPr>
      <p:grpSpPr>
        <a:xfrm>
          <a:off x="0" y="0"/>
          <a:ext cx="0" cy="0"/>
          <a:chOff x="0" y="0"/>
          <a:chExt cx="0" cy="0"/>
        </a:xfrm>
      </p:grpSpPr>
      <p:grpSp>
        <p:nvGrpSpPr>
          <p:cNvPr id="46" name="Group 2"/>
          <p:cNvGrpSpPr/>
          <p:nvPr/>
        </p:nvGrpSpPr>
        <p:grpSpPr>
          <a:xfrm>
            <a:off x="402782" y="4411569"/>
            <a:ext cx="3638424" cy="5321835"/>
            <a:chOff x="0" y="0"/>
            <a:chExt cx="3133810" cy="4583748"/>
          </a:xfrm>
        </p:grpSpPr>
        <p:sp>
          <p:nvSpPr>
            <p:cNvPr id="1048647" name="Freeform 3"/>
            <p:cNvSpPr/>
            <p:nvPr/>
          </p:nvSpPr>
          <p:spPr>
            <a:xfrm>
              <a:off x="0" y="0"/>
              <a:ext cx="3133810" cy="4583749"/>
            </a:xfrm>
            <a:custGeom>
              <a:avLst/>
              <a:ahLst/>
              <a:rect l="l" t="t" r="r" b="b"/>
              <a:pathLst>
                <a:path w="3133810" h="4583749">
                  <a:moveTo>
                    <a:pt x="3009350" y="4583748"/>
                  </a:moveTo>
                  <a:lnTo>
                    <a:pt x="124460" y="4583748"/>
                  </a:lnTo>
                  <a:cubicBezTo>
                    <a:pt x="55880" y="4583748"/>
                    <a:pt x="0" y="4527868"/>
                    <a:pt x="0" y="4459288"/>
                  </a:cubicBezTo>
                  <a:lnTo>
                    <a:pt x="0" y="124460"/>
                  </a:lnTo>
                  <a:cubicBezTo>
                    <a:pt x="0" y="55880"/>
                    <a:pt x="55880" y="0"/>
                    <a:pt x="124460" y="0"/>
                  </a:cubicBezTo>
                  <a:lnTo>
                    <a:pt x="3009350" y="0"/>
                  </a:lnTo>
                  <a:cubicBezTo>
                    <a:pt x="3077930" y="0"/>
                    <a:pt x="3133810" y="55880"/>
                    <a:pt x="3133810" y="124460"/>
                  </a:cubicBezTo>
                  <a:lnTo>
                    <a:pt x="3133810" y="4459288"/>
                  </a:lnTo>
                  <a:cubicBezTo>
                    <a:pt x="3133810" y="4527869"/>
                    <a:pt x="3077930" y="4583749"/>
                    <a:pt x="3009350" y="4583749"/>
                  </a:cubicBezTo>
                  <a:close/>
                </a:path>
              </a:pathLst>
            </a:custGeom>
            <a:solidFill>
              <a:srgbClr val="F0ABC1"/>
            </a:solidFill>
          </p:spPr>
        </p:sp>
      </p:grpSp>
      <p:grpSp>
        <p:nvGrpSpPr>
          <p:cNvPr id="47" name="Group 4"/>
          <p:cNvGrpSpPr/>
          <p:nvPr/>
        </p:nvGrpSpPr>
        <p:grpSpPr>
          <a:xfrm>
            <a:off x="9772182" y="4373469"/>
            <a:ext cx="3638424" cy="5359935"/>
            <a:chOff x="0" y="0"/>
            <a:chExt cx="3133810" cy="4616564"/>
          </a:xfrm>
        </p:grpSpPr>
        <p:sp>
          <p:nvSpPr>
            <p:cNvPr id="1048648" name="Freeform 5"/>
            <p:cNvSpPr/>
            <p:nvPr/>
          </p:nvSpPr>
          <p:spPr>
            <a:xfrm>
              <a:off x="0" y="0"/>
              <a:ext cx="3133810" cy="4616564"/>
            </a:xfrm>
            <a:custGeom>
              <a:avLst/>
              <a:ahLst/>
              <a:rect l="l" t="t" r="r" b="b"/>
              <a:pathLst>
                <a:path w="3133810" h="4616564">
                  <a:moveTo>
                    <a:pt x="3009350" y="4616564"/>
                  </a:moveTo>
                  <a:lnTo>
                    <a:pt x="124460" y="4616564"/>
                  </a:lnTo>
                  <a:cubicBezTo>
                    <a:pt x="55880" y="4616564"/>
                    <a:pt x="0" y="4560684"/>
                    <a:pt x="0" y="4492104"/>
                  </a:cubicBezTo>
                  <a:lnTo>
                    <a:pt x="0" y="124460"/>
                  </a:lnTo>
                  <a:cubicBezTo>
                    <a:pt x="0" y="55880"/>
                    <a:pt x="55880" y="0"/>
                    <a:pt x="124460" y="0"/>
                  </a:cubicBezTo>
                  <a:lnTo>
                    <a:pt x="3009350" y="0"/>
                  </a:lnTo>
                  <a:cubicBezTo>
                    <a:pt x="3077930" y="0"/>
                    <a:pt x="3133810" y="55880"/>
                    <a:pt x="3133810" y="124460"/>
                  </a:cubicBezTo>
                  <a:lnTo>
                    <a:pt x="3133810" y="4492104"/>
                  </a:lnTo>
                  <a:cubicBezTo>
                    <a:pt x="3133810" y="4560684"/>
                    <a:pt x="3077930" y="4616564"/>
                    <a:pt x="3009350" y="4616564"/>
                  </a:cubicBezTo>
                  <a:close/>
                </a:path>
              </a:pathLst>
            </a:custGeom>
            <a:solidFill>
              <a:srgbClr val="F0ABC1"/>
            </a:solidFill>
          </p:spPr>
        </p:sp>
      </p:grpSp>
      <p:grpSp>
        <p:nvGrpSpPr>
          <p:cNvPr id="48" name="Group 6"/>
          <p:cNvGrpSpPr/>
          <p:nvPr/>
        </p:nvGrpSpPr>
        <p:grpSpPr>
          <a:xfrm>
            <a:off x="5086009" y="4373469"/>
            <a:ext cx="3638424" cy="5359935"/>
            <a:chOff x="0" y="0"/>
            <a:chExt cx="3133810" cy="4616564"/>
          </a:xfrm>
        </p:grpSpPr>
        <p:sp>
          <p:nvSpPr>
            <p:cNvPr id="1048649" name="Freeform 7"/>
            <p:cNvSpPr/>
            <p:nvPr/>
          </p:nvSpPr>
          <p:spPr>
            <a:xfrm>
              <a:off x="0" y="0"/>
              <a:ext cx="3133810" cy="4616564"/>
            </a:xfrm>
            <a:custGeom>
              <a:avLst/>
              <a:ahLst/>
              <a:rect l="l" t="t" r="r" b="b"/>
              <a:pathLst>
                <a:path w="3133810" h="4616564">
                  <a:moveTo>
                    <a:pt x="3009350" y="4616564"/>
                  </a:moveTo>
                  <a:lnTo>
                    <a:pt x="124460" y="4616564"/>
                  </a:lnTo>
                  <a:cubicBezTo>
                    <a:pt x="55880" y="4616564"/>
                    <a:pt x="0" y="4560684"/>
                    <a:pt x="0" y="4492104"/>
                  </a:cubicBezTo>
                  <a:lnTo>
                    <a:pt x="0" y="124460"/>
                  </a:lnTo>
                  <a:cubicBezTo>
                    <a:pt x="0" y="55880"/>
                    <a:pt x="55880" y="0"/>
                    <a:pt x="124460" y="0"/>
                  </a:cubicBezTo>
                  <a:lnTo>
                    <a:pt x="3009350" y="0"/>
                  </a:lnTo>
                  <a:cubicBezTo>
                    <a:pt x="3077930" y="0"/>
                    <a:pt x="3133810" y="55880"/>
                    <a:pt x="3133810" y="124460"/>
                  </a:cubicBezTo>
                  <a:lnTo>
                    <a:pt x="3133810" y="4492104"/>
                  </a:lnTo>
                  <a:cubicBezTo>
                    <a:pt x="3133810" y="4560684"/>
                    <a:pt x="3077930" y="4616564"/>
                    <a:pt x="3009350" y="4616564"/>
                  </a:cubicBezTo>
                  <a:close/>
                </a:path>
              </a:pathLst>
            </a:custGeom>
            <a:solidFill>
              <a:srgbClr val="F0ABC1"/>
            </a:solidFill>
          </p:spPr>
        </p:sp>
      </p:grpSp>
      <p:sp>
        <p:nvSpPr>
          <p:cNvPr id="1048650" name="TextBox 8"/>
          <p:cNvSpPr txBox="1"/>
          <p:nvPr/>
        </p:nvSpPr>
        <p:spPr>
          <a:xfrm>
            <a:off x="2550233" y="173236"/>
            <a:ext cx="13239372" cy="1009650"/>
          </a:xfrm>
          <a:prstGeom prst="rect"/>
        </p:spPr>
        <p:txBody>
          <a:bodyPr anchor="t" bIns="0" lIns="0" rIns="0" rtlCol="0" tIns="0">
            <a:spAutoFit/>
          </a:bodyPr>
          <a:p>
            <a:pPr algn="ctr" indent="0" lvl="0" marL="0">
              <a:lnSpc>
                <a:spcPts val="7800"/>
              </a:lnSpc>
              <a:spcBef>
                <a:spcPct val="0"/>
              </a:spcBef>
            </a:pPr>
            <a:r>
              <a:rPr sz="6500" lang="en-US">
                <a:solidFill>
                  <a:srgbClr val="143C3C"/>
                </a:solidFill>
                <a:latin typeface="Squada One Bold"/>
              </a:rPr>
              <a:t>Гібридна лекція</a:t>
            </a:r>
          </a:p>
        </p:txBody>
      </p:sp>
      <p:sp>
        <p:nvSpPr>
          <p:cNvPr id="1048651" name="TextBox 9"/>
          <p:cNvSpPr txBox="1"/>
          <p:nvPr/>
        </p:nvSpPr>
        <p:spPr>
          <a:xfrm>
            <a:off x="751061" y="4490563"/>
            <a:ext cx="2915722" cy="4800601"/>
          </a:xfrm>
          <a:prstGeom prst="rect"/>
        </p:spPr>
        <p:txBody>
          <a:bodyPr anchor="t" bIns="0" lIns="0" rIns="0" rtlCol="0" tIns="0">
            <a:spAutoFit/>
          </a:bodyPr>
          <a:p>
            <a:pPr algn="ctr" indent="0" lvl="0" marL="0">
              <a:lnSpc>
                <a:spcPts val="2730"/>
              </a:lnSpc>
              <a:spcBef>
                <a:spcPct val="0"/>
              </a:spcBef>
            </a:pPr>
            <a:r>
              <a:rPr sz="2100" lang="en-US">
                <a:solidFill>
                  <a:srgbClr val="143C3C"/>
                </a:solidFill>
                <a:latin typeface="Klima"/>
              </a:rPr>
              <a:t>Традиційні лекції можуть використовуватись для передачі основних знань та концепцій, в той час як сучасні методи, такі як взаємодія з аудиторією, групові дискусії або опитування, можуть допомогти студентам активно залучатися до процесу навчання.</a:t>
            </a:r>
          </a:p>
        </p:txBody>
      </p:sp>
      <p:sp>
        <p:nvSpPr>
          <p:cNvPr id="1048652" name="TextBox 10"/>
          <p:cNvSpPr txBox="1"/>
          <p:nvPr/>
        </p:nvSpPr>
        <p:spPr>
          <a:xfrm>
            <a:off x="10143657" y="4481038"/>
            <a:ext cx="2915722" cy="4732020"/>
          </a:xfrm>
          <a:prstGeom prst="rect"/>
        </p:spPr>
        <p:txBody>
          <a:bodyPr anchor="t" bIns="0" lIns="0" rIns="0" rtlCol="0" tIns="0">
            <a:spAutoFit/>
          </a:bodyPr>
          <a:p>
            <a:pPr algn="ctr" indent="0" lvl="0" marL="0">
              <a:lnSpc>
                <a:spcPts val="3120"/>
              </a:lnSpc>
              <a:spcBef>
                <a:spcPct val="0"/>
              </a:spcBef>
            </a:pPr>
            <a:r>
              <a:rPr sz="2400" lang="en-US">
                <a:solidFill>
                  <a:srgbClr val="143C3C"/>
                </a:solidFill>
                <a:latin typeface="Klima"/>
              </a:rPr>
              <a:t>Активні методи навчання, такі як кейси, симуляції, практичні вправи, можуть бути включені в гібридну лекцію для стимулювання участі студентів та розвитку їх практичних навичок.</a:t>
            </a:r>
          </a:p>
        </p:txBody>
      </p:sp>
      <p:sp>
        <p:nvSpPr>
          <p:cNvPr id="1048653" name="TextBox 11"/>
          <p:cNvSpPr txBox="1"/>
          <p:nvPr/>
        </p:nvSpPr>
        <p:spPr>
          <a:xfrm>
            <a:off x="5447359" y="4490563"/>
            <a:ext cx="2915722" cy="5334000"/>
          </a:xfrm>
          <a:prstGeom prst="rect"/>
        </p:spPr>
        <p:txBody>
          <a:bodyPr anchor="t" bIns="0" lIns="0" rIns="0" rtlCol="0" tIns="0">
            <a:spAutoFit/>
          </a:bodyPr>
          <a:p>
            <a:pPr algn="ctr" indent="0" lvl="0" marL="0">
              <a:lnSpc>
                <a:spcPts val="2990"/>
              </a:lnSpc>
              <a:spcBef>
                <a:spcPct val="0"/>
              </a:spcBef>
            </a:pPr>
            <a:r>
              <a:rPr sz="2300" lang="en-US">
                <a:solidFill>
                  <a:srgbClr val="143C3C"/>
                </a:solidFill>
                <a:latin typeface="Klima"/>
              </a:rPr>
              <a:t>Сучасні технології, такі як відео, аудіо, презентації та інтерактивні програми, можуть бути використані для підтримки традиційних лекцій. Це допомагає зробити навчання більш доступним, цікавим та ефективним для студентів.</a:t>
            </a:r>
          </a:p>
        </p:txBody>
      </p:sp>
      <p:pic>
        <p:nvPicPr>
          <p:cNvPr id="2097179" name="Picture 12"/>
          <p:cNvPicPr>
            <a:picLocks noChangeAspect="1"/>
          </p:cNvPicPr>
          <p:nvPr/>
        </p:nvPicPr>
        <p:blipFill>
          <a:blip xmlns:r="http://schemas.openxmlformats.org/officeDocument/2006/relationships" r:embed="rId1" cstate="print"/>
          <a:srcRect/>
          <a:stretch>
            <a:fillRect/>
          </a:stretch>
        </p:blipFill>
        <p:spPr>
          <a:xfrm>
            <a:off x="1802426" y="2833034"/>
            <a:ext cx="839135" cy="1292785"/>
          </a:xfrm>
          <a:prstGeom prst="rect"/>
        </p:spPr>
      </p:pic>
      <p:pic>
        <p:nvPicPr>
          <p:cNvPr id="2097180" name="Picture 13"/>
          <p:cNvPicPr>
            <a:picLocks noChangeAspect="1"/>
          </p:cNvPicPr>
          <p:nvPr/>
        </p:nvPicPr>
        <p:blipFill>
          <a:blip xmlns:r="http://schemas.openxmlformats.org/officeDocument/2006/relationships" r:embed="rId1" cstate="print"/>
          <a:srcRect/>
          <a:stretch>
            <a:fillRect/>
          </a:stretch>
        </p:blipFill>
        <p:spPr>
          <a:xfrm>
            <a:off x="6485653" y="2833034"/>
            <a:ext cx="839135" cy="1292785"/>
          </a:xfrm>
          <a:prstGeom prst="rect"/>
        </p:spPr>
      </p:pic>
      <p:pic>
        <p:nvPicPr>
          <p:cNvPr id="2097181" name="Picture 14"/>
          <p:cNvPicPr>
            <a:picLocks noChangeAspect="1"/>
          </p:cNvPicPr>
          <p:nvPr/>
        </p:nvPicPr>
        <p:blipFill>
          <a:blip xmlns:r="http://schemas.openxmlformats.org/officeDocument/2006/relationships" r:embed="rId2" cstate="print"/>
          <a:srcRect/>
          <a:stretch>
            <a:fillRect/>
          </a:stretch>
        </p:blipFill>
        <p:spPr>
          <a:xfrm>
            <a:off x="11172888" y="2833034"/>
            <a:ext cx="788459" cy="1214713"/>
          </a:xfrm>
          <a:prstGeom prst="rect"/>
        </p:spPr>
      </p:pic>
      <p:sp>
        <p:nvSpPr>
          <p:cNvPr id="1048654" name="AutoShape 15"/>
          <p:cNvSpPr/>
          <p:nvPr/>
        </p:nvSpPr>
        <p:spPr>
          <a:xfrm>
            <a:off x="2524314" y="1201936"/>
            <a:ext cx="13239372" cy="0"/>
          </a:xfrm>
          <a:prstGeom prst="line"/>
          <a:ln w="38100" cap="flat">
            <a:solidFill>
              <a:srgbClr val="143C3C"/>
            </a:solidFill>
            <a:prstDash val="solid"/>
            <a:headEnd type="none" w="sm" len="sm"/>
            <a:tailEnd type="none" w="sm" len="sm"/>
          </a:ln>
        </p:spPr>
      </p:sp>
      <p:sp>
        <p:nvSpPr>
          <p:cNvPr id="1048655" name="TextBox 16"/>
          <p:cNvSpPr txBox="1"/>
          <p:nvPr/>
        </p:nvSpPr>
        <p:spPr>
          <a:xfrm>
            <a:off x="1802426" y="1388185"/>
            <a:ext cx="14734986" cy="1295401"/>
          </a:xfrm>
          <a:prstGeom prst="rect"/>
        </p:spPr>
        <p:txBody>
          <a:bodyPr anchor="t" bIns="0" lIns="0" rIns="0" rtlCol="0" tIns="0">
            <a:spAutoFit/>
          </a:bodyPr>
          <a:p>
            <a:pPr algn="ctr" indent="0" lvl="0" marL="0">
              <a:lnSpc>
                <a:spcPts val="3380"/>
              </a:lnSpc>
              <a:spcBef>
                <a:spcPct val="0"/>
              </a:spcBef>
            </a:pPr>
            <a:r>
              <a:rPr sz="2600" lang="en-US">
                <a:solidFill>
                  <a:srgbClr val="143C3C"/>
                </a:solidFill>
                <a:latin typeface="Klima"/>
              </a:rPr>
              <a:t>Гібридна лекція поєднує різні підходи до навчання, такі як традиційна лекція в класі та використання відео або інших технологій для залучення студентів до активної взаємодії. Ось деякі аспекти поєднання традиційних та сучасних підходів у навчанні:</a:t>
            </a:r>
          </a:p>
        </p:txBody>
      </p:sp>
      <p:grpSp>
        <p:nvGrpSpPr>
          <p:cNvPr id="49" name="Group 17"/>
          <p:cNvGrpSpPr/>
          <p:nvPr/>
        </p:nvGrpSpPr>
        <p:grpSpPr>
          <a:xfrm>
            <a:off x="14259214" y="4373469"/>
            <a:ext cx="3638424" cy="5359935"/>
            <a:chOff x="0" y="0"/>
            <a:chExt cx="3133810" cy="4616564"/>
          </a:xfrm>
        </p:grpSpPr>
        <p:sp>
          <p:nvSpPr>
            <p:cNvPr id="1048656" name="Freeform 18"/>
            <p:cNvSpPr/>
            <p:nvPr/>
          </p:nvSpPr>
          <p:spPr>
            <a:xfrm>
              <a:off x="0" y="0"/>
              <a:ext cx="3133810" cy="4616564"/>
            </a:xfrm>
            <a:custGeom>
              <a:avLst/>
              <a:ahLst/>
              <a:rect l="l" t="t" r="r" b="b"/>
              <a:pathLst>
                <a:path w="3133810" h="4616564">
                  <a:moveTo>
                    <a:pt x="3009350" y="4616564"/>
                  </a:moveTo>
                  <a:lnTo>
                    <a:pt x="124460" y="4616564"/>
                  </a:lnTo>
                  <a:cubicBezTo>
                    <a:pt x="55880" y="4616564"/>
                    <a:pt x="0" y="4560684"/>
                    <a:pt x="0" y="4492104"/>
                  </a:cubicBezTo>
                  <a:lnTo>
                    <a:pt x="0" y="124460"/>
                  </a:lnTo>
                  <a:cubicBezTo>
                    <a:pt x="0" y="55880"/>
                    <a:pt x="55880" y="0"/>
                    <a:pt x="124460" y="0"/>
                  </a:cubicBezTo>
                  <a:lnTo>
                    <a:pt x="3009350" y="0"/>
                  </a:lnTo>
                  <a:cubicBezTo>
                    <a:pt x="3077930" y="0"/>
                    <a:pt x="3133810" y="55880"/>
                    <a:pt x="3133810" y="124460"/>
                  </a:cubicBezTo>
                  <a:lnTo>
                    <a:pt x="3133810" y="4492104"/>
                  </a:lnTo>
                  <a:cubicBezTo>
                    <a:pt x="3133810" y="4560684"/>
                    <a:pt x="3077930" y="4616564"/>
                    <a:pt x="3009350" y="4616564"/>
                  </a:cubicBezTo>
                  <a:close/>
                </a:path>
              </a:pathLst>
            </a:custGeom>
            <a:solidFill>
              <a:srgbClr val="F0ABC1"/>
            </a:solidFill>
          </p:spPr>
        </p:sp>
      </p:grpSp>
      <p:sp>
        <p:nvSpPr>
          <p:cNvPr id="1048657" name="TextBox 19"/>
          <p:cNvSpPr txBox="1"/>
          <p:nvPr/>
        </p:nvSpPr>
        <p:spPr>
          <a:xfrm>
            <a:off x="14620565" y="4490563"/>
            <a:ext cx="2915722" cy="5283200"/>
          </a:xfrm>
          <a:prstGeom prst="rect"/>
        </p:spPr>
        <p:txBody>
          <a:bodyPr anchor="t" bIns="0" lIns="0" rIns="0" rtlCol="0" tIns="0">
            <a:spAutoFit/>
          </a:bodyPr>
          <a:p>
            <a:pPr algn="ctr" indent="0" lvl="0" marL="0">
              <a:lnSpc>
                <a:spcPts val="2600"/>
              </a:lnSpc>
              <a:spcBef>
                <a:spcPct val="0"/>
              </a:spcBef>
            </a:pPr>
            <a:r>
              <a:rPr sz="2000" lang="en-US">
                <a:solidFill>
                  <a:srgbClr val="143C3C"/>
                </a:solidFill>
                <a:latin typeface="Klima"/>
              </a:rPr>
              <a:t>Сучасні підходи до навчання дозволяють індивідуалізувати процес навчання, враховуючи потреби та інтереси студентів. Використання технологій та інтерактивних інструментів дозволяє студентам вчитися в своєму власному темпі та зосереджуватися на конкретних аспектах матеріалу, які їх цікавлять.</a:t>
            </a:r>
          </a:p>
        </p:txBody>
      </p:sp>
      <p:pic>
        <p:nvPicPr>
          <p:cNvPr id="2097182" name="Picture 20"/>
          <p:cNvPicPr>
            <a:picLocks noChangeAspect="1"/>
          </p:cNvPicPr>
          <p:nvPr/>
        </p:nvPicPr>
        <p:blipFill>
          <a:blip xmlns:r="http://schemas.openxmlformats.org/officeDocument/2006/relationships" r:embed="rId2" cstate="print"/>
          <a:srcRect/>
          <a:stretch>
            <a:fillRect/>
          </a:stretch>
        </p:blipFill>
        <p:spPr>
          <a:xfrm>
            <a:off x="15415773" y="2833034"/>
            <a:ext cx="788459" cy="1214713"/>
          </a:xfrm>
          <a:prstGeom prst="rec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CCE"/>
        </a:solidFill>
      </p:bgPr>
    </p:bg>
    <p:spTree>
      <p:nvGrpSpPr>
        <p:cNvPr id="50" name=""/>
        <p:cNvGrpSpPr/>
        <p:nvPr/>
      </p:nvGrpSpPr>
      <p:grpSpPr>
        <a:xfrm>
          <a:off x="0" y="0"/>
          <a:ext cx="0" cy="0"/>
          <a:chOff x="0" y="0"/>
          <a:chExt cx="0" cy="0"/>
        </a:xfrm>
      </p:grpSpPr>
      <p:sp>
        <p:nvSpPr>
          <p:cNvPr id="1048658" name="TextBox 2"/>
          <p:cNvSpPr txBox="1"/>
          <p:nvPr/>
        </p:nvSpPr>
        <p:spPr>
          <a:xfrm>
            <a:off x="1758522" y="1509032"/>
            <a:ext cx="12251800" cy="1238250"/>
          </a:xfrm>
          <a:prstGeom prst="rect"/>
        </p:spPr>
        <p:txBody>
          <a:bodyPr anchor="t" bIns="0" lIns="0" rIns="0" rtlCol="0" tIns="0">
            <a:spAutoFit/>
          </a:bodyPr>
          <a:p>
            <a:pPr indent="0" lvl="0" marL="0">
              <a:lnSpc>
                <a:spcPts val="9600"/>
              </a:lnSpc>
              <a:spcBef>
                <a:spcPct val="0"/>
              </a:spcBef>
            </a:pPr>
            <a:r>
              <a:rPr sz="8000" lang="en-US">
                <a:solidFill>
                  <a:srgbClr val="143C3C"/>
                </a:solidFill>
                <a:latin typeface="Squada One Bold"/>
              </a:rPr>
              <a:t>Переваги та недоліки</a:t>
            </a:r>
          </a:p>
        </p:txBody>
      </p:sp>
      <p:sp>
        <p:nvSpPr>
          <p:cNvPr id="1048659" name="TextBox 3"/>
          <p:cNvSpPr txBox="1"/>
          <p:nvPr/>
        </p:nvSpPr>
        <p:spPr>
          <a:xfrm>
            <a:off x="1758522" y="3623310"/>
            <a:ext cx="14770993" cy="1485900"/>
          </a:xfrm>
          <a:prstGeom prst="rect"/>
        </p:spPr>
        <p:txBody>
          <a:bodyPr anchor="t" bIns="0" lIns="0" rIns="0" rtlCol="0" tIns="0">
            <a:spAutoFit/>
          </a:bodyPr>
          <a:p>
            <a:pPr algn="l" indent="0" lvl="0" marL="0">
              <a:lnSpc>
                <a:spcPts val="3900"/>
              </a:lnSpc>
              <a:spcBef>
                <a:spcPct val="0"/>
              </a:spcBef>
            </a:pPr>
            <a:r>
              <a:rPr sz="2600" lang="en-US">
                <a:solidFill>
                  <a:srgbClr val="143C3C"/>
                </a:solidFill>
                <a:latin typeface="Klima"/>
              </a:rPr>
              <a:t>Переваги гібридної лекції включають поєднання найкращих аспектів різних підходів, індивідуалізацію навчання та забезпечення більшої гнучкості. Однак, недоліки можуть включати складність організації та потребу у спеціалізованому обладнанні та ресурсах.</a:t>
            </a:r>
          </a:p>
        </p:txBody>
      </p:sp>
      <p:sp>
        <p:nvSpPr>
          <p:cNvPr id="1048660" name="TextBox 4"/>
          <p:cNvSpPr txBox="1"/>
          <p:nvPr/>
        </p:nvSpPr>
        <p:spPr>
          <a:xfrm>
            <a:off x="1758504" y="6019800"/>
            <a:ext cx="8488953" cy="1485900"/>
          </a:xfrm>
          <a:prstGeom prst="rect"/>
        </p:spPr>
        <p:txBody>
          <a:bodyPr anchor="t" bIns="0" lIns="0" rIns="0" rtlCol="0" tIns="0">
            <a:spAutoFit/>
          </a:bodyPr>
          <a:p>
            <a:pPr algn="l" indent="0" lvl="0" marL="0">
              <a:lnSpc>
                <a:spcPts val="3900"/>
              </a:lnSpc>
              <a:spcBef>
                <a:spcPct val="0"/>
              </a:spcBef>
            </a:pPr>
            <a:r>
              <a:rPr sz="2600" lang="en-US">
                <a:solidFill>
                  <a:srgbClr val="143C3C"/>
                </a:solidFill>
                <a:latin typeface="Klima"/>
              </a:rPr>
              <a:t>Гібридна лекція використовується в багатьох університетах та навчальних закладах для комбінування традиційного та онлайн-навчання.</a:t>
            </a:r>
          </a:p>
        </p:txBody>
      </p:sp>
      <p:sp>
        <p:nvSpPr>
          <p:cNvPr id="1048661" name="AutoShape 5"/>
          <p:cNvSpPr/>
          <p:nvPr/>
        </p:nvSpPr>
        <p:spPr>
          <a:xfrm rot="-8867">
            <a:off x="1758528" y="2747282"/>
            <a:ext cx="14771012" cy="0"/>
          </a:xfrm>
          <a:prstGeom prst="line"/>
          <a:ln w="38100" cap="flat">
            <a:solidFill>
              <a:srgbClr val="143C3C"/>
            </a:solidFill>
            <a:prstDash val="solid"/>
            <a:headEnd type="none" w="sm" len="sm"/>
            <a:tailEnd type="none" w="sm" len="sm"/>
          </a:ln>
        </p:spPr>
      </p:sp>
      <p:pic>
        <p:nvPicPr>
          <p:cNvPr id="2097183" name="Picture 6"/>
          <p:cNvPicPr>
            <a:picLocks noChangeAspect="1"/>
          </p:cNvPicPr>
          <p:nvPr/>
        </p:nvPicPr>
        <p:blipFill>
          <a:blip xmlns:r="http://schemas.openxmlformats.org/officeDocument/2006/relationships" r:embed="rId1"/>
          <a:srcRect/>
          <a:stretch>
            <a:fillRect/>
          </a:stretch>
        </p:blipFill>
        <p:spPr>
          <a:xfrm flipH="1">
            <a:off x="10825454" y="5653858"/>
            <a:ext cx="5917741" cy="3604442"/>
          </a:xfrm>
          <a:prstGeom prst="rec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CCE"/>
        </a:solidFill>
      </p:bgPr>
    </p:bg>
    <p:spTree>
      <p:nvGrpSpPr>
        <p:cNvPr id="51" name=""/>
        <p:cNvGrpSpPr/>
        <p:nvPr/>
      </p:nvGrpSpPr>
      <p:grpSpPr>
        <a:xfrm>
          <a:off x="0" y="0"/>
          <a:ext cx="0" cy="0"/>
          <a:chOff x="0" y="0"/>
          <a:chExt cx="0" cy="0"/>
        </a:xfrm>
      </p:grpSpPr>
      <p:sp>
        <p:nvSpPr>
          <p:cNvPr id="1048662" name="TextBox 2"/>
          <p:cNvSpPr txBox="1"/>
          <p:nvPr/>
        </p:nvSpPr>
        <p:spPr>
          <a:xfrm>
            <a:off x="8344371" y="1565098"/>
            <a:ext cx="8275090" cy="1238250"/>
          </a:xfrm>
          <a:prstGeom prst="rect"/>
        </p:spPr>
        <p:txBody>
          <a:bodyPr anchor="t" bIns="0" lIns="0" rIns="0" rtlCol="0" tIns="0">
            <a:spAutoFit/>
          </a:bodyPr>
          <a:p>
            <a:pPr algn="ctr" indent="0" lvl="0" marL="0">
              <a:lnSpc>
                <a:spcPts val="9600"/>
              </a:lnSpc>
              <a:spcBef>
                <a:spcPct val="0"/>
              </a:spcBef>
            </a:pPr>
            <a:r>
              <a:rPr sz="8000" lang="en-US">
                <a:solidFill>
                  <a:srgbClr val="143C3C"/>
                </a:solidFill>
                <a:latin typeface="Squada One Bold"/>
              </a:rPr>
              <a:t>Висновки</a:t>
            </a:r>
          </a:p>
        </p:txBody>
      </p:sp>
      <p:sp>
        <p:nvSpPr>
          <p:cNvPr id="1048663" name="TextBox 3"/>
          <p:cNvSpPr txBox="1"/>
          <p:nvPr/>
        </p:nvSpPr>
        <p:spPr>
          <a:xfrm>
            <a:off x="8344371" y="3318118"/>
            <a:ext cx="8275090" cy="1485900"/>
          </a:xfrm>
          <a:prstGeom prst="rect"/>
        </p:spPr>
        <p:txBody>
          <a:bodyPr anchor="t" bIns="0" lIns="0" rIns="0" rtlCol="0" tIns="0">
            <a:spAutoFit/>
          </a:bodyPr>
          <a:p>
            <a:pPr algn="ctr" indent="0" lvl="0" marL="0">
              <a:lnSpc>
                <a:spcPts val="3900"/>
              </a:lnSpc>
              <a:spcBef>
                <a:spcPct val="0"/>
              </a:spcBef>
            </a:pPr>
            <a:r>
              <a:rPr sz="2600" lang="en-US">
                <a:solidFill>
                  <a:srgbClr val="143C3C"/>
                </a:solidFill>
                <a:latin typeface="Klima"/>
              </a:rPr>
              <a:t>У презентації були розглянуті різні типи лекцій, такі як класична лекція, інтерактивна лекція, практична лекція, відеолекція та гібридна лекція.</a:t>
            </a:r>
          </a:p>
        </p:txBody>
      </p:sp>
      <p:sp>
        <p:nvSpPr>
          <p:cNvPr id="1048664" name="TextBox 4"/>
          <p:cNvSpPr txBox="1"/>
          <p:nvPr/>
        </p:nvSpPr>
        <p:spPr>
          <a:xfrm>
            <a:off x="8344371" y="5352658"/>
            <a:ext cx="8275090" cy="2476501"/>
          </a:xfrm>
          <a:prstGeom prst="rect"/>
        </p:spPr>
        <p:txBody>
          <a:bodyPr anchor="t" bIns="0" lIns="0" rIns="0" rtlCol="0" tIns="0">
            <a:spAutoFit/>
          </a:bodyPr>
          <a:p>
            <a:pPr algn="ctr" indent="0" lvl="0" marL="0">
              <a:lnSpc>
                <a:spcPts val="3900"/>
              </a:lnSpc>
              <a:spcBef>
                <a:spcPct val="0"/>
              </a:spcBef>
            </a:pPr>
            <a:r>
              <a:rPr sz="2600" lang="en-US">
                <a:solidFill>
                  <a:srgbClr val="143C3C"/>
                </a:solidFill>
                <a:latin typeface="Klima"/>
              </a:rPr>
              <a:t>Вибір відповідного типу лекції є важливим для досягнення навчальних цілей та задоволення потреб студентів. Він повинен бути зроблений з урахуванням мети, контексту навчання та потреб аудиторії.</a:t>
            </a:r>
          </a:p>
        </p:txBody>
      </p:sp>
      <p:pic>
        <p:nvPicPr>
          <p:cNvPr id="2097184" name="Picture 5"/>
          <p:cNvPicPr>
            <a:picLocks noChangeAspect="1"/>
          </p:cNvPicPr>
          <p:nvPr/>
        </p:nvPicPr>
        <p:blipFill>
          <a:blip xmlns:r="http://schemas.openxmlformats.org/officeDocument/2006/relationships" r:embed="rId1"/>
          <a:srcRect/>
          <a:stretch>
            <a:fillRect/>
          </a:stretch>
        </p:blipFill>
        <p:spPr>
          <a:xfrm>
            <a:off x="1028700" y="1657716"/>
            <a:ext cx="5762959" cy="6920584"/>
          </a:xfrm>
          <a:prstGeom prst="rect"/>
        </p:spPr>
      </p:pic>
      <p:sp>
        <p:nvSpPr>
          <p:cNvPr id="1048665" name="AutoShape 6"/>
          <p:cNvSpPr/>
          <p:nvPr/>
        </p:nvSpPr>
        <p:spPr>
          <a:xfrm>
            <a:off x="8344371" y="2784298"/>
            <a:ext cx="8275090" cy="0"/>
          </a:xfrm>
          <a:prstGeom prst="line"/>
          <a:ln w="38100" cap="flat">
            <a:solidFill>
              <a:srgbClr val="143C3C"/>
            </a:solidFill>
            <a:prstDash val="solid"/>
            <a:headEnd type="none" w="sm" len="sm"/>
            <a:tailEnd type="none" w="sm" len="sm"/>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CCE"/>
        </a:solidFill>
      </p:bgPr>
    </p:bg>
    <p:spTree>
      <p:nvGrpSpPr>
        <p:cNvPr id="28" name=""/>
        <p:cNvGrpSpPr/>
        <p:nvPr/>
      </p:nvGrpSpPr>
      <p:grpSpPr>
        <a:xfrm>
          <a:off x="0" y="0"/>
          <a:ext cx="0" cy="0"/>
          <a:chOff x="0" y="0"/>
          <a:chExt cx="0" cy="0"/>
        </a:xfrm>
      </p:grpSpPr>
      <p:sp>
        <p:nvSpPr>
          <p:cNvPr id="1048588" name="TextBox 2"/>
          <p:cNvSpPr txBox="1"/>
          <p:nvPr/>
        </p:nvSpPr>
        <p:spPr>
          <a:xfrm>
            <a:off x="4223282" y="3451202"/>
            <a:ext cx="9841437" cy="3378201"/>
          </a:xfrm>
          <a:prstGeom prst="rect"/>
        </p:spPr>
        <p:txBody>
          <a:bodyPr anchor="t" bIns="0" lIns="0" rIns="0" rtlCol="0" tIns="0">
            <a:spAutoFit/>
          </a:bodyPr>
          <a:p>
            <a:pPr algn="ctr" indent="0" lvl="0" marL="0">
              <a:lnSpc>
                <a:spcPts val="3840"/>
              </a:lnSpc>
              <a:spcBef>
                <a:spcPct val="0"/>
              </a:spcBef>
            </a:pPr>
            <a:r>
              <a:rPr sz="3200" lang="en-US" spc="64">
                <a:solidFill>
                  <a:srgbClr val="143C3C"/>
                </a:solidFill>
                <a:latin typeface="Squada One"/>
              </a:rPr>
              <a:t>ЛЕКЦІЇ Є ОДНИМ З ОСНОВНИХ МЕТОДІВ НАВЧАННЯ, АЛЕ ВАЖЛИВО ВИБРАТИ ВІДПОВІДНИЙ ТИП ЛЕКЦІЇ ДЛЯ ДОСЯГНЕННЯ НАЙКРАЩИХ РЕЗУЛЬТАТІВ. РІЗНІ ТИПИ ЛЕКЦІЙ МОЖУТЬ БУТИ ЕФЕКТИВНІ В РІЗНИХ СИТУАЦІЯХ, ЗАЛЕЖНО ВІД ЦІЛЕЙ НАВЧАННЯ, ОСОБЛИВОСТЕЙ АУДИТОРІЇ ТА КОНТЕКСТУ.</a:t>
            </a:r>
          </a:p>
        </p:txBody>
      </p:sp>
      <p:sp>
        <p:nvSpPr>
          <p:cNvPr id="1048589" name="AutoShape 3"/>
          <p:cNvSpPr/>
          <p:nvPr/>
        </p:nvSpPr>
        <p:spPr>
          <a:xfrm>
            <a:off x="4223282" y="3143250"/>
            <a:ext cx="9841437" cy="0"/>
          </a:xfrm>
          <a:prstGeom prst="line"/>
          <a:ln w="38100" cap="flat">
            <a:solidFill>
              <a:srgbClr val="143C3C"/>
            </a:solidFill>
            <a:prstDash val="solid"/>
            <a:headEnd type="none" w="sm" len="sm"/>
            <a:tailEnd type="none" w="sm" len="sm"/>
          </a:ln>
        </p:spPr>
      </p:sp>
      <p:sp>
        <p:nvSpPr>
          <p:cNvPr id="1048590" name="AutoShape 4"/>
          <p:cNvSpPr/>
          <p:nvPr/>
        </p:nvSpPr>
        <p:spPr>
          <a:xfrm>
            <a:off x="4223282" y="7105650"/>
            <a:ext cx="9841437" cy="0"/>
          </a:xfrm>
          <a:prstGeom prst="line"/>
          <a:ln w="38100" cap="flat">
            <a:solidFill>
              <a:srgbClr val="143C3C"/>
            </a:solidFill>
            <a:prstDash val="solid"/>
            <a:headEnd type="none" w="sm" len="sm"/>
            <a:tailEnd type="none" w="sm" len="sm"/>
          </a:ln>
        </p:spPr>
      </p:sp>
      <p:pic>
        <p:nvPicPr>
          <p:cNvPr id="2097154" name="Picture 5"/>
          <p:cNvPicPr>
            <a:picLocks noChangeAspect="1"/>
          </p:cNvPicPr>
          <p:nvPr/>
        </p:nvPicPr>
        <p:blipFill>
          <a:blip xmlns:r="http://schemas.openxmlformats.org/officeDocument/2006/relationships" r:embed="rId1"/>
          <a:srcRect/>
          <a:stretch>
            <a:fillRect/>
          </a:stretch>
        </p:blipFill>
        <p:spPr>
          <a:xfrm>
            <a:off x="14474922" y="476076"/>
            <a:ext cx="3208152" cy="2006553"/>
          </a:xfrm>
          <a:prstGeom prst="rect"/>
        </p:spPr>
      </p:pic>
      <p:pic>
        <p:nvPicPr>
          <p:cNvPr id="2097155" name="Picture 6"/>
          <p:cNvPicPr>
            <a:picLocks noChangeAspect="1"/>
          </p:cNvPicPr>
          <p:nvPr/>
        </p:nvPicPr>
        <p:blipFill>
          <a:blip xmlns:r="http://schemas.openxmlformats.org/officeDocument/2006/relationships" r:embed="rId1"/>
          <a:srcRect/>
          <a:stretch>
            <a:fillRect/>
          </a:stretch>
        </p:blipFill>
        <p:spPr>
          <a:xfrm flipH="1">
            <a:off x="15304796" y="4641833"/>
            <a:ext cx="2378278" cy="1487505"/>
          </a:xfrm>
          <a:prstGeom prst="rect"/>
        </p:spPr>
      </p:pic>
      <p:pic>
        <p:nvPicPr>
          <p:cNvPr id="2097156" name="Picture 7"/>
          <p:cNvPicPr>
            <a:picLocks noChangeAspect="1"/>
          </p:cNvPicPr>
          <p:nvPr/>
        </p:nvPicPr>
        <p:blipFill>
          <a:blip xmlns:r="http://schemas.openxmlformats.org/officeDocument/2006/relationships" r:embed="rId1"/>
          <a:srcRect/>
          <a:stretch>
            <a:fillRect/>
          </a:stretch>
        </p:blipFill>
        <p:spPr>
          <a:xfrm flipH="1">
            <a:off x="10135131" y="1028700"/>
            <a:ext cx="2378278" cy="1487505"/>
          </a:xfrm>
          <a:prstGeom prst="rect"/>
        </p:spPr>
      </p:pic>
      <p:pic>
        <p:nvPicPr>
          <p:cNvPr id="2097157" name="Picture 8"/>
          <p:cNvPicPr>
            <a:picLocks noChangeAspect="1"/>
          </p:cNvPicPr>
          <p:nvPr/>
        </p:nvPicPr>
        <p:blipFill>
          <a:blip xmlns:r="http://schemas.openxmlformats.org/officeDocument/2006/relationships" r:embed="rId1"/>
          <a:srcRect/>
          <a:stretch>
            <a:fillRect/>
          </a:stretch>
        </p:blipFill>
        <p:spPr>
          <a:xfrm>
            <a:off x="4965466" y="7800975"/>
            <a:ext cx="3208152" cy="2006553"/>
          </a:xfrm>
          <a:prstGeom prst="rect"/>
        </p:spPr>
      </p:pic>
      <p:pic>
        <p:nvPicPr>
          <p:cNvPr id="2097158" name="Picture 9"/>
          <p:cNvPicPr>
            <a:picLocks noChangeAspect="1"/>
          </p:cNvPicPr>
          <p:nvPr/>
        </p:nvPicPr>
        <p:blipFill>
          <a:blip xmlns:r="http://schemas.openxmlformats.org/officeDocument/2006/relationships" r:embed="rId1"/>
          <a:srcRect/>
          <a:stretch>
            <a:fillRect/>
          </a:stretch>
        </p:blipFill>
        <p:spPr>
          <a:xfrm>
            <a:off x="4965466" y="476076"/>
            <a:ext cx="3208152" cy="2006553"/>
          </a:xfrm>
          <a:prstGeom prst="rect"/>
        </p:spPr>
      </p:pic>
      <p:pic>
        <p:nvPicPr>
          <p:cNvPr id="2097159" name="Picture 10"/>
          <p:cNvPicPr>
            <a:picLocks noChangeAspect="1"/>
          </p:cNvPicPr>
          <p:nvPr/>
        </p:nvPicPr>
        <p:blipFill>
          <a:blip xmlns:r="http://schemas.openxmlformats.org/officeDocument/2006/relationships" r:embed="rId1"/>
          <a:srcRect/>
          <a:stretch>
            <a:fillRect/>
          </a:stretch>
        </p:blipFill>
        <p:spPr>
          <a:xfrm flipH="1">
            <a:off x="625675" y="995124"/>
            <a:ext cx="2378278" cy="1487505"/>
          </a:xfrm>
          <a:prstGeom prst="rect"/>
        </p:spPr>
      </p:pic>
      <p:pic>
        <p:nvPicPr>
          <p:cNvPr id="2097160" name="Picture 11"/>
          <p:cNvPicPr>
            <a:picLocks noChangeAspect="1"/>
          </p:cNvPicPr>
          <p:nvPr/>
        </p:nvPicPr>
        <p:blipFill>
          <a:blip xmlns:r="http://schemas.openxmlformats.org/officeDocument/2006/relationships" r:embed="rId1"/>
          <a:srcRect/>
          <a:stretch>
            <a:fillRect/>
          </a:stretch>
        </p:blipFill>
        <p:spPr>
          <a:xfrm>
            <a:off x="625675" y="4157662"/>
            <a:ext cx="3208152" cy="2006553"/>
          </a:xfrm>
          <a:prstGeom prst="rect"/>
        </p:spPr>
      </p:pic>
      <p:pic>
        <p:nvPicPr>
          <p:cNvPr id="2097161" name="Picture 12"/>
          <p:cNvPicPr>
            <a:picLocks noChangeAspect="1"/>
          </p:cNvPicPr>
          <p:nvPr/>
        </p:nvPicPr>
        <p:blipFill>
          <a:blip xmlns:r="http://schemas.openxmlformats.org/officeDocument/2006/relationships" r:embed="rId1"/>
          <a:srcRect/>
          <a:stretch>
            <a:fillRect/>
          </a:stretch>
        </p:blipFill>
        <p:spPr>
          <a:xfrm flipH="1">
            <a:off x="625675" y="8060499"/>
            <a:ext cx="2378278" cy="1487505"/>
          </a:xfrm>
          <a:prstGeom prst="rect"/>
        </p:spPr>
      </p:pic>
      <p:pic>
        <p:nvPicPr>
          <p:cNvPr id="2097162" name="Picture 13"/>
          <p:cNvPicPr>
            <a:picLocks noChangeAspect="1"/>
          </p:cNvPicPr>
          <p:nvPr/>
        </p:nvPicPr>
        <p:blipFill>
          <a:blip xmlns:r="http://schemas.openxmlformats.org/officeDocument/2006/relationships" r:embed="rId1"/>
          <a:srcRect/>
          <a:stretch>
            <a:fillRect/>
          </a:stretch>
        </p:blipFill>
        <p:spPr>
          <a:xfrm>
            <a:off x="14474922" y="7767399"/>
            <a:ext cx="3208152" cy="2006553"/>
          </a:xfrm>
          <a:prstGeom prst="rect"/>
        </p:spPr>
      </p:pic>
      <p:pic>
        <p:nvPicPr>
          <p:cNvPr id="2097163" name="Picture 14"/>
          <p:cNvPicPr>
            <a:picLocks noChangeAspect="1"/>
          </p:cNvPicPr>
          <p:nvPr/>
        </p:nvPicPr>
        <p:blipFill>
          <a:blip xmlns:r="http://schemas.openxmlformats.org/officeDocument/2006/relationships" r:embed="rId1"/>
          <a:srcRect/>
          <a:stretch>
            <a:fillRect/>
          </a:stretch>
        </p:blipFill>
        <p:spPr>
          <a:xfrm flipH="1">
            <a:off x="10135131" y="8320023"/>
            <a:ext cx="2378278" cy="1487505"/>
          </a:xfrm>
          <a:prstGeom prst="rec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CCE"/>
        </a:solidFill>
      </p:bgPr>
    </p:bg>
    <p:spTree>
      <p:nvGrpSpPr>
        <p:cNvPr id="29" name=""/>
        <p:cNvGrpSpPr/>
        <p:nvPr/>
      </p:nvGrpSpPr>
      <p:grpSpPr>
        <a:xfrm>
          <a:off x="0" y="0"/>
          <a:ext cx="0" cy="0"/>
          <a:chOff x="0" y="0"/>
          <a:chExt cx="0" cy="0"/>
        </a:xfrm>
      </p:grpSpPr>
      <p:sp>
        <p:nvSpPr>
          <p:cNvPr id="1048591" name="TextBox 2"/>
          <p:cNvSpPr txBox="1"/>
          <p:nvPr/>
        </p:nvSpPr>
        <p:spPr>
          <a:xfrm>
            <a:off x="9459296" y="3818167"/>
            <a:ext cx="7322748" cy="845183"/>
          </a:xfrm>
          <a:prstGeom prst="rect"/>
        </p:spPr>
        <p:txBody>
          <a:bodyPr anchor="t" bIns="0" lIns="0" rIns="0" rtlCol="0" tIns="0">
            <a:spAutoFit/>
          </a:bodyPr>
          <a:p>
            <a:pPr algn="l">
              <a:lnSpc>
                <a:spcPts val="6800"/>
              </a:lnSpc>
            </a:pPr>
            <a:r>
              <a:rPr sz="3400" lang="en-US">
                <a:solidFill>
                  <a:srgbClr val="143C3C"/>
                </a:solidFill>
                <a:latin typeface="Klima"/>
              </a:rPr>
              <a:t>Класична лекція</a:t>
            </a:r>
          </a:p>
        </p:txBody>
      </p:sp>
      <p:grpSp>
        <p:nvGrpSpPr>
          <p:cNvPr id="30" name="Group 3"/>
          <p:cNvGrpSpPr/>
          <p:nvPr/>
        </p:nvGrpSpPr>
        <p:grpSpPr>
          <a:xfrm>
            <a:off x="8043479" y="4058150"/>
            <a:ext cx="771999" cy="771999"/>
            <a:chOff x="0" y="0"/>
            <a:chExt cx="6350000" cy="6350000"/>
          </a:xfrm>
        </p:grpSpPr>
        <p:sp>
          <p:nvSpPr>
            <p:cNvPr id="1048592" name="Freeform 4"/>
            <p:cNvSpPr/>
            <p:nvPr/>
          </p:nvSpPr>
          <p:spPr>
            <a:xfrm>
              <a:off x="14167" y="0"/>
              <a:ext cx="6321665" cy="6350000"/>
            </a:xfrm>
            <a:custGeom>
              <a:avLst/>
              <a:ah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0ABC1"/>
            </a:solidFill>
          </p:spPr>
        </p:sp>
      </p:grpSp>
      <p:sp>
        <p:nvSpPr>
          <p:cNvPr id="1048593" name="TextBox 5"/>
          <p:cNvSpPr txBox="1"/>
          <p:nvPr/>
        </p:nvSpPr>
        <p:spPr>
          <a:xfrm>
            <a:off x="8156873" y="4038194"/>
            <a:ext cx="545211" cy="723899"/>
          </a:xfrm>
          <a:prstGeom prst="rect"/>
        </p:spPr>
        <p:txBody>
          <a:bodyPr anchor="t" bIns="0" lIns="0" rIns="0" rtlCol="0" tIns="0">
            <a:spAutoFit/>
          </a:bodyPr>
          <a:p>
            <a:pPr algn="ctr">
              <a:lnSpc>
                <a:spcPts val="5652"/>
              </a:lnSpc>
            </a:pPr>
            <a:r>
              <a:rPr sz="3600" lang="en-US">
                <a:solidFill>
                  <a:srgbClr val="143C3C"/>
                </a:solidFill>
                <a:latin typeface="Squada One Bold"/>
              </a:rPr>
              <a:t>1</a:t>
            </a:r>
          </a:p>
        </p:txBody>
      </p:sp>
      <p:sp>
        <p:nvSpPr>
          <p:cNvPr id="1048594" name="TextBox 6"/>
          <p:cNvSpPr txBox="1"/>
          <p:nvPr/>
        </p:nvSpPr>
        <p:spPr>
          <a:xfrm>
            <a:off x="9459296" y="4884976"/>
            <a:ext cx="7322748" cy="845183"/>
          </a:xfrm>
          <a:prstGeom prst="rect"/>
        </p:spPr>
        <p:txBody>
          <a:bodyPr anchor="t" bIns="0" lIns="0" rIns="0" rtlCol="0" tIns="0">
            <a:spAutoFit/>
          </a:bodyPr>
          <a:p>
            <a:pPr algn="l" indent="0" lvl="1" marL="0">
              <a:lnSpc>
                <a:spcPts val="6800"/>
              </a:lnSpc>
              <a:spcBef>
                <a:spcPct val="0"/>
              </a:spcBef>
            </a:pPr>
            <a:r>
              <a:rPr sz="3400" lang="en-US">
                <a:solidFill>
                  <a:srgbClr val="143C3C"/>
                </a:solidFill>
                <a:latin typeface="Klima"/>
              </a:rPr>
              <a:t>Інтерактивна лекція</a:t>
            </a:r>
          </a:p>
        </p:txBody>
      </p:sp>
      <p:grpSp>
        <p:nvGrpSpPr>
          <p:cNvPr id="31" name="Group 7"/>
          <p:cNvGrpSpPr/>
          <p:nvPr/>
        </p:nvGrpSpPr>
        <p:grpSpPr>
          <a:xfrm>
            <a:off x="8043479" y="5115899"/>
            <a:ext cx="771999" cy="771999"/>
            <a:chOff x="0" y="0"/>
            <a:chExt cx="6350000" cy="6350000"/>
          </a:xfrm>
        </p:grpSpPr>
        <p:sp>
          <p:nvSpPr>
            <p:cNvPr id="1048595" name="Freeform 8"/>
            <p:cNvSpPr/>
            <p:nvPr/>
          </p:nvSpPr>
          <p:spPr>
            <a:xfrm>
              <a:off x="14167" y="0"/>
              <a:ext cx="6321665" cy="6350000"/>
            </a:xfrm>
            <a:custGeom>
              <a:avLst/>
              <a:ah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0ABC1"/>
            </a:solidFill>
          </p:spPr>
        </p:sp>
      </p:grpSp>
      <p:sp>
        <p:nvSpPr>
          <p:cNvPr id="1048596" name="TextBox 9"/>
          <p:cNvSpPr txBox="1"/>
          <p:nvPr/>
        </p:nvSpPr>
        <p:spPr>
          <a:xfrm>
            <a:off x="8156873" y="5095943"/>
            <a:ext cx="545211" cy="723899"/>
          </a:xfrm>
          <a:prstGeom prst="rect"/>
        </p:spPr>
        <p:txBody>
          <a:bodyPr anchor="t" bIns="0" lIns="0" rIns="0" rtlCol="0" tIns="0">
            <a:spAutoFit/>
          </a:bodyPr>
          <a:p>
            <a:pPr algn="ctr" indent="0" lvl="1" marL="0">
              <a:lnSpc>
                <a:spcPts val="5652"/>
              </a:lnSpc>
              <a:spcBef>
                <a:spcPct val="0"/>
              </a:spcBef>
            </a:pPr>
            <a:r>
              <a:rPr sz="3600" lang="en-US" u="none">
                <a:solidFill>
                  <a:srgbClr val="143C3C"/>
                </a:solidFill>
                <a:latin typeface="Squada One Bold"/>
              </a:rPr>
              <a:t>2</a:t>
            </a:r>
          </a:p>
        </p:txBody>
      </p:sp>
      <p:sp>
        <p:nvSpPr>
          <p:cNvPr id="1048597" name="TextBox 10"/>
          <p:cNvSpPr txBox="1"/>
          <p:nvPr/>
        </p:nvSpPr>
        <p:spPr>
          <a:xfrm>
            <a:off x="9459296" y="7018596"/>
            <a:ext cx="7322748" cy="845183"/>
          </a:xfrm>
          <a:prstGeom prst="rect"/>
        </p:spPr>
        <p:txBody>
          <a:bodyPr anchor="t" bIns="0" lIns="0" rIns="0" rtlCol="0" tIns="0">
            <a:spAutoFit/>
          </a:bodyPr>
          <a:p>
            <a:pPr algn="l" indent="0" lvl="1" marL="0">
              <a:lnSpc>
                <a:spcPts val="6800"/>
              </a:lnSpc>
              <a:spcBef>
                <a:spcPct val="0"/>
              </a:spcBef>
            </a:pPr>
            <a:r>
              <a:rPr sz="3400" lang="en-US">
                <a:solidFill>
                  <a:srgbClr val="143C3C"/>
                </a:solidFill>
                <a:latin typeface="Klima"/>
              </a:rPr>
              <a:t>Відеолекція</a:t>
            </a:r>
          </a:p>
        </p:txBody>
      </p:sp>
      <p:grpSp>
        <p:nvGrpSpPr>
          <p:cNvPr id="32" name="Group 11"/>
          <p:cNvGrpSpPr/>
          <p:nvPr/>
        </p:nvGrpSpPr>
        <p:grpSpPr>
          <a:xfrm>
            <a:off x="8043479" y="7231397"/>
            <a:ext cx="771999" cy="771999"/>
            <a:chOff x="0" y="0"/>
            <a:chExt cx="6350000" cy="6350000"/>
          </a:xfrm>
        </p:grpSpPr>
        <p:sp>
          <p:nvSpPr>
            <p:cNvPr id="1048598" name="Freeform 12"/>
            <p:cNvSpPr/>
            <p:nvPr/>
          </p:nvSpPr>
          <p:spPr>
            <a:xfrm>
              <a:off x="14167" y="0"/>
              <a:ext cx="6321665" cy="6350000"/>
            </a:xfrm>
            <a:custGeom>
              <a:avLst/>
              <a:ah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0ABC1"/>
            </a:solidFill>
          </p:spPr>
        </p:sp>
      </p:grpSp>
      <p:sp>
        <p:nvSpPr>
          <p:cNvPr id="1048599" name="TextBox 13"/>
          <p:cNvSpPr txBox="1"/>
          <p:nvPr/>
        </p:nvSpPr>
        <p:spPr>
          <a:xfrm>
            <a:off x="8156873" y="7211441"/>
            <a:ext cx="545211" cy="723900"/>
          </a:xfrm>
          <a:prstGeom prst="rect"/>
        </p:spPr>
        <p:txBody>
          <a:bodyPr anchor="t" bIns="0" lIns="0" rIns="0" rtlCol="0" tIns="0">
            <a:spAutoFit/>
          </a:bodyPr>
          <a:p>
            <a:pPr algn="ctr" indent="0" lvl="1" marL="0">
              <a:lnSpc>
                <a:spcPts val="5652"/>
              </a:lnSpc>
              <a:spcBef>
                <a:spcPct val="0"/>
              </a:spcBef>
            </a:pPr>
            <a:r>
              <a:rPr sz="3600" lang="en-US" u="none">
                <a:solidFill>
                  <a:srgbClr val="143C3C"/>
                </a:solidFill>
                <a:latin typeface="Squada One Bold"/>
              </a:rPr>
              <a:t>4</a:t>
            </a:r>
          </a:p>
        </p:txBody>
      </p:sp>
      <p:sp>
        <p:nvSpPr>
          <p:cNvPr id="1048600" name="TextBox 14"/>
          <p:cNvSpPr txBox="1"/>
          <p:nvPr/>
        </p:nvSpPr>
        <p:spPr>
          <a:xfrm>
            <a:off x="9459296" y="5951786"/>
            <a:ext cx="7322748" cy="845183"/>
          </a:xfrm>
          <a:prstGeom prst="rect"/>
        </p:spPr>
        <p:txBody>
          <a:bodyPr anchor="t" bIns="0" lIns="0" rIns="0" rtlCol="0" tIns="0">
            <a:spAutoFit/>
          </a:bodyPr>
          <a:p>
            <a:pPr algn="l" indent="0" lvl="1" marL="0">
              <a:lnSpc>
                <a:spcPts val="6800"/>
              </a:lnSpc>
              <a:spcBef>
                <a:spcPct val="0"/>
              </a:spcBef>
            </a:pPr>
            <a:r>
              <a:rPr sz="3400" lang="en-US">
                <a:solidFill>
                  <a:srgbClr val="143C3C"/>
                </a:solidFill>
                <a:latin typeface="Klima"/>
              </a:rPr>
              <a:t>Практична лекція</a:t>
            </a:r>
          </a:p>
        </p:txBody>
      </p:sp>
      <p:grpSp>
        <p:nvGrpSpPr>
          <p:cNvPr id="33" name="Group 15"/>
          <p:cNvGrpSpPr/>
          <p:nvPr/>
        </p:nvGrpSpPr>
        <p:grpSpPr>
          <a:xfrm>
            <a:off x="8043479" y="6173648"/>
            <a:ext cx="771999" cy="771999"/>
            <a:chOff x="0" y="0"/>
            <a:chExt cx="6350000" cy="6350000"/>
          </a:xfrm>
        </p:grpSpPr>
        <p:sp>
          <p:nvSpPr>
            <p:cNvPr id="1048601" name="Freeform 16"/>
            <p:cNvSpPr/>
            <p:nvPr/>
          </p:nvSpPr>
          <p:spPr>
            <a:xfrm>
              <a:off x="14167" y="0"/>
              <a:ext cx="6321665" cy="6350000"/>
            </a:xfrm>
            <a:custGeom>
              <a:avLst/>
              <a:ah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0ABC1"/>
            </a:solidFill>
          </p:spPr>
        </p:sp>
      </p:grpSp>
      <p:sp>
        <p:nvSpPr>
          <p:cNvPr id="1048602" name="TextBox 17"/>
          <p:cNvSpPr txBox="1"/>
          <p:nvPr/>
        </p:nvSpPr>
        <p:spPr>
          <a:xfrm>
            <a:off x="8156873" y="6153692"/>
            <a:ext cx="545211" cy="723900"/>
          </a:xfrm>
          <a:prstGeom prst="rect"/>
        </p:spPr>
        <p:txBody>
          <a:bodyPr anchor="t" bIns="0" lIns="0" rIns="0" rtlCol="0" tIns="0">
            <a:spAutoFit/>
          </a:bodyPr>
          <a:p>
            <a:pPr algn="ctr" indent="0" lvl="1" marL="0">
              <a:lnSpc>
                <a:spcPts val="5652"/>
              </a:lnSpc>
              <a:spcBef>
                <a:spcPct val="0"/>
              </a:spcBef>
            </a:pPr>
            <a:r>
              <a:rPr sz="3600" lang="en-US" u="none">
                <a:solidFill>
                  <a:srgbClr val="143C3C"/>
                </a:solidFill>
                <a:latin typeface="Squada One Bold"/>
              </a:rPr>
              <a:t>3</a:t>
            </a:r>
          </a:p>
        </p:txBody>
      </p:sp>
      <p:sp>
        <p:nvSpPr>
          <p:cNvPr id="1048603" name="TextBox 18"/>
          <p:cNvSpPr txBox="1"/>
          <p:nvPr/>
        </p:nvSpPr>
        <p:spPr>
          <a:xfrm>
            <a:off x="9459296" y="8085405"/>
            <a:ext cx="7322748" cy="845183"/>
          </a:xfrm>
          <a:prstGeom prst="rect"/>
        </p:spPr>
        <p:txBody>
          <a:bodyPr anchor="t" bIns="0" lIns="0" rIns="0" rtlCol="0" tIns="0">
            <a:spAutoFit/>
          </a:bodyPr>
          <a:p>
            <a:pPr algn="l" indent="0" lvl="1" marL="0">
              <a:lnSpc>
                <a:spcPts val="6800"/>
              </a:lnSpc>
              <a:spcBef>
                <a:spcPct val="0"/>
              </a:spcBef>
            </a:pPr>
            <a:r>
              <a:rPr sz="3400" lang="en-US">
                <a:solidFill>
                  <a:srgbClr val="143C3C"/>
                </a:solidFill>
                <a:latin typeface="Klima"/>
              </a:rPr>
              <a:t>Гібридна лекція</a:t>
            </a:r>
          </a:p>
        </p:txBody>
      </p:sp>
      <p:grpSp>
        <p:nvGrpSpPr>
          <p:cNvPr id="34" name="Group 19"/>
          <p:cNvGrpSpPr/>
          <p:nvPr/>
        </p:nvGrpSpPr>
        <p:grpSpPr>
          <a:xfrm>
            <a:off x="8043479" y="8288685"/>
            <a:ext cx="771999" cy="771999"/>
            <a:chOff x="0" y="0"/>
            <a:chExt cx="6350000" cy="6350000"/>
          </a:xfrm>
        </p:grpSpPr>
        <p:sp>
          <p:nvSpPr>
            <p:cNvPr id="1048604" name="Freeform 20"/>
            <p:cNvSpPr/>
            <p:nvPr/>
          </p:nvSpPr>
          <p:spPr>
            <a:xfrm>
              <a:off x="14167" y="0"/>
              <a:ext cx="6321665" cy="6350000"/>
            </a:xfrm>
            <a:custGeom>
              <a:avLst/>
              <a:ah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0ABC1"/>
            </a:solidFill>
          </p:spPr>
        </p:sp>
      </p:grpSp>
      <p:sp>
        <p:nvSpPr>
          <p:cNvPr id="1048605" name="TextBox 21"/>
          <p:cNvSpPr txBox="1"/>
          <p:nvPr/>
        </p:nvSpPr>
        <p:spPr>
          <a:xfrm>
            <a:off x="8156873" y="8268729"/>
            <a:ext cx="545211" cy="723899"/>
          </a:xfrm>
          <a:prstGeom prst="rect"/>
        </p:spPr>
        <p:txBody>
          <a:bodyPr anchor="t" bIns="0" lIns="0" rIns="0" rtlCol="0" tIns="0">
            <a:spAutoFit/>
          </a:bodyPr>
          <a:p>
            <a:pPr algn="ctr" indent="0" lvl="1" marL="0">
              <a:lnSpc>
                <a:spcPts val="5652"/>
              </a:lnSpc>
              <a:spcBef>
                <a:spcPct val="0"/>
              </a:spcBef>
            </a:pPr>
            <a:r>
              <a:rPr sz="3600" lang="en-US" u="none">
                <a:solidFill>
                  <a:srgbClr val="143C3C"/>
                </a:solidFill>
                <a:latin typeface="Squada One Bold"/>
              </a:rPr>
              <a:t>5</a:t>
            </a:r>
          </a:p>
        </p:txBody>
      </p:sp>
      <p:sp>
        <p:nvSpPr>
          <p:cNvPr id="1048606" name="TextBox 22"/>
          <p:cNvSpPr txBox="1"/>
          <p:nvPr/>
        </p:nvSpPr>
        <p:spPr>
          <a:xfrm>
            <a:off x="1626497" y="1034435"/>
            <a:ext cx="15155547" cy="1676400"/>
          </a:xfrm>
          <a:prstGeom prst="rect"/>
        </p:spPr>
        <p:txBody>
          <a:bodyPr anchor="t" bIns="0" lIns="0" rIns="0" rtlCol="0" tIns="0">
            <a:spAutoFit/>
          </a:bodyPr>
          <a:p>
            <a:pPr algn="ctr" indent="0" lvl="0" marL="0">
              <a:lnSpc>
                <a:spcPts val="4440"/>
              </a:lnSpc>
              <a:spcBef>
                <a:spcPct val="0"/>
              </a:spcBef>
            </a:pPr>
            <a:r>
              <a:rPr sz="3700" lang="en-US">
                <a:solidFill>
                  <a:srgbClr val="143C3C"/>
                </a:solidFill>
                <a:latin typeface="Squada One Bold"/>
              </a:rPr>
              <a:t>Метою цієї презентації є огляд основних типів лекцій, аналіз їх переваг і недоліків, а також надання прикладів успішного використання. Презентація буде складатися з наступних розділів:</a:t>
            </a:r>
          </a:p>
        </p:txBody>
      </p:sp>
      <p:pic>
        <p:nvPicPr>
          <p:cNvPr id="2097164" name="Picture 23"/>
          <p:cNvPicPr>
            <a:picLocks noChangeAspect="1"/>
          </p:cNvPicPr>
          <p:nvPr/>
        </p:nvPicPr>
        <p:blipFill>
          <a:blip xmlns:r="http://schemas.openxmlformats.org/officeDocument/2006/relationships" r:embed="rId1"/>
          <a:srcRect/>
          <a:stretch>
            <a:fillRect/>
          </a:stretch>
        </p:blipFill>
        <p:spPr>
          <a:xfrm>
            <a:off x="2154974" y="5143500"/>
            <a:ext cx="4309667" cy="3839522"/>
          </a:xfrm>
          <a:prstGeom prst="rect"/>
        </p:spPr>
      </p:pic>
      <p:sp>
        <p:nvSpPr>
          <p:cNvPr id="1048607" name="AutoShape 24"/>
          <p:cNvSpPr/>
          <p:nvPr/>
        </p:nvSpPr>
        <p:spPr>
          <a:xfrm>
            <a:off x="2155000" y="3596660"/>
            <a:ext cx="13978001" cy="19050"/>
          </a:xfrm>
          <a:prstGeom prst="line"/>
          <a:ln w="38100" cap="flat">
            <a:solidFill>
              <a:srgbClr val="143C3C"/>
            </a:solidFill>
            <a:prstDash val="solid"/>
            <a:headEnd type="none" w="sm" len="sm"/>
            <a:tailEnd type="none" w="sm" len="sm"/>
          </a:ln>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CCE"/>
        </a:solidFill>
      </p:bgPr>
    </p:bg>
    <p:spTree>
      <p:nvGrpSpPr>
        <p:cNvPr id="35" name=""/>
        <p:cNvGrpSpPr/>
        <p:nvPr/>
      </p:nvGrpSpPr>
      <p:grpSpPr>
        <a:xfrm>
          <a:off x="0" y="0"/>
          <a:ext cx="0" cy="0"/>
          <a:chOff x="0" y="0"/>
          <a:chExt cx="0" cy="0"/>
        </a:xfrm>
      </p:grpSpPr>
      <p:sp>
        <p:nvSpPr>
          <p:cNvPr id="1048608" name="TextBox 2"/>
          <p:cNvSpPr txBox="1"/>
          <p:nvPr/>
        </p:nvSpPr>
        <p:spPr>
          <a:xfrm>
            <a:off x="1739909" y="1032090"/>
            <a:ext cx="10806626" cy="1238250"/>
          </a:xfrm>
          <a:prstGeom prst="rect"/>
        </p:spPr>
        <p:txBody>
          <a:bodyPr anchor="t" bIns="0" lIns="0" rIns="0" rtlCol="0" tIns="0">
            <a:spAutoFit/>
          </a:bodyPr>
          <a:p>
            <a:pPr algn="ctr" indent="0" lvl="0" marL="0">
              <a:lnSpc>
                <a:spcPts val="9600"/>
              </a:lnSpc>
              <a:spcBef>
                <a:spcPct val="0"/>
              </a:spcBef>
            </a:pPr>
            <a:r>
              <a:rPr sz="8000" lang="en-US">
                <a:solidFill>
                  <a:srgbClr val="143C3C"/>
                </a:solidFill>
                <a:latin typeface="Squada One Bold"/>
              </a:rPr>
              <a:t>Класична лекція</a:t>
            </a:r>
          </a:p>
        </p:txBody>
      </p:sp>
      <p:sp>
        <p:nvSpPr>
          <p:cNvPr id="1048609" name="TextBox 3"/>
          <p:cNvSpPr txBox="1"/>
          <p:nvPr/>
        </p:nvSpPr>
        <p:spPr>
          <a:xfrm>
            <a:off x="1220974" y="2785110"/>
            <a:ext cx="12149751" cy="6146800"/>
          </a:xfrm>
          <a:prstGeom prst="rect"/>
        </p:spPr>
        <p:txBody>
          <a:bodyPr anchor="t" bIns="0" lIns="0" rIns="0" rtlCol="0" tIns="0">
            <a:spAutoFit/>
          </a:bodyPr>
          <a:p>
            <a:pPr algn="ctr">
              <a:lnSpc>
                <a:spcPts val="4050"/>
              </a:lnSpc>
            </a:pPr>
            <a:r>
              <a:rPr sz="2700" lang="en-US">
                <a:solidFill>
                  <a:srgbClr val="143C3C"/>
                </a:solidFill>
                <a:latin typeface="Klima Bold"/>
              </a:rPr>
              <a:t>Класична лекція</a:t>
            </a:r>
            <a:r>
              <a:rPr sz="2700" lang="en-US">
                <a:solidFill>
                  <a:srgbClr val="143C3C"/>
                </a:solidFill>
                <a:latin typeface="Klima"/>
              </a:rPr>
              <a:t> - це традиційний підхід, в якому лектор передає знання студентам без активної взаємодії з аудиторією. Лектор зазвичай виступає у ролі експерта і передає інформацію студентам однобічно.</a:t>
            </a:r>
          </a:p>
          <a:p>
            <a:pPr>
              <a:lnSpc>
                <a:spcPts val="3900"/>
              </a:lnSpc>
            </a:pPr>
            <a:endParaRPr sz="2700" lang="en-US">
              <a:solidFill>
                <a:srgbClr val="143C3C"/>
              </a:solidFill>
              <a:latin typeface="Klima"/>
            </a:endParaRPr>
          </a:p>
          <a:p>
            <a:pPr algn="ctr">
              <a:lnSpc>
                <a:spcPts val="4050"/>
              </a:lnSpc>
            </a:pPr>
            <a:r>
              <a:rPr sz="2700" lang="en-US">
                <a:solidFill>
                  <a:srgbClr val="143C3C"/>
                </a:solidFill>
                <a:latin typeface="Klima Bold"/>
              </a:rPr>
              <a:t>Переваги </a:t>
            </a:r>
            <a:r>
              <a:rPr sz="2700" lang="en-US">
                <a:solidFill>
                  <a:srgbClr val="143C3C"/>
                </a:solidFill>
                <a:latin typeface="Klima"/>
              </a:rPr>
              <a:t>класичної лекції полягають у структурованості, можливості передати велику кількість інформації та швидкому поширенні знань. Однак, </a:t>
            </a:r>
            <a:r>
              <a:rPr sz="2700" lang="en-US">
                <a:solidFill>
                  <a:srgbClr val="143C3C"/>
                </a:solidFill>
                <a:latin typeface="Klima Bold"/>
              </a:rPr>
              <a:t>недоліки</a:t>
            </a:r>
            <a:r>
              <a:rPr sz="2700" lang="en-US">
                <a:solidFill>
                  <a:srgbClr val="143C3C"/>
                </a:solidFill>
                <a:latin typeface="Klima"/>
              </a:rPr>
              <a:t> цього підходу включають низький рівень активності студентів, відсутність можливості негайного отримання зворотного зв'язку та обміну ідеями.</a:t>
            </a:r>
          </a:p>
          <a:p>
            <a:pPr>
              <a:lnSpc>
                <a:spcPts val="3900"/>
              </a:lnSpc>
            </a:pPr>
            <a:endParaRPr sz="2700" lang="en-US">
              <a:solidFill>
                <a:srgbClr val="143C3C"/>
              </a:solidFill>
              <a:latin typeface="Klima"/>
            </a:endParaRPr>
          </a:p>
          <a:p>
            <a:pPr algn="ctr" indent="0" lvl="0" marL="0">
              <a:lnSpc>
                <a:spcPts val="3900"/>
              </a:lnSpc>
              <a:spcBef>
                <a:spcPct val="0"/>
              </a:spcBef>
            </a:pPr>
            <a:r>
              <a:rPr sz="2600" lang="en-US">
                <a:solidFill>
                  <a:srgbClr val="143C3C"/>
                </a:solidFill>
                <a:latin typeface="Klima"/>
              </a:rPr>
              <a:t>Університети часто використовують класичні лекції для передачі основних концепцій та теоретичних знань у великих групах студентів.</a:t>
            </a:r>
          </a:p>
        </p:txBody>
      </p:sp>
      <p:pic>
        <p:nvPicPr>
          <p:cNvPr id="2097165" name="Picture 4"/>
          <p:cNvPicPr>
            <a:picLocks noChangeAspect="1"/>
          </p:cNvPicPr>
          <p:nvPr/>
        </p:nvPicPr>
        <p:blipFill>
          <a:blip xmlns:r="http://schemas.openxmlformats.org/officeDocument/2006/relationships" r:embed="rId1"/>
          <a:srcRect/>
          <a:stretch>
            <a:fillRect/>
          </a:stretch>
        </p:blipFill>
        <p:spPr>
          <a:xfrm>
            <a:off x="13593387" y="1028700"/>
            <a:ext cx="3665913" cy="8229600"/>
          </a:xfrm>
          <a:prstGeom prst="rect"/>
        </p:spPr>
      </p:pic>
      <p:sp>
        <p:nvSpPr>
          <p:cNvPr id="1048610" name="AutoShape 5"/>
          <p:cNvSpPr/>
          <p:nvPr/>
        </p:nvSpPr>
        <p:spPr>
          <a:xfrm rot="-6060">
            <a:off x="1739901" y="2260815"/>
            <a:ext cx="10806643" cy="0"/>
          </a:xfrm>
          <a:prstGeom prst="line"/>
          <a:ln w="38100" cap="flat">
            <a:solidFill>
              <a:srgbClr val="143C3C"/>
            </a:solidFill>
            <a:prstDash val="solid"/>
            <a:headEnd type="none" w="sm" len="sm"/>
            <a:tailEnd type="none" w="sm" len="sm"/>
          </a:ln>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CCE"/>
        </a:solidFill>
      </p:bgPr>
    </p:bg>
    <p:spTree>
      <p:nvGrpSpPr>
        <p:cNvPr id="36" name=""/>
        <p:cNvGrpSpPr/>
        <p:nvPr/>
      </p:nvGrpSpPr>
      <p:grpSpPr>
        <a:xfrm>
          <a:off x="0" y="0"/>
          <a:ext cx="0" cy="0"/>
          <a:chOff x="0" y="0"/>
          <a:chExt cx="0" cy="0"/>
        </a:xfrm>
      </p:grpSpPr>
      <p:sp>
        <p:nvSpPr>
          <p:cNvPr id="1048611" name="TextBox 2"/>
          <p:cNvSpPr txBox="1"/>
          <p:nvPr/>
        </p:nvSpPr>
        <p:spPr>
          <a:xfrm>
            <a:off x="1673409" y="1009650"/>
            <a:ext cx="14977151" cy="1238250"/>
          </a:xfrm>
          <a:prstGeom prst="rect"/>
        </p:spPr>
        <p:txBody>
          <a:bodyPr anchor="t" bIns="0" lIns="0" rIns="0" rtlCol="0" tIns="0">
            <a:spAutoFit/>
          </a:bodyPr>
          <a:p>
            <a:pPr algn="ctr" indent="0" lvl="0" marL="0">
              <a:lnSpc>
                <a:spcPts val="9600"/>
              </a:lnSpc>
              <a:spcBef>
                <a:spcPct val="0"/>
              </a:spcBef>
            </a:pPr>
            <a:r>
              <a:rPr sz="8000" lang="en-US">
                <a:solidFill>
                  <a:srgbClr val="143C3C"/>
                </a:solidFill>
                <a:latin typeface="Squada One Bold"/>
              </a:rPr>
              <a:t>Інтерактивна лекція</a:t>
            </a:r>
          </a:p>
        </p:txBody>
      </p:sp>
      <p:sp>
        <p:nvSpPr>
          <p:cNvPr id="1048612" name="TextBox 3"/>
          <p:cNvSpPr txBox="1"/>
          <p:nvPr/>
        </p:nvSpPr>
        <p:spPr>
          <a:xfrm>
            <a:off x="2618931" y="5984638"/>
            <a:ext cx="3276551" cy="533400"/>
          </a:xfrm>
          <a:prstGeom prst="rect"/>
        </p:spPr>
        <p:txBody>
          <a:bodyPr anchor="t" bIns="0" lIns="0" rIns="0" rtlCol="0" tIns="0">
            <a:spAutoFit/>
          </a:bodyPr>
          <a:p>
            <a:pPr indent="0" lvl="0" marL="0">
              <a:lnSpc>
                <a:spcPts val="4199"/>
              </a:lnSpc>
              <a:spcBef>
                <a:spcPct val="0"/>
              </a:spcBef>
            </a:pPr>
            <a:r>
              <a:rPr sz="2799" lang="en-US">
                <a:solidFill>
                  <a:srgbClr val="143C3C"/>
                </a:solidFill>
                <a:latin typeface="Klima Bold"/>
              </a:rPr>
              <a:t>Групові завдання</a:t>
            </a:r>
          </a:p>
        </p:txBody>
      </p:sp>
      <p:sp>
        <p:nvSpPr>
          <p:cNvPr id="1048613" name="TextBox 4"/>
          <p:cNvSpPr txBox="1"/>
          <p:nvPr/>
        </p:nvSpPr>
        <p:spPr>
          <a:xfrm>
            <a:off x="1654665" y="2406340"/>
            <a:ext cx="14950423" cy="1600200"/>
          </a:xfrm>
          <a:prstGeom prst="rect"/>
        </p:spPr>
        <p:txBody>
          <a:bodyPr anchor="t" bIns="0" lIns="0" rIns="0" rtlCol="0" tIns="0">
            <a:spAutoFit/>
          </a:bodyPr>
          <a:p>
            <a:pPr algn="ctr" indent="0" lvl="0" marL="0">
              <a:lnSpc>
                <a:spcPts val="4199"/>
              </a:lnSpc>
              <a:spcBef>
                <a:spcPct val="0"/>
              </a:spcBef>
            </a:pPr>
            <a:r>
              <a:rPr sz="2799" lang="en-US">
                <a:solidFill>
                  <a:srgbClr val="143C3C"/>
                </a:solidFill>
                <a:latin typeface="Klima"/>
              </a:rPr>
              <a:t>Інтерактивна лекція включає активну взаємодію між лектором і аудиторією. Лектор створює можливості для участі студентів у групових завданнях, дискусіях, опитуваннях та інших формах активного залучення. Інтерактивна лекція може включати:</a:t>
            </a:r>
          </a:p>
        </p:txBody>
      </p:sp>
      <p:sp>
        <p:nvSpPr>
          <p:cNvPr id="1048614" name="AutoShape 5"/>
          <p:cNvSpPr/>
          <p:nvPr/>
        </p:nvSpPr>
        <p:spPr>
          <a:xfrm>
            <a:off x="1654665" y="2247900"/>
            <a:ext cx="14977151" cy="0"/>
          </a:xfrm>
          <a:prstGeom prst="line"/>
          <a:ln w="38100" cap="flat">
            <a:solidFill>
              <a:srgbClr val="143C3C"/>
            </a:solidFill>
            <a:prstDash val="solid"/>
            <a:headEnd type="none" w="sm" len="sm"/>
            <a:tailEnd type="none" w="sm" len="sm"/>
          </a:ln>
        </p:spPr>
      </p:sp>
      <p:pic>
        <p:nvPicPr>
          <p:cNvPr id="2097166" name="Picture 6"/>
          <p:cNvPicPr>
            <a:picLocks noChangeAspect="1"/>
          </p:cNvPicPr>
          <p:nvPr/>
        </p:nvPicPr>
        <p:blipFill>
          <a:blip xmlns:r="http://schemas.openxmlformats.org/officeDocument/2006/relationships" r:embed="rId1" cstate="print"/>
          <a:srcRect/>
          <a:stretch>
            <a:fillRect/>
          </a:stretch>
        </p:blipFill>
        <p:spPr>
          <a:xfrm>
            <a:off x="1172339" y="5863112"/>
            <a:ext cx="1120781" cy="870134"/>
          </a:xfrm>
          <a:prstGeom prst="rect"/>
        </p:spPr>
      </p:pic>
      <p:pic>
        <p:nvPicPr>
          <p:cNvPr id="2097167" name="Picture 7"/>
          <p:cNvPicPr>
            <a:picLocks noChangeAspect="1"/>
          </p:cNvPicPr>
          <p:nvPr/>
        </p:nvPicPr>
        <p:blipFill>
          <a:blip xmlns:r="http://schemas.openxmlformats.org/officeDocument/2006/relationships" r:embed="rId1" cstate="print"/>
          <a:srcRect/>
          <a:stretch>
            <a:fillRect/>
          </a:stretch>
        </p:blipFill>
        <p:spPr>
          <a:xfrm>
            <a:off x="7325730" y="4708433"/>
            <a:ext cx="1120781" cy="870134"/>
          </a:xfrm>
          <a:prstGeom prst="rect"/>
        </p:spPr>
      </p:pic>
      <p:pic>
        <p:nvPicPr>
          <p:cNvPr id="2097168" name="Picture 8"/>
          <p:cNvPicPr>
            <a:picLocks noChangeAspect="1"/>
          </p:cNvPicPr>
          <p:nvPr/>
        </p:nvPicPr>
        <p:blipFill>
          <a:blip xmlns:r="http://schemas.openxmlformats.org/officeDocument/2006/relationships" r:embed="rId1" cstate="print"/>
          <a:srcRect/>
          <a:stretch>
            <a:fillRect/>
          </a:stretch>
        </p:blipFill>
        <p:spPr>
          <a:xfrm>
            <a:off x="11815663" y="5682921"/>
            <a:ext cx="1120781" cy="870134"/>
          </a:xfrm>
          <a:prstGeom prst="rect"/>
        </p:spPr>
      </p:pic>
      <p:sp>
        <p:nvSpPr>
          <p:cNvPr id="1048615" name="TextBox 9"/>
          <p:cNvSpPr txBox="1"/>
          <p:nvPr/>
        </p:nvSpPr>
        <p:spPr>
          <a:xfrm>
            <a:off x="8770361" y="4785195"/>
            <a:ext cx="2583268" cy="533401"/>
          </a:xfrm>
          <a:prstGeom prst="rect"/>
        </p:spPr>
        <p:txBody>
          <a:bodyPr anchor="t" bIns="0" lIns="0" rIns="0" rtlCol="0" tIns="0">
            <a:spAutoFit/>
          </a:bodyPr>
          <a:p>
            <a:pPr indent="0" lvl="0" marL="0">
              <a:lnSpc>
                <a:spcPts val="4199"/>
              </a:lnSpc>
              <a:spcBef>
                <a:spcPct val="0"/>
              </a:spcBef>
            </a:pPr>
            <a:r>
              <a:rPr sz="2799" lang="en-US">
                <a:solidFill>
                  <a:srgbClr val="143C3C"/>
                </a:solidFill>
                <a:latin typeface="Klima Bold"/>
              </a:rPr>
              <a:t>Дискусії</a:t>
            </a:r>
          </a:p>
        </p:txBody>
      </p:sp>
      <p:sp>
        <p:nvSpPr>
          <p:cNvPr id="1048616" name="TextBox 10"/>
          <p:cNvSpPr txBox="1"/>
          <p:nvPr/>
        </p:nvSpPr>
        <p:spPr>
          <a:xfrm>
            <a:off x="13260294" y="5758169"/>
            <a:ext cx="4384277" cy="533400"/>
          </a:xfrm>
          <a:prstGeom prst="rect"/>
        </p:spPr>
        <p:txBody>
          <a:bodyPr anchor="t" bIns="0" lIns="0" rIns="0" rtlCol="0" tIns="0">
            <a:spAutoFit/>
          </a:bodyPr>
          <a:p>
            <a:pPr indent="0" lvl="0" marL="0">
              <a:lnSpc>
                <a:spcPts val="4199"/>
              </a:lnSpc>
              <a:spcBef>
                <a:spcPct val="0"/>
              </a:spcBef>
            </a:pPr>
            <a:r>
              <a:rPr sz="2799" lang="en-US">
                <a:solidFill>
                  <a:srgbClr val="143C3C"/>
                </a:solidFill>
                <a:latin typeface="Klima Bold"/>
              </a:rPr>
              <a:t>Опитування аудиторії</a:t>
            </a:r>
          </a:p>
        </p:txBody>
      </p:sp>
      <p:pic>
        <p:nvPicPr>
          <p:cNvPr id="2097169" name="Picture 11"/>
          <p:cNvPicPr>
            <a:picLocks noChangeAspect="1"/>
          </p:cNvPicPr>
          <p:nvPr/>
        </p:nvPicPr>
        <p:blipFill>
          <a:blip xmlns:r="http://schemas.openxmlformats.org/officeDocument/2006/relationships" r:embed="rId1" cstate="print"/>
          <a:srcRect/>
          <a:stretch>
            <a:fillRect/>
          </a:stretch>
        </p:blipFill>
        <p:spPr>
          <a:xfrm>
            <a:off x="4774701" y="7737325"/>
            <a:ext cx="1120781" cy="870134"/>
          </a:xfrm>
          <a:prstGeom prst="rect"/>
        </p:spPr>
      </p:pic>
      <p:sp>
        <p:nvSpPr>
          <p:cNvPr id="1048617" name="TextBox 12"/>
          <p:cNvSpPr txBox="1"/>
          <p:nvPr/>
        </p:nvSpPr>
        <p:spPr>
          <a:xfrm>
            <a:off x="6221293" y="6958330"/>
            <a:ext cx="6093709" cy="1600201"/>
          </a:xfrm>
          <a:prstGeom prst="rect"/>
        </p:spPr>
        <p:txBody>
          <a:bodyPr anchor="t" bIns="0" lIns="0" rIns="0" rtlCol="0" tIns="0">
            <a:spAutoFit/>
          </a:bodyPr>
          <a:p>
            <a:pPr algn="ctr" indent="0" lvl="0" marL="0">
              <a:lnSpc>
                <a:spcPts val="4199"/>
              </a:lnSpc>
              <a:spcBef>
                <a:spcPct val="0"/>
              </a:spcBef>
            </a:pPr>
            <a:r>
              <a:rPr sz="2799" lang="en-US">
                <a:solidFill>
                  <a:srgbClr val="143C3C"/>
                </a:solidFill>
                <a:latin typeface="Klima Bold"/>
              </a:rPr>
              <a:t>Використання технологій для збору відповідей та інші форми активної взаємодії зі студентами</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CCE"/>
        </a:solidFill>
      </p:bgPr>
    </p:bg>
    <p:spTree>
      <p:nvGrpSpPr>
        <p:cNvPr id="37" name=""/>
        <p:cNvGrpSpPr/>
        <p:nvPr/>
      </p:nvGrpSpPr>
      <p:grpSpPr>
        <a:xfrm>
          <a:off x="0" y="0"/>
          <a:ext cx="0" cy="0"/>
          <a:chOff x="0" y="0"/>
          <a:chExt cx="0" cy="0"/>
        </a:xfrm>
      </p:grpSpPr>
      <p:sp>
        <p:nvSpPr>
          <p:cNvPr id="1048618" name="TextBox 2"/>
          <p:cNvSpPr txBox="1"/>
          <p:nvPr/>
        </p:nvSpPr>
        <p:spPr>
          <a:xfrm>
            <a:off x="8344371" y="524241"/>
            <a:ext cx="8275090" cy="2257425"/>
          </a:xfrm>
          <a:prstGeom prst="rect"/>
        </p:spPr>
        <p:txBody>
          <a:bodyPr anchor="t" bIns="0" lIns="0" rIns="0" rtlCol="0" tIns="0">
            <a:spAutoFit/>
          </a:bodyPr>
          <a:p>
            <a:pPr algn="ctr" indent="0" lvl="0" marL="0">
              <a:lnSpc>
                <a:spcPts val="8880"/>
              </a:lnSpc>
              <a:spcBef>
                <a:spcPct val="0"/>
              </a:spcBef>
            </a:pPr>
            <a:r>
              <a:rPr sz="7400" lang="en-US">
                <a:solidFill>
                  <a:srgbClr val="143C3C"/>
                </a:solidFill>
                <a:latin typeface="Squada One Bold"/>
              </a:rPr>
              <a:t>Переваги та недоліки</a:t>
            </a:r>
          </a:p>
        </p:txBody>
      </p:sp>
      <p:sp>
        <p:nvSpPr>
          <p:cNvPr id="1048619" name="TextBox 3"/>
          <p:cNvSpPr txBox="1"/>
          <p:nvPr/>
        </p:nvSpPr>
        <p:spPr>
          <a:xfrm>
            <a:off x="8344371" y="3044357"/>
            <a:ext cx="8275090" cy="3467100"/>
          </a:xfrm>
          <a:prstGeom prst="rect"/>
        </p:spPr>
        <p:txBody>
          <a:bodyPr anchor="t" bIns="0" lIns="0" rIns="0" rtlCol="0" tIns="0">
            <a:spAutoFit/>
          </a:bodyPr>
          <a:p>
            <a:pPr algn="ctr" indent="0" lvl="0" marL="0">
              <a:lnSpc>
                <a:spcPts val="3900"/>
              </a:lnSpc>
              <a:spcBef>
                <a:spcPct val="0"/>
              </a:spcBef>
            </a:pPr>
            <a:r>
              <a:rPr sz="2600" lang="en-US">
                <a:solidFill>
                  <a:srgbClr val="143C3C"/>
                </a:solidFill>
                <a:latin typeface="Klima"/>
              </a:rPr>
              <a:t>Переваги інтерактивної лекції включають залучення студентів до активного мислення, обміну ідеями та взаємодії з однолітками. Вона сприяє глибшому розумінню матеріалу та розвитку комунікативних навичок. Однак, недоліки можуть включати більшу часову та організаційну складність, а також можливість меншої покриття широкого кола тем.</a:t>
            </a:r>
          </a:p>
        </p:txBody>
      </p:sp>
      <p:sp>
        <p:nvSpPr>
          <p:cNvPr id="1048620" name="TextBox 4"/>
          <p:cNvSpPr txBox="1"/>
          <p:nvPr/>
        </p:nvSpPr>
        <p:spPr>
          <a:xfrm>
            <a:off x="8344371" y="7307747"/>
            <a:ext cx="8275090" cy="1981200"/>
          </a:xfrm>
          <a:prstGeom prst="rect"/>
        </p:spPr>
        <p:txBody>
          <a:bodyPr anchor="t" bIns="0" lIns="0" rIns="0" rtlCol="0" tIns="0">
            <a:spAutoFit/>
          </a:bodyPr>
          <a:p>
            <a:pPr algn="ctr" indent="0" lvl="0" marL="0">
              <a:lnSpc>
                <a:spcPts val="3900"/>
              </a:lnSpc>
              <a:spcBef>
                <a:spcPct val="0"/>
              </a:spcBef>
            </a:pPr>
            <a:r>
              <a:rPr sz="2600" lang="en-US">
                <a:solidFill>
                  <a:srgbClr val="143C3C"/>
                </a:solidFill>
                <a:latin typeface="Klima"/>
              </a:rPr>
              <a:t>Інтерактивні лекції можуть бути ефективними в групах невеликого розміру або при вивченні практичних навичок, де студенти можуть активно застосовувати отримані знання.</a:t>
            </a:r>
          </a:p>
        </p:txBody>
      </p:sp>
      <p:pic>
        <p:nvPicPr>
          <p:cNvPr id="2097170" name="Picture 5"/>
          <p:cNvPicPr>
            <a:picLocks noChangeAspect="1"/>
          </p:cNvPicPr>
          <p:nvPr/>
        </p:nvPicPr>
        <p:blipFill>
          <a:blip xmlns:r="http://schemas.openxmlformats.org/officeDocument/2006/relationships" r:embed="rId1"/>
          <a:srcRect/>
          <a:stretch>
            <a:fillRect/>
          </a:stretch>
        </p:blipFill>
        <p:spPr>
          <a:xfrm>
            <a:off x="1028700" y="1657716"/>
            <a:ext cx="5762959" cy="6920584"/>
          </a:xfrm>
          <a:prstGeom prst="rect"/>
        </p:spPr>
      </p:pic>
      <p:sp>
        <p:nvSpPr>
          <p:cNvPr id="1048621" name="AutoShape 6"/>
          <p:cNvSpPr/>
          <p:nvPr/>
        </p:nvSpPr>
        <p:spPr>
          <a:xfrm>
            <a:off x="8344371" y="2784298"/>
            <a:ext cx="8275090" cy="0"/>
          </a:xfrm>
          <a:prstGeom prst="line"/>
          <a:ln w="38100" cap="flat">
            <a:solidFill>
              <a:srgbClr val="143C3C"/>
            </a:solidFill>
            <a:prstDash val="solid"/>
            <a:headEnd type="none" w="sm" len="sm"/>
            <a:tailEnd type="none" w="sm" len="sm"/>
          </a:ln>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CCE"/>
        </a:solidFill>
      </p:bgPr>
    </p:bg>
    <p:spTree>
      <p:nvGrpSpPr>
        <p:cNvPr id="38" name=""/>
        <p:cNvGrpSpPr/>
        <p:nvPr/>
      </p:nvGrpSpPr>
      <p:grpSpPr>
        <a:xfrm>
          <a:off x="0" y="0"/>
          <a:ext cx="0" cy="0"/>
          <a:chOff x="0" y="0"/>
          <a:chExt cx="0" cy="0"/>
        </a:xfrm>
      </p:grpSpPr>
      <p:sp>
        <p:nvSpPr>
          <p:cNvPr id="1048622" name="TextBox 2"/>
          <p:cNvSpPr txBox="1"/>
          <p:nvPr/>
        </p:nvSpPr>
        <p:spPr>
          <a:xfrm>
            <a:off x="1619455" y="304800"/>
            <a:ext cx="14977151" cy="1238250"/>
          </a:xfrm>
          <a:prstGeom prst="rect"/>
        </p:spPr>
        <p:txBody>
          <a:bodyPr anchor="t" bIns="0" lIns="0" rIns="0" rtlCol="0" tIns="0">
            <a:spAutoFit/>
          </a:bodyPr>
          <a:p>
            <a:pPr algn="ctr" indent="0" lvl="0" marL="0">
              <a:lnSpc>
                <a:spcPts val="9600"/>
              </a:lnSpc>
              <a:spcBef>
                <a:spcPct val="0"/>
              </a:spcBef>
            </a:pPr>
            <a:r>
              <a:rPr sz="8000" lang="en-US">
                <a:solidFill>
                  <a:srgbClr val="143C3C"/>
                </a:solidFill>
                <a:latin typeface="Squada One Bold"/>
              </a:rPr>
              <a:t>Практична лекція</a:t>
            </a:r>
          </a:p>
        </p:txBody>
      </p:sp>
      <p:sp>
        <p:nvSpPr>
          <p:cNvPr id="1048623" name="TextBox 3"/>
          <p:cNvSpPr txBox="1"/>
          <p:nvPr/>
        </p:nvSpPr>
        <p:spPr>
          <a:xfrm>
            <a:off x="1619455" y="1688013"/>
            <a:ext cx="15049091" cy="1598295"/>
          </a:xfrm>
          <a:prstGeom prst="rect"/>
        </p:spPr>
        <p:txBody>
          <a:bodyPr anchor="t" bIns="0" lIns="0" rIns="0" rtlCol="0" tIns="0">
            <a:spAutoFit/>
          </a:bodyPr>
          <a:p>
            <a:pPr algn="ctr" indent="0" lvl="0" marL="0">
              <a:lnSpc>
                <a:spcPts val="4199"/>
              </a:lnSpc>
              <a:spcBef>
                <a:spcPct val="0"/>
              </a:spcBef>
            </a:pPr>
            <a:r>
              <a:rPr sz="2799" lang="en-US">
                <a:solidFill>
                  <a:srgbClr val="143C3C"/>
                </a:solidFill>
                <a:latin typeface="Klima"/>
              </a:rPr>
              <a:t>Практична лекція спрямована на навчання студентів практичним навичкам, застосуванням теорії у реальних ситуаціях. Вона включає в себе активні методи навчання, такі як кейси, симуляції та практичні вправи.</a:t>
            </a:r>
          </a:p>
        </p:txBody>
      </p:sp>
      <p:grpSp>
        <p:nvGrpSpPr>
          <p:cNvPr id="39" name="Group 4"/>
          <p:cNvGrpSpPr/>
          <p:nvPr/>
        </p:nvGrpSpPr>
        <p:grpSpPr>
          <a:xfrm>
            <a:off x="1028700" y="4708891"/>
            <a:ext cx="5203658" cy="5343074"/>
            <a:chOff x="0" y="0"/>
            <a:chExt cx="4481961" cy="4602042"/>
          </a:xfrm>
        </p:grpSpPr>
        <p:sp>
          <p:nvSpPr>
            <p:cNvPr id="1048624" name="Freeform 5"/>
            <p:cNvSpPr/>
            <p:nvPr/>
          </p:nvSpPr>
          <p:spPr>
            <a:xfrm>
              <a:off x="0" y="0"/>
              <a:ext cx="4481961" cy="4602042"/>
            </a:xfrm>
            <a:custGeom>
              <a:avLst/>
              <a:ahLst/>
              <a:rect l="l" t="t" r="r" b="b"/>
              <a:pathLst>
                <a:path w="4481961" h="4602042">
                  <a:moveTo>
                    <a:pt x="4357501" y="4602042"/>
                  </a:moveTo>
                  <a:lnTo>
                    <a:pt x="124460" y="4602042"/>
                  </a:lnTo>
                  <a:cubicBezTo>
                    <a:pt x="55880" y="4602042"/>
                    <a:pt x="0" y="4546162"/>
                    <a:pt x="0" y="4477582"/>
                  </a:cubicBezTo>
                  <a:lnTo>
                    <a:pt x="0" y="124460"/>
                  </a:lnTo>
                  <a:cubicBezTo>
                    <a:pt x="0" y="55880"/>
                    <a:pt x="55880" y="0"/>
                    <a:pt x="124460" y="0"/>
                  </a:cubicBezTo>
                  <a:lnTo>
                    <a:pt x="4357501" y="0"/>
                  </a:lnTo>
                  <a:cubicBezTo>
                    <a:pt x="4426081" y="0"/>
                    <a:pt x="4481961" y="55880"/>
                    <a:pt x="4481961" y="124460"/>
                  </a:cubicBezTo>
                  <a:lnTo>
                    <a:pt x="4481961" y="4477582"/>
                  </a:lnTo>
                  <a:cubicBezTo>
                    <a:pt x="4481961" y="4546162"/>
                    <a:pt x="4426081" y="4602042"/>
                    <a:pt x="4357501" y="4602042"/>
                  </a:cubicBezTo>
                  <a:close/>
                </a:path>
              </a:pathLst>
            </a:custGeom>
            <a:solidFill>
              <a:srgbClr val="94DDDE"/>
            </a:solidFill>
          </p:spPr>
        </p:sp>
      </p:grpSp>
      <p:sp>
        <p:nvSpPr>
          <p:cNvPr id="1048625" name="TextBox 6"/>
          <p:cNvSpPr txBox="1"/>
          <p:nvPr/>
        </p:nvSpPr>
        <p:spPr>
          <a:xfrm>
            <a:off x="1322149" y="4900118"/>
            <a:ext cx="4616759" cy="4000501"/>
          </a:xfrm>
          <a:prstGeom prst="rect"/>
        </p:spPr>
        <p:txBody>
          <a:bodyPr anchor="t" bIns="0" lIns="0" rIns="0" rtlCol="0" tIns="0">
            <a:spAutoFit/>
          </a:bodyPr>
          <a:p>
            <a:pPr algn="ctr" indent="0" lvl="0" marL="0">
              <a:lnSpc>
                <a:spcPts val="3450"/>
              </a:lnSpc>
              <a:spcBef>
                <a:spcPct val="0"/>
              </a:spcBef>
            </a:pPr>
            <a:r>
              <a:rPr sz="2300" lang="en-US">
                <a:solidFill>
                  <a:srgbClr val="143C3C"/>
                </a:solidFill>
                <a:latin typeface="Klima"/>
              </a:rPr>
              <a:t>Кейси є реальними або уявними сценаріями, які вимагають від студентів аналізувати проблему, приймати рішення та розробляти стратегії дій. Цей метод дозволяє студентам застосовувати свої знання до конкретних ситуацій, розвиває аналітичні та критичне мислення.</a:t>
            </a:r>
          </a:p>
        </p:txBody>
      </p:sp>
      <p:grpSp>
        <p:nvGrpSpPr>
          <p:cNvPr id="40" name="Group 7"/>
          <p:cNvGrpSpPr/>
          <p:nvPr/>
        </p:nvGrpSpPr>
        <p:grpSpPr>
          <a:xfrm>
            <a:off x="12452475" y="4766317"/>
            <a:ext cx="4806825" cy="5285648"/>
            <a:chOff x="0" y="0"/>
            <a:chExt cx="4140166" cy="4552580"/>
          </a:xfrm>
        </p:grpSpPr>
        <p:sp>
          <p:nvSpPr>
            <p:cNvPr id="1048626" name="Freeform 8"/>
            <p:cNvSpPr/>
            <p:nvPr/>
          </p:nvSpPr>
          <p:spPr>
            <a:xfrm>
              <a:off x="0" y="0"/>
              <a:ext cx="4140166" cy="4552581"/>
            </a:xfrm>
            <a:custGeom>
              <a:avLst/>
              <a:ahLst/>
              <a:rect l="l" t="t" r="r" b="b"/>
              <a:pathLst>
                <a:path w="4140166" h="4552581">
                  <a:moveTo>
                    <a:pt x="4015706" y="4552580"/>
                  </a:moveTo>
                  <a:lnTo>
                    <a:pt x="124460" y="4552580"/>
                  </a:lnTo>
                  <a:cubicBezTo>
                    <a:pt x="55880" y="4552580"/>
                    <a:pt x="0" y="4496700"/>
                    <a:pt x="0" y="4428120"/>
                  </a:cubicBezTo>
                  <a:lnTo>
                    <a:pt x="0" y="124460"/>
                  </a:lnTo>
                  <a:cubicBezTo>
                    <a:pt x="0" y="55880"/>
                    <a:pt x="55880" y="0"/>
                    <a:pt x="124460" y="0"/>
                  </a:cubicBezTo>
                  <a:lnTo>
                    <a:pt x="4015706" y="0"/>
                  </a:lnTo>
                  <a:cubicBezTo>
                    <a:pt x="4084286" y="0"/>
                    <a:pt x="4140166" y="55880"/>
                    <a:pt x="4140166" y="124460"/>
                  </a:cubicBezTo>
                  <a:lnTo>
                    <a:pt x="4140166" y="4428120"/>
                  </a:lnTo>
                  <a:cubicBezTo>
                    <a:pt x="4140166" y="4496700"/>
                    <a:pt x="4084286" y="4552581"/>
                    <a:pt x="4015706" y="4552581"/>
                  </a:cubicBezTo>
                  <a:close/>
                </a:path>
              </a:pathLst>
            </a:custGeom>
            <a:solidFill>
              <a:srgbClr val="94DDDE"/>
            </a:solidFill>
          </p:spPr>
        </p:sp>
      </p:grpSp>
      <p:sp>
        <p:nvSpPr>
          <p:cNvPr id="1048627" name="TextBox 9"/>
          <p:cNvSpPr txBox="1"/>
          <p:nvPr/>
        </p:nvSpPr>
        <p:spPr>
          <a:xfrm>
            <a:off x="12564143" y="4822151"/>
            <a:ext cx="4583490" cy="5029200"/>
          </a:xfrm>
          <a:prstGeom prst="rect"/>
        </p:spPr>
        <p:txBody>
          <a:bodyPr anchor="t" bIns="0" lIns="0" rIns="0" rtlCol="0" tIns="0">
            <a:spAutoFit/>
          </a:bodyPr>
          <a:p>
            <a:pPr algn="ctr" indent="0" lvl="0" marL="0">
              <a:lnSpc>
                <a:spcPts val="3300"/>
              </a:lnSpc>
              <a:spcBef>
                <a:spcPct val="0"/>
              </a:spcBef>
            </a:pPr>
            <a:r>
              <a:rPr sz="2200" lang="en-US">
                <a:solidFill>
                  <a:srgbClr val="143C3C"/>
                </a:solidFill>
                <a:latin typeface="Klima"/>
              </a:rPr>
              <a:t>Практичні вправи включають реальне виконання завдань або виконання конкретних дій, пов'язаних з темою лекції. Це може включати рольові ігри, лабораторні роботи, тренувальні сценарії тощо. Цей метод дозволяє студентам застосовувати теоретичні знання у практичних ситуаціях та розвиває навички у виконанні конкретних завдань.</a:t>
            </a:r>
          </a:p>
        </p:txBody>
      </p:sp>
      <p:grpSp>
        <p:nvGrpSpPr>
          <p:cNvPr id="41" name="Group 10"/>
          <p:cNvGrpSpPr/>
          <p:nvPr/>
        </p:nvGrpSpPr>
        <p:grpSpPr>
          <a:xfrm>
            <a:off x="6938803" y="4766317"/>
            <a:ext cx="4806825" cy="5285648"/>
            <a:chOff x="0" y="0"/>
            <a:chExt cx="4140166" cy="4552580"/>
          </a:xfrm>
        </p:grpSpPr>
        <p:sp>
          <p:nvSpPr>
            <p:cNvPr id="1048628" name="Freeform 11"/>
            <p:cNvSpPr/>
            <p:nvPr/>
          </p:nvSpPr>
          <p:spPr>
            <a:xfrm>
              <a:off x="0" y="0"/>
              <a:ext cx="4140166" cy="4552581"/>
            </a:xfrm>
            <a:custGeom>
              <a:avLst/>
              <a:ahLst/>
              <a:rect l="l" t="t" r="r" b="b"/>
              <a:pathLst>
                <a:path w="4140166" h="4552581">
                  <a:moveTo>
                    <a:pt x="4015706" y="4552580"/>
                  </a:moveTo>
                  <a:lnTo>
                    <a:pt x="124460" y="4552580"/>
                  </a:lnTo>
                  <a:cubicBezTo>
                    <a:pt x="55880" y="4552580"/>
                    <a:pt x="0" y="4496700"/>
                    <a:pt x="0" y="4428120"/>
                  </a:cubicBezTo>
                  <a:lnTo>
                    <a:pt x="0" y="124460"/>
                  </a:lnTo>
                  <a:cubicBezTo>
                    <a:pt x="0" y="55880"/>
                    <a:pt x="55880" y="0"/>
                    <a:pt x="124460" y="0"/>
                  </a:cubicBezTo>
                  <a:lnTo>
                    <a:pt x="4015706" y="0"/>
                  </a:lnTo>
                  <a:cubicBezTo>
                    <a:pt x="4084286" y="0"/>
                    <a:pt x="4140166" y="55880"/>
                    <a:pt x="4140166" y="124460"/>
                  </a:cubicBezTo>
                  <a:lnTo>
                    <a:pt x="4140166" y="4428120"/>
                  </a:lnTo>
                  <a:cubicBezTo>
                    <a:pt x="4140166" y="4496700"/>
                    <a:pt x="4084286" y="4552581"/>
                    <a:pt x="4015706" y="4552581"/>
                  </a:cubicBezTo>
                  <a:close/>
                </a:path>
              </a:pathLst>
            </a:custGeom>
            <a:solidFill>
              <a:srgbClr val="94DDDE"/>
            </a:solidFill>
          </p:spPr>
        </p:sp>
      </p:grpSp>
      <p:sp>
        <p:nvSpPr>
          <p:cNvPr id="1048629" name="TextBox 12"/>
          <p:cNvSpPr txBox="1"/>
          <p:nvPr/>
        </p:nvSpPr>
        <p:spPr>
          <a:xfrm>
            <a:off x="7038299" y="4900118"/>
            <a:ext cx="4603609" cy="4610100"/>
          </a:xfrm>
          <a:prstGeom prst="rect"/>
        </p:spPr>
        <p:txBody>
          <a:bodyPr anchor="t" bIns="0" lIns="0" rIns="0" rtlCol="0" tIns="0">
            <a:spAutoFit/>
          </a:bodyPr>
          <a:p>
            <a:pPr algn="ctr" indent="0" lvl="0" marL="0">
              <a:lnSpc>
                <a:spcPts val="3300"/>
              </a:lnSpc>
              <a:spcBef>
                <a:spcPct val="0"/>
              </a:spcBef>
            </a:pPr>
            <a:r>
              <a:rPr sz="2200" lang="en-US">
                <a:solidFill>
                  <a:srgbClr val="143C3C"/>
                </a:solidFill>
                <a:latin typeface="Klima"/>
              </a:rPr>
              <a:t>Симуляції передбачають створення віртуального середовища або моделі, що імітує реальні ситуації або процеси. Студенти можуть взаємодіяти з цими симуляціями, вирішувати завдання та спостерігати за наслідками своїх дій. Цей метод дозволяє студентам набути практичний досвід та вчитися у контрольованому середовищі.</a:t>
            </a:r>
          </a:p>
        </p:txBody>
      </p:sp>
      <p:sp>
        <p:nvSpPr>
          <p:cNvPr id="1048630" name="AutoShape 13"/>
          <p:cNvSpPr/>
          <p:nvPr/>
        </p:nvSpPr>
        <p:spPr>
          <a:xfrm>
            <a:off x="1619455" y="1562100"/>
            <a:ext cx="14977151" cy="0"/>
          </a:xfrm>
          <a:prstGeom prst="line"/>
          <a:ln w="38100" cap="flat">
            <a:solidFill>
              <a:srgbClr val="143C3C"/>
            </a:solidFill>
            <a:prstDash val="solid"/>
            <a:headEnd type="none" w="sm" len="sm"/>
            <a:tailEnd type="none" w="sm" len="sm"/>
          </a:ln>
        </p:spPr>
      </p:sp>
      <p:pic>
        <p:nvPicPr>
          <p:cNvPr id="2097171" name="Picture 14"/>
          <p:cNvPicPr>
            <a:picLocks noChangeAspect="1"/>
          </p:cNvPicPr>
          <p:nvPr/>
        </p:nvPicPr>
        <p:blipFill>
          <a:blip xmlns:r="http://schemas.openxmlformats.org/officeDocument/2006/relationships" r:embed="rId1" cstate="print"/>
          <a:srcRect/>
          <a:stretch>
            <a:fillRect/>
          </a:stretch>
        </p:blipFill>
        <p:spPr>
          <a:xfrm>
            <a:off x="1913063" y="3562533"/>
            <a:ext cx="1120781" cy="870134"/>
          </a:xfrm>
          <a:prstGeom prst="rect"/>
        </p:spPr>
      </p:pic>
      <p:pic>
        <p:nvPicPr>
          <p:cNvPr id="2097172" name="Picture 15"/>
          <p:cNvPicPr>
            <a:picLocks noChangeAspect="1"/>
          </p:cNvPicPr>
          <p:nvPr/>
        </p:nvPicPr>
        <p:blipFill>
          <a:blip xmlns:r="http://schemas.openxmlformats.org/officeDocument/2006/relationships" r:embed="rId1" cstate="print"/>
          <a:srcRect/>
          <a:stretch>
            <a:fillRect/>
          </a:stretch>
        </p:blipFill>
        <p:spPr>
          <a:xfrm>
            <a:off x="7038299" y="3591383"/>
            <a:ext cx="1120781" cy="870134"/>
          </a:xfrm>
          <a:prstGeom prst="rect"/>
        </p:spPr>
      </p:pic>
      <p:pic>
        <p:nvPicPr>
          <p:cNvPr id="2097173" name="Picture 16"/>
          <p:cNvPicPr>
            <a:picLocks noChangeAspect="1"/>
          </p:cNvPicPr>
          <p:nvPr/>
        </p:nvPicPr>
        <p:blipFill>
          <a:blip xmlns:r="http://schemas.openxmlformats.org/officeDocument/2006/relationships" r:embed="rId1" cstate="print"/>
          <a:srcRect/>
          <a:stretch>
            <a:fillRect/>
          </a:stretch>
        </p:blipFill>
        <p:spPr>
          <a:xfrm>
            <a:off x="12182267" y="3591383"/>
            <a:ext cx="1120781" cy="870134"/>
          </a:xfrm>
          <a:prstGeom prst="rect"/>
        </p:spPr>
      </p:pic>
      <p:sp>
        <p:nvSpPr>
          <p:cNvPr id="1048631" name="TextBox 17"/>
          <p:cNvSpPr txBox="1"/>
          <p:nvPr/>
        </p:nvSpPr>
        <p:spPr>
          <a:xfrm>
            <a:off x="3359655" y="3662278"/>
            <a:ext cx="2583268" cy="533400"/>
          </a:xfrm>
          <a:prstGeom prst="rect"/>
        </p:spPr>
        <p:txBody>
          <a:bodyPr anchor="t" bIns="0" lIns="0" rIns="0" rtlCol="0" tIns="0">
            <a:spAutoFit/>
          </a:bodyPr>
          <a:p>
            <a:pPr indent="0" lvl="0" marL="0">
              <a:lnSpc>
                <a:spcPts val="4199"/>
              </a:lnSpc>
              <a:spcBef>
                <a:spcPct val="0"/>
              </a:spcBef>
            </a:pPr>
            <a:r>
              <a:rPr sz="2799" lang="en-US">
                <a:solidFill>
                  <a:srgbClr val="143C3C"/>
                </a:solidFill>
                <a:latin typeface="Klima Bold"/>
              </a:rPr>
              <a:t>Кейси</a:t>
            </a:r>
          </a:p>
        </p:txBody>
      </p:sp>
      <p:sp>
        <p:nvSpPr>
          <p:cNvPr id="1048632" name="TextBox 18"/>
          <p:cNvSpPr txBox="1"/>
          <p:nvPr/>
        </p:nvSpPr>
        <p:spPr>
          <a:xfrm>
            <a:off x="8505916" y="3727772"/>
            <a:ext cx="2583268" cy="533400"/>
          </a:xfrm>
          <a:prstGeom prst="rect"/>
        </p:spPr>
        <p:txBody>
          <a:bodyPr anchor="t" bIns="0" lIns="0" rIns="0" rtlCol="0" tIns="0">
            <a:spAutoFit/>
          </a:bodyPr>
          <a:p>
            <a:pPr indent="0" lvl="0" marL="0">
              <a:lnSpc>
                <a:spcPts val="4199"/>
              </a:lnSpc>
              <a:spcBef>
                <a:spcPct val="0"/>
              </a:spcBef>
            </a:pPr>
            <a:r>
              <a:rPr sz="2799" lang="en-US">
                <a:solidFill>
                  <a:srgbClr val="143C3C"/>
                </a:solidFill>
                <a:latin typeface="Klima Bold"/>
              </a:rPr>
              <a:t>Симуляції:</a:t>
            </a:r>
          </a:p>
        </p:txBody>
      </p:sp>
      <p:sp>
        <p:nvSpPr>
          <p:cNvPr id="1048633" name="TextBox 19"/>
          <p:cNvSpPr txBox="1"/>
          <p:nvPr/>
        </p:nvSpPr>
        <p:spPr>
          <a:xfrm>
            <a:off x="13626898" y="3662278"/>
            <a:ext cx="3632402" cy="533400"/>
          </a:xfrm>
          <a:prstGeom prst="rect"/>
        </p:spPr>
        <p:txBody>
          <a:bodyPr anchor="t" bIns="0" lIns="0" rIns="0" rtlCol="0" tIns="0">
            <a:spAutoFit/>
          </a:bodyPr>
          <a:p>
            <a:pPr indent="0" lvl="0" marL="0">
              <a:lnSpc>
                <a:spcPts val="4199"/>
              </a:lnSpc>
              <a:spcBef>
                <a:spcPct val="0"/>
              </a:spcBef>
            </a:pPr>
            <a:r>
              <a:rPr sz="2799" lang="en-US">
                <a:solidFill>
                  <a:srgbClr val="143C3C"/>
                </a:solidFill>
                <a:latin typeface="Klima Bold"/>
              </a:rPr>
              <a:t>Практичні вправи</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CCE"/>
        </a:solidFill>
      </p:bgPr>
    </p:bg>
    <p:spTree>
      <p:nvGrpSpPr>
        <p:cNvPr id="42" name=""/>
        <p:cNvGrpSpPr/>
        <p:nvPr/>
      </p:nvGrpSpPr>
      <p:grpSpPr>
        <a:xfrm>
          <a:off x="0" y="0"/>
          <a:ext cx="0" cy="0"/>
          <a:chOff x="0" y="0"/>
          <a:chExt cx="0" cy="0"/>
        </a:xfrm>
      </p:grpSpPr>
      <p:sp>
        <p:nvSpPr>
          <p:cNvPr id="1048634" name="TextBox 2"/>
          <p:cNvSpPr txBox="1"/>
          <p:nvPr/>
        </p:nvSpPr>
        <p:spPr>
          <a:xfrm>
            <a:off x="2122646" y="3139394"/>
            <a:ext cx="10177876" cy="2667000"/>
          </a:xfrm>
          <a:prstGeom prst="rect"/>
        </p:spPr>
        <p:txBody>
          <a:bodyPr anchor="t" bIns="0" lIns="0" rIns="0" rtlCol="0" tIns="0">
            <a:spAutoFit/>
          </a:bodyPr>
          <a:p>
            <a:pPr algn="ctr" indent="0" lvl="0" marL="0">
              <a:lnSpc>
                <a:spcPts val="4199"/>
              </a:lnSpc>
              <a:spcBef>
                <a:spcPct val="0"/>
              </a:spcBef>
            </a:pPr>
            <a:r>
              <a:rPr sz="2799" lang="en-US">
                <a:solidFill>
                  <a:srgbClr val="143C3C"/>
                </a:solidFill>
                <a:latin typeface="Klima Bold"/>
              </a:rPr>
              <a:t>Переваги</a:t>
            </a:r>
            <a:r>
              <a:rPr sz="2799" lang="en-US">
                <a:solidFill>
                  <a:srgbClr val="143C3C"/>
                </a:solidFill>
                <a:latin typeface="Klima"/>
              </a:rPr>
              <a:t> практичної лекції включають можливість розвитку практичних навичок, збільшення мотивації студентів та забезпечення практичного застосування знань. Однак, </a:t>
            </a:r>
            <a:r>
              <a:rPr sz="2799" lang="en-US">
                <a:solidFill>
                  <a:srgbClr val="143C3C"/>
                </a:solidFill>
                <a:latin typeface="Klima Bold"/>
              </a:rPr>
              <a:t>недоліки</a:t>
            </a:r>
            <a:r>
              <a:rPr sz="2799" lang="en-US">
                <a:solidFill>
                  <a:srgbClr val="143C3C"/>
                </a:solidFill>
                <a:latin typeface="Klima"/>
              </a:rPr>
              <a:t> можуть включати складність організації та потребу у спеціальних ресурсах для проведення практичних вправ.</a:t>
            </a:r>
          </a:p>
        </p:txBody>
      </p:sp>
      <p:sp>
        <p:nvSpPr>
          <p:cNvPr id="1048635" name="TextBox 3"/>
          <p:cNvSpPr txBox="1"/>
          <p:nvPr/>
        </p:nvSpPr>
        <p:spPr>
          <a:xfrm>
            <a:off x="2122646" y="7201037"/>
            <a:ext cx="10177876" cy="1598295"/>
          </a:xfrm>
          <a:prstGeom prst="rect"/>
        </p:spPr>
        <p:txBody>
          <a:bodyPr anchor="t" bIns="0" lIns="0" rIns="0" rtlCol="0" tIns="0">
            <a:spAutoFit/>
          </a:bodyPr>
          <a:p>
            <a:pPr algn="ctr" indent="0" lvl="0" marL="0">
              <a:lnSpc>
                <a:spcPts val="4199"/>
              </a:lnSpc>
              <a:spcBef>
                <a:spcPct val="0"/>
              </a:spcBef>
            </a:pPr>
            <a:r>
              <a:rPr sz="2799" lang="en-US">
                <a:solidFill>
                  <a:srgbClr val="143C3C"/>
                </a:solidFill>
                <a:latin typeface="Klima"/>
              </a:rPr>
              <a:t>Практичні лекції є популярними у професійному навчанні, медичних інститутах та інших галузях, де практичні навички є важливим компонентом навчання.</a:t>
            </a:r>
          </a:p>
        </p:txBody>
      </p:sp>
      <p:pic>
        <p:nvPicPr>
          <p:cNvPr id="2097174" name="Picture 4"/>
          <p:cNvPicPr>
            <a:picLocks noChangeAspect="1"/>
          </p:cNvPicPr>
          <p:nvPr/>
        </p:nvPicPr>
        <p:blipFill>
          <a:blip xmlns:r="http://schemas.openxmlformats.org/officeDocument/2006/relationships" r:embed="rId1"/>
          <a:srcRect/>
          <a:stretch>
            <a:fillRect/>
          </a:stretch>
        </p:blipFill>
        <p:spPr>
          <a:xfrm>
            <a:off x="12913883" y="3272744"/>
            <a:ext cx="3587258" cy="5526588"/>
          </a:xfrm>
          <a:prstGeom prst="rect"/>
        </p:spPr>
      </p:pic>
      <p:sp>
        <p:nvSpPr>
          <p:cNvPr id="1048636" name="AutoShape 5"/>
          <p:cNvSpPr/>
          <p:nvPr/>
        </p:nvSpPr>
        <p:spPr>
          <a:xfrm>
            <a:off x="1627605" y="2665186"/>
            <a:ext cx="10309311" cy="0"/>
          </a:xfrm>
          <a:prstGeom prst="line"/>
          <a:ln w="38100" cap="flat">
            <a:solidFill>
              <a:srgbClr val="143C3C"/>
            </a:solidFill>
            <a:prstDash val="solid"/>
            <a:headEnd type="none" w="sm" len="sm"/>
            <a:tailEnd type="none" w="sm" len="sm"/>
          </a:ln>
        </p:spPr>
      </p:sp>
      <p:sp>
        <p:nvSpPr>
          <p:cNvPr id="1048637" name="TextBox 6"/>
          <p:cNvSpPr txBox="1"/>
          <p:nvPr/>
        </p:nvSpPr>
        <p:spPr>
          <a:xfrm>
            <a:off x="-284344" y="1531711"/>
            <a:ext cx="14991856" cy="1133475"/>
          </a:xfrm>
          <a:prstGeom prst="rect"/>
        </p:spPr>
        <p:txBody>
          <a:bodyPr anchor="t" bIns="0" lIns="0" rIns="0" rtlCol="0" tIns="0">
            <a:spAutoFit/>
          </a:bodyPr>
          <a:p>
            <a:pPr algn="ctr" indent="0" lvl="0" marL="0">
              <a:lnSpc>
                <a:spcPts val="8880"/>
              </a:lnSpc>
              <a:spcBef>
                <a:spcPct val="0"/>
              </a:spcBef>
            </a:pPr>
            <a:r>
              <a:rPr sz="7400" lang="en-US">
                <a:solidFill>
                  <a:srgbClr val="143C3C"/>
                </a:solidFill>
                <a:latin typeface="Squada One Bold"/>
              </a:rPr>
              <a:t>Переваги та недоліки</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CCE"/>
        </a:solidFill>
      </p:bgPr>
    </p:bg>
    <p:spTree>
      <p:nvGrpSpPr>
        <p:cNvPr id="43" name=""/>
        <p:cNvGrpSpPr/>
        <p:nvPr/>
      </p:nvGrpSpPr>
      <p:grpSpPr>
        <a:xfrm>
          <a:off x="0" y="0"/>
          <a:ext cx="0" cy="0"/>
          <a:chOff x="0" y="0"/>
          <a:chExt cx="0" cy="0"/>
        </a:xfrm>
      </p:grpSpPr>
      <p:sp>
        <p:nvSpPr>
          <p:cNvPr id="1048638" name="TextBox 2"/>
          <p:cNvSpPr txBox="1"/>
          <p:nvPr/>
        </p:nvSpPr>
        <p:spPr>
          <a:xfrm>
            <a:off x="1713188" y="1009650"/>
            <a:ext cx="14084886" cy="1238250"/>
          </a:xfrm>
          <a:prstGeom prst="rect"/>
        </p:spPr>
        <p:txBody>
          <a:bodyPr anchor="t" bIns="0" lIns="0" rIns="0" rtlCol="0" tIns="0">
            <a:spAutoFit/>
          </a:bodyPr>
          <a:p>
            <a:pPr indent="0" lvl="0" marL="0">
              <a:lnSpc>
                <a:spcPts val="9600"/>
              </a:lnSpc>
              <a:spcBef>
                <a:spcPct val="0"/>
              </a:spcBef>
            </a:pPr>
            <a:r>
              <a:rPr sz="8000" lang="en-US">
                <a:solidFill>
                  <a:srgbClr val="143C3C"/>
                </a:solidFill>
                <a:latin typeface="Squada One Bold"/>
              </a:rPr>
              <a:t>Відеолекція</a:t>
            </a:r>
          </a:p>
        </p:txBody>
      </p:sp>
      <p:sp>
        <p:nvSpPr>
          <p:cNvPr id="1048639" name="TextBox 3"/>
          <p:cNvSpPr txBox="1"/>
          <p:nvPr/>
        </p:nvSpPr>
        <p:spPr>
          <a:xfrm>
            <a:off x="1709894" y="2425696"/>
            <a:ext cx="11733562" cy="990601"/>
          </a:xfrm>
          <a:prstGeom prst="rect"/>
        </p:spPr>
        <p:txBody>
          <a:bodyPr anchor="t" bIns="0" lIns="0" rIns="0" rtlCol="0" tIns="0">
            <a:spAutoFit/>
          </a:bodyPr>
          <a:p>
            <a:pPr algn="l" indent="0" lvl="0" marL="0">
              <a:lnSpc>
                <a:spcPts val="3900"/>
              </a:lnSpc>
              <a:spcBef>
                <a:spcPct val="0"/>
              </a:spcBef>
            </a:pPr>
            <a:r>
              <a:rPr sz="2600" lang="en-US">
                <a:solidFill>
                  <a:srgbClr val="143C3C"/>
                </a:solidFill>
                <a:latin typeface="Klima"/>
              </a:rPr>
              <a:t>Відеолекція - це записана лекція, яку студенти можуть переглядати в будь-який зручний для них час. Вона може містити додаткові елементи, такі як:</a:t>
            </a:r>
          </a:p>
        </p:txBody>
      </p:sp>
      <p:sp>
        <p:nvSpPr>
          <p:cNvPr id="1048640" name="TextBox 4"/>
          <p:cNvSpPr txBox="1"/>
          <p:nvPr/>
        </p:nvSpPr>
        <p:spPr>
          <a:xfrm>
            <a:off x="1713188" y="4126861"/>
            <a:ext cx="4139741" cy="1485900"/>
          </a:xfrm>
          <a:prstGeom prst="rect"/>
        </p:spPr>
        <p:txBody>
          <a:bodyPr anchor="t" bIns="0" lIns="0" rIns="0" rtlCol="0" tIns="0">
            <a:spAutoFit/>
          </a:bodyPr>
          <a:p>
            <a:pPr indent="-280670" lvl="1" marL="561341">
              <a:lnSpc>
                <a:spcPts val="3900"/>
              </a:lnSpc>
              <a:buFont typeface="Arial"/>
              <a:buChar char="•"/>
            </a:pPr>
            <a:r>
              <a:rPr sz="2600" lang="en-US">
                <a:solidFill>
                  <a:srgbClr val="143C3C"/>
                </a:solidFill>
                <a:latin typeface="Klima"/>
              </a:rPr>
              <a:t>презентації</a:t>
            </a:r>
          </a:p>
          <a:p>
            <a:pPr indent="-280670" lvl="1" marL="561341">
              <a:lnSpc>
                <a:spcPts val="3900"/>
              </a:lnSpc>
              <a:buFont typeface="Arial"/>
              <a:buChar char="•"/>
            </a:pPr>
            <a:r>
              <a:rPr sz="2600" lang="en-US">
                <a:solidFill>
                  <a:srgbClr val="143C3C"/>
                </a:solidFill>
                <a:latin typeface="Klima"/>
              </a:rPr>
              <a:t>анімації,</a:t>
            </a:r>
          </a:p>
          <a:p>
            <a:pPr algn="l" indent="-280670" lvl="1" marL="561341">
              <a:lnSpc>
                <a:spcPts val="3900"/>
              </a:lnSpc>
              <a:buFont typeface="Arial"/>
              <a:buChar char="•"/>
            </a:pPr>
            <a:r>
              <a:rPr sz="2600" lang="en-US">
                <a:solidFill>
                  <a:srgbClr val="143C3C"/>
                </a:solidFill>
                <a:latin typeface="Klima"/>
              </a:rPr>
              <a:t>графіки </a:t>
            </a:r>
          </a:p>
        </p:txBody>
      </p:sp>
      <p:sp>
        <p:nvSpPr>
          <p:cNvPr id="1048641" name="TextBox 5"/>
          <p:cNvSpPr txBox="1"/>
          <p:nvPr/>
        </p:nvSpPr>
        <p:spPr>
          <a:xfrm>
            <a:off x="1709894" y="5970901"/>
            <a:ext cx="11736856" cy="1981201"/>
          </a:xfrm>
          <a:prstGeom prst="rect"/>
        </p:spPr>
        <p:txBody>
          <a:bodyPr anchor="t" bIns="0" lIns="0" rIns="0" rtlCol="0" tIns="0">
            <a:spAutoFit/>
          </a:bodyPr>
          <a:p>
            <a:pPr algn="l" indent="0" lvl="0" marL="0">
              <a:lnSpc>
                <a:spcPts val="3900"/>
              </a:lnSpc>
              <a:spcBef>
                <a:spcPct val="0"/>
              </a:spcBef>
            </a:pPr>
            <a:r>
              <a:rPr sz="2600" lang="en-US">
                <a:solidFill>
                  <a:srgbClr val="143C3C"/>
                </a:solidFill>
                <a:latin typeface="Klima"/>
              </a:rPr>
              <a:t>Сучасні технології дозволяють створювати високоякісні відеолекції з використанням різних мультимедійних елементів. Відеолекції можуть бути розповсюджені через платформи електронного навчання або соціальні мережі.</a:t>
            </a:r>
          </a:p>
        </p:txBody>
      </p:sp>
      <p:sp>
        <p:nvSpPr>
          <p:cNvPr id="1048642" name="AutoShape 6"/>
          <p:cNvSpPr/>
          <p:nvPr/>
        </p:nvSpPr>
        <p:spPr>
          <a:xfrm rot="-5581">
            <a:off x="1713180" y="2238375"/>
            <a:ext cx="11733578" cy="0"/>
          </a:xfrm>
          <a:prstGeom prst="line"/>
          <a:ln w="38100" cap="flat">
            <a:solidFill>
              <a:srgbClr val="143C3C"/>
            </a:solidFill>
            <a:prstDash val="solid"/>
            <a:headEnd type="none" w="sm" len="sm"/>
            <a:tailEnd type="none" w="sm" len="sm"/>
          </a:ln>
        </p:spPr>
      </p:sp>
      <p:pic>
        <p:nvPicPr>
          <p:cNvPr id="2097175" name="Picture 7"/>
          <p:cNvPicPr>
            <a:picLocks noChangeAspect="1"/>
          </p:cNvPicPr>
          <p:nvPr/>
        </p:nvPicPr>
        <p:blipFill>
          <a:blip xmlns:r="http://schemas.openxmlformats.org/officeDocument/2006/relationships" r:embed="rId1"/>
          <a:srcRect/>
          <a:stretch>
            <a:fillRect/>
          </a:stretch>
        </p:blipFill>
        <p:spPr>
          <a:xfrm>
            <a:off x="14911942" y="6845128"/>
            <a:ext cx="2347358" cy="2413172"/>
          </a:xfrm>
          <a:prstGeom prst="rect"/>
        </p:spPr>
      </p:pic>
      <p:pic>
        <p:nvPicPr>
          <p:cNvPr id="2097176" name="Picture 8"/>
          <p:cNvPicPr>
            <a:picLocks noChangeAspect="1"/>
          </p:cNvPicPr>
          <p:nvPr/>
        </p:nvPicPr>
        <p:blipFill>
          <a:blip xmlns:r="http://schemas.openxmlformats.org/officeDocument/2006/relationships" r:embed="rId1"/>
          <a:srcRect/>
          <a:stretch>
            <a:fillRect/>
          </a:stretch>
        </p:blipFill>
        <p:spPr>
          <a:xfrm>
            <a:off x="14911942" y="1079414"/>
            <a:ext cx="2347358" cy="2413172"/>
          </a:xfrm>
          <a:prstGeom prst="rect"/>
        </p:spPr>
      </p:pic>
      <p:pic>
        <p:nvPicPr>
          <p:cNvPr id="2097177" name="Picture 9"/>
          <p:cNvPicPr>
            <a:picLocks noChangeAspect="1"/>
          </p:cNvPicPr>
          <p:nvPr/>
        </p:nvPicPr>
        <p:blipFill>
          <a:blip xmlns:r="http://schemas.openxmlformats.org/officeDocument/2006/relationships" r:embed="rId2"/>
          <a:srcRect/>
          <a:stretch>
            <a:fillRect/>
          </a:stretch>
        </p:blipFill>
        <p:spPr>
          <a:xfrm>
            <a:off x="14911942" y="3910527"/>
            <a:ext cx="2347358" cy="2516660"/>
          </a:xfrm>
          <a:prstGeom prst="rect"/>
        </p:spPr>
      </p:pic>
    </p:spTree>
  </p:cSld>
  <p:clrMapOvr>
    <a:masterClrMapping/>
  </p:clrMapOvr>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Pastel Yellow Simple Illustrative English Word Choice and Connotations Presentation</dc:title>
  <dc:creator>SM-T733</dc:creator>
  <cp:lastModifiedBy>semenova666666@gmail.com</cp:lastModifiedBy>
  <dcterms:created xsi:type="dcterms:W3CDTF">2006-08-15T18:00:00Z</dcterms:created>
  <dcterms:modified xsi:type="dcterms:W3CDTF">2024-06-26T12:25:55Z</dcterms:modified>
</cp:coreProperties>
</file>