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4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94" d="100"/>
          <a:sy n="94" d="100"/>
        </p:scale>
        <p:origin x="-240" y="2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823806-01D4-44F0-80CB-9075C5AE7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F726894-8EFD-49EB-9DB0-64656762C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CA45AC-7594-4F8E-82A8-3374F5777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47CAF3-4FFE-4667-B8C3-26FC665A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AC68305-9BB3-473C-A56B-8FC1C7E79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3261000" y="23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901" y="745015"/>
            <a:ext cx="5489937" cy="2548986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6263" y="2471937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728968"/>
            <a:ext cx="489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Рисунок 8">
            <a:extLst>
              <a:ext uri="{FF2B5EF4-FFF2-40B4-BE49-F238E27FC236}">
                <a16:creationId xmlns="" xmlns:a16="http://schemas.microsoft.com/office/drawing/2014/main" id="{164F55DB-F469-45D3-8248-DA28DC7812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308" y="3563999"/>
            <a:ext cx="5489937" cy="254898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51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81E132A-DAAE-4C5A-9799-9BEDDD0FBE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5ABEC81-0435-44F8-AC84-9AA06776E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E9A5681-179B-43EF-A41E-7921E27CA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4075"/>
            <a:ext cx="10515600" cy="15303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83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3261000" y="23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1902" y="745014"/>
            <a:ext cx="4897438" cy="528133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06263" y="2471937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000" y="728968"/>
            <a:ext cx="561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7301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A85150-70FF-4C88-947C-6E4C9AFCB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23F587-5C0B-49BA-AD05-CDFDD7EB6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C123012-3AC4-42B1-9A8F-01FFDEDF4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C440D0F-3BEB-4561-90F9-2C72D587B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88E17C0-AE90-4035-A4AC-61F409990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56308D2-E4AF-4652-9ABF-54D04F1E1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8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53516C-D3A7-4600-A108-3BB0BD2F7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978E6D5-8D69-4A8E-9C52-2666668216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0221D64-633D-4EAC-9D90-9FD70C670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1338FFD-B393-4ABE-839F-83013760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F25AD6C-95A8-499F-A516-CE289CDC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A960958-A82B-4A62-A34D-B3D8F18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68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DB3DDDA-2B49-499B-B009-470E3E99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29DD71D-20BB-4EFD-90B6-47111E6D6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6AF6D12-3AA5-41BB-AA0D-BBB33C4A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544AB5-142A-4354-BB68-756F44B6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A40D141-6C58-410D-BBFD-49A6A0EB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63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C221C52-0667-4A26-A4E3-0C606FFA7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E9E67E4-2DF8-4D34-B792-364E69800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513312-46E6-45CF-9670-50DFBDBA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C115B3E-8DBC-495E-8BB5-C068FB95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923725-F15D-4658-9D1C-2BCA629C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1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DB1D73-568F-4C6E-9850-52AAB2535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0D594D4-4F63-495C-B141-C3448A184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4A4887-0BE3-4164-BAA7-AB561EFB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9B7E6E-E72E-4922-ABE5-3446D99C4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8DEA524-BFDF-4E91-AF55-F3A6B8B2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4C1A72-45FC-41FC-8D83-0866281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D76C321-54EF-4064-8FDD-F68C7F9F7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C8E0BF0-6DE6-4501-AA85-E996184C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7752629-7782-4BF4-BA09-0610DED3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1171B7F-E098-4DF2-B81D-AB4F8FE8B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66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74B472-65C1-4387-9FA3-CC5159CEF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2C35D2-E23A-4D42-A2CA-63398D9BE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37290CC-BAFF-4905-B8CD-6018BD490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0AD440-5F4F-4B28-85FE-3FB1491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14FC2D-B675-41C3-9C05-929E345A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E0F9B3-2DAC-450D-B3B7-2D9E4258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4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3F2277-EED9-4ACB-AD41-F5AA4EE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446A50-24E1-4214-B8C2-F653ACFA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1F39566-E5A6-4A7B-B482-EC65EB396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D86FB1-6B4F-4D3E-960B-6E3F861CC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F35BA70-10D9-4D04-8B2D-A17D3DB467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9D42E61-2E1A-4D06-ACB5-C05B98EF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D4DAA5B-633D-4D70-A73B-E7B73144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0EF63B9-9D8A-4B46-BCE4-AF932376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09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0AF364-DD02-468F-9E66-07D564BB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058072F-791B-44F3-9131-BC0F4FE5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3CA319C-5F5F-4F01-9E1F-F5E8F26C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A425521-FF2B-4384-8C86-94184378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9C93027-9E6D-4985-B96C-2FB79A6AB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1B48EC2-9FC4-4ECA-A120-F1CDFA64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5A5269D-449C-4EF8-8C7B-17E22DA5C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309DB68-4B2E-47AF-97A0-CD9D7D0C0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90E4761-97AF-4B15-A797-B922DCEAE71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8DFE9049-368A-459B-98B4-186EEB8D7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8400" y="4194000"/>
            <a:ext cx="6299200" cy="161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4B5150A6-425D-4963-8983-098AD0FA8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00378" y="594000"/>
            <a:ext cx="4005262" cy="15748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Рисунок 12">
            <a:extLst>
              <a:ext uri="{FF2B5EF4-FFF2-40B4-BE49-F238E27FC236}">
                <a16:creationId xmlns="" xmlns:a16="http://schemas.microsoft.com/office/drawing/2014/main" id="{0F7604B1-4892-45B4-BB40-A4FD6D7797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00378" y="2667792"/>
            <a:ext cx="4005262" cy="15748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Рисунок 12">
            <a:extLst>
              <a:ext uri="{FF2B5EF4-FFF2-40B4-BE49-F238E27FC236}">
                <a16:creationId xmlns="" xmlns:a16="http://schemas.microsoft.com/office/drawing/2014/main" id="{CF8EF7ED-CD65-4811-AFF2-4F2C2C7914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00378" y="4741584"/>
            <a:ext cx="4005262" cy="15748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9C39850-9EC5-4466-8031-A35D5980238F}"/>
              </a:ext>
            </a:extLst>
          </p:cNvPr>
          <p:cNvSpPr/>
          <p:nvPr userDrawn="1"/>
        </p:nvSpPr>
        <p:spPr>
          <a:xfrm>
            <a:off x="741000" y="324000"/>
            <a:ext cx="8460000" cy="639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216BFE6F-A464-4BEB-A8AB-3C2F23AC1A6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61062" y="819150"/>
            <a:ext cx="5489937" cy="5580063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B2C53F4F-D5ED-4F15-8DAF-3BE48C7364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619375"/>
            <a:ext cx="4589463" cy="3554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9BF0E8F5-F583-4E00-B031-52E1C58FD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12" y="876406"/>
            <a:ext cx="4897438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3672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D1CA5E-135D-48FF-89FF-875011A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E3CC18A-A5E7-49AF-B6CD-BE1AFE140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3746409-A91B-4E97-8C14-96D530D7B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6834-303D-42F2-9A17-D34541DC9973}" type="datetimeFigureOut">
              <a:rPr lang="ru-RU" smtClean="0"/>
              <a:t>21.07.2023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1A75CC0-3FC9-43C0-A677-C55118E8F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C8CE17-2D24-4415-AD2A-4B8B810C5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4CB49-52DD-40AD-9385-99D604C21F29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9"/>
            <a:extLst>
              <a:ext uri="{FF2B5EF4-FFF2-40B4-BE49-F238E27FC236}">
                <a16:creationId xmlns="" xmlns:a16="http://schemas.microsoft.com/office/drawing/2014/main" id="{25C0B41C-A303-4893-8785-8EB14BC329A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2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4" r:id="rId10"/>
    <p:sldLayoutId id="2147483663" r:id="rId11"/>
    <p:sldLayoutId id="2147483666" r:id="rId12"/>
    <p:sldLayoutId id="2147483665" r:id="rId13"/>
    <p:sldLayoutId id="2147483656" r:id="rId14"/>
    <p:sldLayoutId id="214748365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8.jpg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svg"/><Relationship Id="rId11" Type="http://schemas.openxmlformats.org/officeDocument/2006/relationships/image" Target="../media/image7.png"/><Relationship Id="rId15" Type="http://schemas.openxmlformats.org/officeDocument/2006/relationships/image" Target="../media/image10.jpg"/><Relationship Id="rId10" Type="http://schemas.openxmlformats.org/officeDocument/2006/relationships/image" Target="../media/image12.svg"/><Relationship Id="rId9" Type="http://schemas.openxmlformats.org/officeDocument/2006/relationships/image" Target="../media/image6.png"/><Relationship Id="rId1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823F8A6-6CFD-4143-99F1-02ADA23207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9357" y="2041008"/>
            <a:ext cx="6299200" cy="16192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6600" dirty="0" smtClean="0"/>
              <a:t>Резюме для </a:t>
            </a:r>
            <a:r>
              <a:rPr lang="ru-RU" sz="6600" dirty="0" err="1" smtClean="0"/>
              <a:t>фриланс</a:t>
            </a:r>
            <a:r>
              <a:rPr lang="ru-RU" sz="6600" dirty="0" smtClean="0"/>
              <a:t> биржи</a:t>
            </a:r>
          </a:p>
          <a:p>
            <a:pPr marL="0" indent="0">
              <a:buNone/>
            </a:pPr>
            <a:endParaRPr lang="ru-RU" sz="6600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C9E6A74-4925-4340-BAFC-5CBB6A30BCFB}"/>
              </a:ext>
            </a:extLst>
          </p:cNvPr>
          <p:cNvSpPr/>
          <p:nvPr/>
        </p:nvSpPr>
        <p:spPr>
          <a:xfrm>
            <a:off x="1075750" y="639000"/>
            <a:ext cx="2520000" cy="94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90F1F6-35BA-4855-9619-C49A6D27A65E}"/>
              </a:ext>
            </a:extLst>
          </p:cNvPr>
          <p:cNvSpPr txBox="1"/>
          <p:nvPr/>
        </p:nvSpPr>
        <p:spPr>
          <a:xfrm>
            <a:off x="1471122" y="696001"/>
            <a:ext cx="1729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Конюченко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Никита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Текст 4">
            <a:extLst>
              <a:ext uri="{FF2B5EF4-FFF2-40B4-BE49-F238E27FC236}">
                <a16:creationId xmlns="" xmlns:a16="http://schemas.microsoft.com/office/drawing/2014/main" id="{D2346321-6EC9-4C39-A612-B9408A22F381}"/>
              </a:ext>
            </a:extLst>
          </p:cNvPr>
          <p:cNvSpPr txBox="1">
            <a:spLocks/>
          </p:cNvSpPr>
          <p:nvPr/>
        </p:nvSpPr>
        <p:spPr>
          <a:xfrm>
            <a:off x="1069357" y="3852584"/>
            <a:ext cx="6299200" cy="1331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C959A19-DDF8-4138-97E3-1C3A18883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4122" y="5606827"/>
            <a:ext cx="495000" cy="495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D63EC6D-9C21-4696-AE44-0431EB0C87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941324" y="5615684"/>
            <a:ext cx="495000" cy="495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83A8567-EBBD-4913-97D3-A961E2C869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785750" y="5606827"/>
            <a:ext cx="495000" cy="495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889CF49-3B61-47C8-85B8-079EF4A377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595750" y="5615684"/>
            <a:ext cx="495000" cy="495000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" b="39839"/>
          <a:stretch/>
        </p:blipFill>
        <p:spPr>
          <a:xfrm>
            <a:off x="7800378" y="594000"/>
            <a:ext cx="3937101" cy="1548000"/>
          </a:xfrm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b="7873"/>
          <a:stretch>
            <a:fillRect/>
          </a:stretch>
        </p:blipFill>
        <p:spPr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" t="12996" r="-403" b="34634"/>
          <a:stretch/>
        </p:blipFill>
        <p:spPr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505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2D42EC21-5488-4211-975E-91C75476C4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46175" y="2439000"/>
            <a:ext cx="4589463" cy="886039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>Я молодой и энергичный переводчик с опытом работы на различных проектах. Моя страсть к языкам и умение смело и творчески подходить к каждому заданию позволяют мне точно передавать смысл и сохранять стиль </a:t>
            </a:r>
            <a:r>
              <a:rPr lang="ru-RU" sz="1600" dirty="0" smtClean="0"/>
              <a:t>оригинала</a:t>
            </a:r>
            <a:endParaRPr lang="ru-RU" sz="16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629A470-A402-4551-BF97-5E4E8E408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О себе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2BCE3E-BDE8-47E5-8ECF-940A3EBBC745}"/>
              </a:ext>
            </a:extLst>
          </p:cNvPr>
          <p:cNvSpPr txBox="1"/>
          <p:nvPr/>
        </p:nvSpPr>
        <p:spPr>
          <a:xfrm>
            <a:off x="1522178" y="351900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Навык №1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8B049710-1F76-4036-8575-CF3741F9855B}"/>
              </a:ext>
            </a:extLst>
          </p:cNvPr>
          <p:cNvSpPr/>
          <p:nvPr/>
        </p:nvSpPr>
        <p:spPr>
          <a:xfrm>
            <a:off x="1522178" y="3919110"/>
            <a:ext cx="4176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Мои работы всегда отличаются внимательностью к деталям, аккуратностью и профессионализмом.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272C7E0-FEEE-4CEA-BF55-A149C33886F0}"/>
              </a:ext>
            </a:extLst>
          </p:cNvPr>
          <p:cNvSpPr txBox="1"/>
          <p:nvPr/>
        </p:nvSpPr>
        <p:spPr>
          <a:xfrm>
            <a:off x="1529192" y="4517555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Навык №2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F8B19B1-FD37-4387-98BE-3D8730BB85CF}"/>
              </a:ext>
            </a:extLst>
          </p:cNvPr>
          <p:cNvSpPr/>
          <p:nvPr/>
        </p:nvSpPr>
        <p:spPr>
          <a:xfrm>
            <a:off x="1534320" y="4884973"/>
            <a:ext cx="4176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Мое стремление к совершенствованию и обучению никогда не прекращается.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51A5C86-8D9B-4749-B2C7-9221BA48AFB9}"/>
              </a:ext>
            </a:extLst>
          </p:cNvPr>
          <p:cNvSpPr txBox="1"/>
          <p:nvPr/>
        </p:nvSpPr>
        <p:spPr>
          <a:xfrm>
            <a:off x="1513961" y="5504313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Навык №3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1D0C75-9633-4F00-94C2-542BC9208950}"/>
              </a:ext>
            </a:extLst>
          </p:cNvPr>
          <p:cNvSpPr/>
          <p:nvPr/>
        </p:nvSpPr>
        <p:spPr>
          <a:xfrm>
            <a:off x="1513961" y="5904423"/>
            <a:ext cx="41767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Я предоставляю </a:t>
            </a:r>
            <a:r>
              <a:rPr lang="ru-RU" sz="1400" dirty="0">
                <a:solidFill>
                  <a:schemeClr val="bg1"/>
                </a:solidFill>
              </a:rPr>
              <a:t>выдающиеся переводы, которые не только удовлетворяют ожидания, но и превосходят их.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F473D53-79F5-4D64-98DA-21409E342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0285" y="3585705"/>
            <a:ext cx="266700" cy="2667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92C794B-5B4D-4A31-89EF-B1194F66C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285" y="4517555"/>
            <a:ext cx="266700" cy="266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DA32C6C7-430F-48C5-BE25-98FAC6821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285" y="5504373"/>
            <a:ext cx="266700" cy="266700"/>
          </a:xfrm>
          <a:prstGeom prst="rect">
            <a:avLst/>
          </a:prstGeom>
        </p:spPr>
      </p:pic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2" t="-243" r="442" b="3565"/>
          <a:stretch/>
        </p:blipFill>
        <p:spPr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730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01C4142-276E-4216-A81D-033FB18E0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60907" y="2129951"/>
            <a:ext cx="4589463" cy="849049"/>
          </a:xfrm>
        </p:spPr>
        <p:txBody>
          <a:bodyPr>
            <a:normAutofit fontScale="85000" lnSpcReduction="20000"/>
          </a:bodyPr>
          <a:lstStyle/>
          <a:p>
            <a:r>
              <a:rPr lang="ru-RU" sz="1600" dirty="0"/>
              <a:t>Моя главная цель — предоставлять выдающиеся переводы, которые не только удовлетворяют ожидания, но и превосходят их. Каждый проект для меня — возможность проявить свою творческую сущность и вложить частичку своего сердца в результат. 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D6BDA7DD-0917-41EA-AFA6-C2B640CB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Навыки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81DA39-611C-42C0-B1C7-FD2B0B817A17}"/>
              </a:ext>
            </a:extLst>
          </p:cNvPr>
          <p:cNvSpPr txBox="1"/>
          <p:nvPr/>
        </p:nvSpPr>
        <p:spPr>
          <a:xfrm>
            <a:off x="6995287" y="3363944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Навык 1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52B50E4-499A-4BF6-A52F-55F1FBF107E5}"/>
              </a:ext>
            </a:extLst>
          </p:cNvPr>
          <p:cNvSpPr/>
          <p:nvPr/>
        </p:nvSpPr>
        <p:spPr>
          <a:xfrm>
            <a:off x="6995287" y="3764054"/>
            <a:ext cx="417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Отличное знание русского и украинского языков как родных, что позволяет мне точно переводить тексты без потери смысла и стиля.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BF165A-AB20-4BF4-84AF-FFE2DB84AC99}"/>
              </a:ext>
            </a:extLst>
          </p:cNvPr>
          <p:cNvSpPr txBox="1"/>
          <p:nvPr/>
        </p:nvSpPr>
        <p:spPr>
          <a:xfrm>
            <a:off x="7019031" y="4783890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Навык 2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E8FFAE-B7C3-488A-AA94-3871EB536923}"/>
              </a:ext>
            </a:extLst>
          </p:cNvPr>
          <p:cNvSpPr/>
          <p:nvPr/>
        </p:nvSpPr>
        <p:spPr>
          <a:xfrm>
            <a:off x="7007429" y="5184000"/>
            <a:ext cx="41767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Уверенный уровень английского и немецкого языков, позволяющий мне качественно переводить тексты и поддерживать связь с иностранными клиентами.</a:t>
            </a:r>
          </a:p>
          <a:p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7" b="8717"/>
          <a:stretch>
            <a:fillRect/>
          </a:stretch>
        </p:blipFill>
        <p:spPr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2"/>
          <a:stretch/>
        </p:blipFill>
        <p:spPr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5350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D833230-1873-4C04-924B-976369D8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Образование</a:t>
            </a:r>
            <a:endParaRPr lang="ru-RU" sz="5400" b="1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0860DA5-590F-4364-8895-D66DDEAF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1124925"/>
          </a:xfrm>
        </p:spPr>
        <p:txBody>
          <a:bodyPr>
            <a:normAutofit/>
          </a:bodyPr>
          <a:lstStyle/>
          <a:p>
            <a:pPr algn="ctr"/>
            <a:r>
              <a:rPr lang="ru-RU" sz="1800" dirty="0"/>
              <a:t>Бакалавр филологии ( Специализация: Технический перевод ), [Учебное </a:t>
            </a:r>
            <a:r>
              <a:rPr lang="ru-RU" sz="1800" dirty="0" err="1"/>
              <a:t>завидение</a:t>
            </a:r>
            <a:r>
              <a:rPr lang="ru-RU" sz="1800" dirty="0"/>
              <a:t>: Киевский национальный лингвистический университет (КНЛУ)] [ Закончил в 2022 году]</a:t>
            </a:r>
          </a:p>
          <a:p>
            <a:pPr algn="ctr"/>
            <a:endParaRPr lang="ru-RU" sz="1800" dirty="0"/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="" xmlns:a16="http://schemas.microsoft.com/office/drawing/2014/main" id="{85DB73DF-197E-409A-942E-D046F584FB63}"/>
              </a:ext>
            </a:extLst>
          </p:cNvPr>
          <p:cNvSpPr/>
          <p:nvPr/>
        </p:nvSpPr>
        <p:spPr>
          <a:xfrm>
            <a:off x="1191000" y="3412388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1" name="Арка 30">
            <a:extLst>
              <a:ext uri="{FF2B5EF4-FFF2-40B4-BE49-F238E27FC236}">
                <a16:creationId xmlns="" xmlns:a16="http://schemas.microsoft.com/office/drawing/2014/main" id="{5CF88ED5-402D-4289-A511-1B9252DAC030}"/>
              </a:ext>
            </a:extLst>
          </p:cNvPr>
          <p:cNvSpPr/>
          <p:nvPr/>
        </p:nvSpPr>
        <p:spPr>
          <a:xfrm>
            <a:off x="1191000" y="3412388"/>
            <a:ext cx="1260000" cy="1260000"/>
          </a:xfrm>
          <a:prstGeom prst="blockArc">
            <a:avLst>
              <a:gd name="adj1" fmla="val 21498754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A235500-900F-48C9-BAEF-809E9B7BD3BF}"/>
              </a:ext>
            </a:extLst>
          </p:cNvPr>
          <p:cNvSpPr txBox="1"/>
          <p:nvPr/>
        </p:nvSpPr>
        <p:spPr>
          <a:xfrm>
            <a:off x="1569168" y="3828167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C2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6C9E7F3C-A745-4E9D-A1F1-B5EE732A11E8}"/>
              </a:ext>
            </a:extLst>
          </p:cNvPr>
          <p:cNvSpPr/>
          <p:nvPr/>
        </p:nvSpPr>
        <p:spPr>
          <a:xfrm>
            <a:off x="3981000" y="341013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6" name="Арка 35">
            <a:extLst>
              <a:ext uri="{FF2B5EF4-FFF2-40B4-BE49-F238E27FC236}">
                <a16:creationId xmlns="" xmlns:a16="http://schemas.microsoft.com/office/drawing/2014/main" id="{6D833C22-1EBA-4BDE-80BF-640A1F6794B8}"/>
              </a:ext>
            </a:extLst>
          </p:cNvPr>
          <p:cNvSpPr/>
          <p:nvPr/>
        </p:nvSpPr>
        <p:spPr>
          <a:xfrm>
            <a:off x="3981000" y="3410130"/>
            <a:ext cx="1260000" cy="1260000"/>
          </a:xfrm>
          <a:prstGeom prst="blockArc">
            <a:avLst>
              <a:gd name="adj1" fmla="val 1800030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45463FE-4A1A-45DC-BB84-A0BC36A5F5F2}"/>
              </a:ext>
            </a:extLst>
          </p:cNvPr>
          <p:cNvSpPr txBox="1"/>
          <p:nvPr/>
        </p:nvSpPr>
        <p:spPr>
          <a:xfrm>
            <a:off x="4359168" y="3828801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C2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8" name="Полилиния: фигура 37">
            <a:extLst>
              <a:ext uri="{FF2B5EF4-FFF2-40B4-BE49-F238E27FC236}">
                <a16:creationId xmlns="" xmlns:a16="http://schemas.microsoft.com/office/drawing/2014/main" id="{075B6009-04D3-4722-9FF4-CB984FDE4F13}"/>
              </a:ext>
            </a:extLst>
          </p:cNvPr>
          <p:cNvSpPr/>
          <p:nvPr/>
        </p:nvSpPr>
        <p:spPr>
          <a:xfrm>
            <a:off x="9741000" y="3511176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Арка 38">
            <a:extLst>
              <a:ext uri="{FF2B5EF4-FFF2-40B4-BE49-F238E27FC236}">
                <a16:creationId xmlns="" xmlns:a16="http://schemas.microsoft.com/office/drawing/2014/main" id="{86B5B53C-143C-4D9C-ACC3-4CB8D041A8BD}"/>
              </a:ext>
            </a:extLst>
          </p:cNvPr>
          <p:cNvSpPr/>
          <p:nvPr/>
        </p:nvSpPr>
        <p:spPr>
          <a:xfrm>
            <a:off x="9741000" y="3511176"/>
            <a:ext cx="1260000" cy="1260000"/>
          </a:xfrm>
          <a:prstGeom prst="blockArc">
            <a:avLst>
              <a:gd name="adj1" fmla="val 10857266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4CB4C0B-D827-4494-A60C-E373E8B0CFC0}"/>
              </a:ext>
            </a:extLst>
          </p:cNvPr>
          <p:cNvSpPr txBox="1"/>
          <p:nvPr/>
        </p:nvSpPr>
        <p:spPr>
          <a:xfrm>
            <a:off x="10119168" y="391034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C1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1" name="Полилиния: фигура 40">
            <a:extLst>
              <a:ext uri="{FF2B5EF4-FFF2-40B4-BE49-F238E27FC236}">
                <a16:creationId xmlns="" xmlns:a16="http://schemas.microsoft.com/office/drawing/2014/main" id="{CFE0DDCE-1107-4332-96BD-95C4939B9BB4}"/>
              </a:ext>
            </a:extLst>
          </p:cNvPr>
          <p:cNvSpPr/>
          <p:nvPr/>
        </p:nvSpPr>
        <p:spPr>
          <a:xfrm>
            <a:off x="6951000" y="3429000"/>
            <a:ext cx="1260000" cy="1260000"/>
          </a:xfrm>
          <a:custGeom>
            <a:avLst/>
            <a:gdLst>
              <a:gd name="connsiteX0" fmla="*/ 630000 w 1260000"/>
              <a:gd name="connsiteY0" fmla="*/ 95508 h 1260000"/>
              <a:gd name="connsiteX1" fmla="*/ 90000 w 1260000"/>
              <a:gd name="connsiteY1" fmla="*/ 632754 h 1260000"/>
              <a:gd name="connsiteX2" fmla="*/ 630000 w 1260000"/>
              <a:gd name="connsiteY2" fmla="*/ 1170000 h 1260000"/>
              <a:gd name="connsiteX3" fmla="*/ 1170000 w 1260000"/>
              <a:gd name="connsiteY3" fmla="*/ 632754 h 1260000"/>
              <a:gd name="connsiteX4" fmla="*/ 630000 w 1260000"/>
              <a:gd name="connsiteY4" fmla="*/ 95508 h 1260000"/>
              <a:gd name="connsiteX5" fmla="*/ 630000 w 1260000"/>
              <a:gd name="connsiteY5" fmla="*/ 0 h 1260000"/>
              <a:gd name="connsiteX6" fmla="*/ 1260000 w 1260000"/>
              <a:gd name="connsiteY6" fmla="*/ 630000 h 1260000"/>
              <a:gd name="connsiteX7" fmla="*/ 630000 w 1260000"/>
              <a:gd name="connsiteY7" fmla="*/ 1260000 h 1260000"/>
              <a:gd name="connsiteX8" fmla="*/ 0 w 1260000"/>
              <a:gd name="connsiteY8" fmla="*/ 630000 h 1260000"/>
              <a:gd name="connsiteX9" fmla="*/ 630000 w 1260000"/>
              <a:gd name="connsiteY9" fmla="*/ 0 h 12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0000" h="1260000">
                <a:moveTo>
                  <a:pt x="630000" y="95508"/>
                </a:moveTo>
                <a:cubicBezTo>
                  <a:pt x="331766" y="95508"/>
                  <a:pt x="90000" y="336041"/>
                  <a:pt x="90000" y="632754"/>
                </a:cubicBezTo>
                <a:cubicBezTo>
                  <a:pt x="90000" y="929467"/>
                  <a:pt x="331766" y="1170000"/>
                  <a:pt x="630000" y="1170000"/>
                </a:cubicBezTo>
                <a:cubicBezTo>
                  <a:pt x="928234" y="1170000"/>
                  <a:pt x="1170000" y="929467"/>
                  <a:pt x="1170000" y="632754"/>
                </a:cubicBezTo>
                <a:cubicBezTo>
                  <a:pt x="1170000" y="336041"/>
                  <a:pt x="928234" y="95508"/>
                  <a:pt x="630000" y="95508"/>
                </a:cubicBezTo>
                <a:close/>
                <a:moveTo>
                  <a:pt x="630000" y="0"/>
                </a:moveTo>
                <a:cubicBezTo>
                  <a:pt x="977939" y="0"/>
                  <a:pt x="1260000" y="282061"/>
                  <a:pt x="1260000" y="630000"/>
                </a:cubicBezTo>
                <a:cubicBezTo>
                  <a:pt x="1260000" y="977939"/>
                  <a:pt x="977939" y="1260000"/>
                  <a:pt x="630000" y="1260000"/>
                </a:cubicBezTo>
                <a:cubicBezTo>
                  <a:pt x="282061" y="1260000"/>
                  <a:pt x="0" y="977939"/>
                  <a:pt x="0" y="630000"/>
                </a:cubicBezTo>
                <a:cubicBezTo>
                  <a:pt x="0" y="282061"/>
                  <a:pt x="282061" y="0"/>
                  <a:pt x="63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Арка 41">
            <a:extLst>
              <a:ext uri="{FF2B5EF4-FFF2-40B4-BE49-F238E27FC236}">
                <a16:creationId xmlns="" xmlns:a16="http://schemas.microsoft.com/office/drawing/2014/main" id="{D6357ECC-7971-403C-8AD4-7822D45A2928}"/>
              </a:ext>
            </a:extLst>
          </p:cNvPr>
          <p:cNvSpPr/>
          <p:nvPr/>
        </p:nvSpPr>
        <p:spPr>
          <a:xfrm>
            <a:off x="6951000" y="3429000"/>
            <a:ext cx="1260000" cy="1260000"/>
          </a:xfrm>
          <a:prstGeom prst="blockArc">
            <a:avLst>
              <a:gd name="adj1" fmla="val 5406162"/>
              <a:gd name="adj2" fmla="val 16195566"/>
              <a:gd name="adj3" fmla="val 76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697FAFA-A0A2-41F2-A693-4D3D0F60A97B}"/>
              </a:ext>
            </a:extLst>
          </p:cNvPr>
          <p:cNvSpPr txBox="1"/>
          <p:nvPr/>
        </p:nvSpPr>
        <p:spPr>
          <a:xfrm>
            <a:off x="7311807" y="3910343"/>
            <a:ext cx="503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C1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762BB28-54F8-4999-A207-DCC58B5E2BB1}"/>
              </a:ext>
            </a:extLst>
          </p:cNvPr>
          <p:cNvSpPr txBox="1"/>
          <p:nvPr/>
        </p:nvSpPr>
        <p:spPr>
          <a:xfrm>
            <a:off x="611302" y="482170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Русский язык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DCBCC38A-0CBB-49B2-9C11-0A99187A1BFA}"/>
              </a:ext>
            </a:extLst>
          </p:cNvPr>
          <p:cNvSpPr/>
          <p:nvPr/>
        </p:nvSpPr>
        <p:spPr>
          <a:xfrm>
            <a:off x="599866" y="5167312"/>
            <a:ext cx="228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Владею русским языком на родном уровне, свободное устное и письменное </a:t>
            </a:r>
            <a:r>
              <a:rPr lang="ru-RU" sz="1400" dirty="0" smtClean="0">
                <a:solidFill>
                  <a:schemeClr val="bg1"/>
                </a:solidFill>
              </a:rPr>
              <a:t>общение.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2B33B28-9B08-459B-BD7F-A32941544861}"/>
              </a:ext>
            </a:extLst>
          </p:cNvPr>
          <p:cNvSpPr txBox="1"/>
          <p:nvPr/>
        </p:nvSpPr>
        <p:spPr>
          <a:xfrm>
            <a:off x="3515792" y="482170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Украинский язык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B6C684E-7D8D-4E83-9205-C818F4C61223}"/>
              </a:ext>
            </a:extLst>
          </p:cNvPr>
          <p:cNvSpPr/>
          <p:nvPr/>
        </p:nvSpPr>
        <p:spPr>
          <a:xfrm>
            <a:off x="3504356" y="5167312"/>
            <a:ext cx="2286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Владение украинским языком на родном уровне, свободное устное и письменное </a:t>
            </a:r>
            <a:r>
              <a:rPr lang="ru-RU" sz="1400" dirty="0" smtClean="0">
                <a:solidFill>
                  <a:schemeClr val="bg1"/>
                </a:solidFill>
              </a:rPr>
              <a:t>общение.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6B7AFE9-0AB5-452F-9597-63D5DCBF5821}"/>
              </a:ext>
            </a:extLst>
          </p:cNvPr>
          <p:cNvSpPr txBox="1"/>
          <p:nvPr/>
        </p:nvSpPr>
        <p:spPr>
          <a:xfrm>
            <a:off x="6431718" y="482170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Английский язык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596F3FB6-C5C9-4F0C-AEF5-2B10452AD8F1}"/>
              </a:ext>
            </a:extLst>
          </p:cNvPr>
          <p:cNvSpPr/>
          <p:nvPr/>
        </p:nvSpPr>
        <p:spPr>
          <a:xfrm>
            <a:off x="6437643" y="5202133"/>
            <a:ext cx="22867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Свободно владею английским языком, отличное устное и письменное общение, опыт работы с международными коллегами и клиентами.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8495C8E9-3E06-4478-BE99-349E7C77404A}"/>
              </a:ext>
            </a:extLst>
          </p:cNvPr>
          <p:cNvSpPr txBox="1"/>
          <p:nvPr/>
        </p:nvSpPr>
        <p:spPr>
          <a:xfrm>
            <a:off x="9347644" y="482170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Немецкий язык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="" xmlns:a16="http://schemas.microsoft.com/office/drawing/2014/main" id="{95849384-59B6-4AEE-9AEC-5F9AE1AB1D69}"/>
              </a:ext>
            </a:extLst>
          </p:cNvPr>
          <p:cNvSpPr/>
          <p:nvPr/>
        </p:nvSpPr>
        <p:spPr>
          <a:xfrm>
            <a:off x="9336208" y="5167312"/>
            <a:ext cx="2286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Мои навыки владения немецким языком на высоком уровне позволяют мне легко общаться на устном и письменном </a:t>
            </a:r>
            <a:r>
              <a:rPr lang="ru-RU" sz="1400" dirty="0" smtClean="0">
                <a:solidFill>
                  <a:schemeClr val="bg1"/>
                </a:solidFill>
              </a:rPr>
              <a:t>уровне.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0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DD833230-1873-4C04-924B-976369D82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/>
              <a:t>Опыт работы</a:t>
            </a:r>
            <a:endParaRPr lang="ru-RU" sz="5400" b="1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50860DA5-590F-4364-8895-D66DDEAF7F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90688"/>
            <a:ext cx="10515600" cy="1124925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/>
              <a:t>Фриланс</a:t>
            </a:r>
            <a:r>
              <a:rPr lang="ru-RU" sz="1800" dirty="0"/>
              <a:t>-переводчик (2019 - настоящее время)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0762BB28-54F8-4999-A207-DCC58B5E2BB1}"/>
              </a:ext>
            </a:extLst>
          </p:cNvPr>
          <p:cNvSpPr txBox="1"/>
          <p:nvPr/>
        </p:nvSpPr>
        <p:spPr>
          <a:xfrm>
            <a:off x="1273594" y="484281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Пункт №1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DCBCC38A-0CBB-49B2-9C11-0A99187A1BFA}"/>
              </a:ext>
            </a:extLst>
          </p:cNvPr>
          <p:cNvSpPr/>
          <p:nvPr/>
        </p:nvSpPr>
        <p:spPr>
          <a:xfrm>
            <a:off x="1262158" y="5188418"/>
            <a:ext cx="22867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Выполнение переводов текстов различной тематики с русского, украинского, английского и немецкого языков на другие языки </a:t>
            </a:r>
            <a:r>
              <a:rPr lang="ru-RU" sz="1400" dirty="0"/>
              <a:t>и обратно.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2B33B28-9B08-459B-BD7F-A32941544861}"/>
              </a:ext>
            </a:extLst>
          </p:cNvPr>
          <p:cNvSpPr txBox="1"/>
          <p:nvPr/>
        </p:nvSpPr>
        <p:spPr>
          <a:xfrm>
            <a:off x="5016000" y="4821706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Пункт </a:t>
            </a:r>
            <a:r>
              <a:rPr lang="ru-RU" sz="2000" b="1" dirty="0" smtClean="0">
                <a:solidFill>
                  <a:schemeClr val="tx2"/>
                </a:solidFill>
              </a:rPr>
              <a:t>№2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B6C684E-7D8D-4E83-9205-C818F4C61223}"/>
              </a:ext>
            </a:extLst>
          </p:cNvPr>
          <p:cNvSpPr/>
          <p:nvPr/>
        </p:nvSpPr>
        <p:spPr>
          <a:xfrm>
            <a:off x="5004564" y="5167312"/>
            <a:ext cx="2286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Сотрудничество с различными клиентами по всему миру, выполнение заказов в оговоренные сроки.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6B7AFE9-0AB5-452F-9597-63D5DCBF5821}"/>
              </a:ext>
            </a:extLst>
          </p:cNvPr>
          <p:cNvSpPr txBox="1"/>
          <p:nvPr/>
        </p:nvSpPr>
        <p:spPr>
          <a:xfrm>
            <a:off x="8769842" y="4842812"/>
            <a:ext cx="2583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Пункт </a:t>
            </a:r>
            <a:r>
              <a:rPr lang="ru-RU" sz="2000" b="1" dirty="0" smtClean="0">
                <a:solidFill>
                  <a:schemeClr val="tx2"/>
                </a:solidFill>
              </a:rPr>
              <a:t>№3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596F3FB6-C5C9-4F0C-AEF5-2B10452AD8F1}"/>
              </a:ext>
            </a:extLst>
          </p:cNvPr>
          <p:cNvSpPr/>
          <p:nvPr/>
        </p:nvSpPr>
        <p:spPr>
          <a:xfrm>
            <a:off x="8758406" y="5188418"/>
            <a:ext cx="22867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Работа с различными типами документов, включая веб-страницы, рекламные </a:t>
            </a:r>
            <a:r>
              <a:rPr lang="ru-RU" sz="1400" dirty="0" smtClean="0">
                <a:solidFill>
                  <a:schemeClr val="bg1"/>
                </a:solidFill>
              </a:rPr>
              <a:t>материалы, </a:t>
            </a:r>
            <a:r>
              <a:rPr lang="ru-RU" sz="1400" dirty="0">
                <a:solidFill>
                  <a:schemeClr val="bg1"/>
                </a:solidFill>
              </a:rPr>
              <a:t>академические тексты и многое другое.</a:t>
            </a: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17" y="2730188"/>
            <a:ext cx="2887512" cy="192443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13" y="2730188"/>
            <a:ext cx="2885215" cy="192443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63" y="2721863"/>
            <a:ext cx="2745000" cy="1941088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0064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Черно-зеленый">
      <a:dk1>
        <a:sysClr val="windowText" lastClr="000000"/>
      </a:dk1>
      <a:lt1>
        <a:sysClr val="window" lastClr="FFFFFF"/>
      </a:lt1>
      <a:dk2>
        <a:srgbClr val="81B43F"/>
      </a:dk2>
      <a:lt2>
        <a:srgbClr val="C0D99C"/>
      </a:lt2>
      <a:accent1>
        <a:srgbClr val="000000"/>
      </a:accent1>
      <a:accent2>
        <a:srgbClr val="35402B"/>
      </a:accent2>
      <a:accent3>
        <a:srgbClr val="7DA63F"/>
      </a:accent3>
      <a:accent4>
        <a:srgbClr val="5E7330"/>
      </a:accent4>
      <a:accent5>
        <a:srgbClr val="F2F2F2"/>
      </a:accent5>
      <a:accent6>
        <a:srgbClr val="BFBFBF"/>
      </a:accent6>
      <a:hlink>
        <a:srgbClr val="8EBF45"/>
      </a:hlink>
      <a:folHlink>
        <a:srgbClr val="C0D99C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343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О себе</vt:lpstr>
      <vt:lpstr>Навыки</vt:lpstr>
      <vt:lpstr>Образование</vt:lpstr>
      <vt:lpstr>Опыт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Ulia</cp:lastModifiedBy>
  <cp:revision>33</cp:revision>
  <dcterms:created xsi:type="dcterms:W3CDTF">2020-06-16T06:14:32Z</dcterms:created>
  <dcterms:modified xsi:type="dcterms:W3CDTF">2023-07-20T22:20:09Z</dcterms:modified>
</cp:coreProperties>
</file>