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7.jpg" ContentType="image/pn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8DDA078-5278-4612-822F-E12FBF56BEBE}">
          <p14:sldIdLst>
            <p14:sldId id="256"/>
            <p14:sldId id="257"/>
            <p14:sldId id="258"/>
            <p14:sldId id="259"/>
            <p14:sldId id="260"/>
          </p14:sldIdLst>
        </p14:section>
        <p14:section name="Раздел без заголовка" id="{2D28FA58-7339-4B01-A765-FF0B5B36275F}">
          <p14:sldIdLst>
            <p14:sldId id="263"/>
            <p14:sldId id="264"/>
            <p14:sldId id="265"/>
            <p14:sldId id="266"/>
            <p14:sldId id="267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енис" initials="Д" lastIdx="2" clrIdx="0">
    <p:extLst>
      <p:ext uri="{19B8F6BF-5375-455C-9EA6-DF929625EA0E}">
        <p15:presenceInfo xmlns:p15="http://schemas.microsoft.com/office/powerpoint/2012/main" userId="Денис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72760" autoAdjust="0"/>
  </p:normalViewPr>
  <p:slideViewPr>
    <p:cSldViewPr snapToGrid="0">
      <p:cViewPr varScale="1">
        <p:scale>
          <a:sx n="57" d="100"/>
          <a:sy n="57" d="100"/>
        </p:scale>
        <p:origin x="1260" y="72"/>
      </p:cViewPr>
      <p:guideLst/>
    </p:cSldViewPr>
  </p:slideViewPr>
  <p:notesTextViewPr>
    <p:cViewPr>
      <p:scale>
        <a:sx n="100" d="100"/>
        <a:sy n="100" d="100"/>
      </p:scale>
      <p:origin x="0" y="-4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0864D-86F9-45F4-A63A-ADBE0987CEC4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201C4-C719-42D7-AD83-2C0C4811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651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Доброго всім дня! 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Хотів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сьогодні розказати Вам про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такий будівельний матеріал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арболіт.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00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Давайте розглянемо основні технологічні процеси виготовлення арболіту:</a:t>
            </a:r>
            <a:r>
              <a:rPr lang="uk-UA" baseline="0" dirty="0" smtClean="0"/>
              <a:t> Попередньо підготовлені органічні наповнювачі разом з в’яжучим, водою та мінеральними домішками змішують до однорідної маси.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стисканні маса повинна тримати форму. Готову суміш викладають у форми,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ушільнюють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допомогою вібрації.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 здобуття необхідної щільності і форми вироби розміщують в зонах або приміщеннях для подальшого висушування. Для прикладу давайте розглянемо як виготовляють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арболіт на одному з приватних підприємств України.(Відео) </a:t>
            </a:r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https://www.youtube.com/watch?v=lPsgd_TKmQ0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417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На цьому в мене все, дякую Вам за увагу</a:t>
            </a:r>
            <a:r>
              <a:rPr lang="uk-UA" smtClean="0"/>
              <a:t>. </a:t>
            </a: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859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Офіційно вважають що арболіт був винайдений в Голландії на початку 30-х років ХХ століття. Завдяки своїй простоті і економічності будівництва, екологічній чистоті його виробництво поширилось на території Європи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США. А згодом на територію колишнього СРСР, де було побудовано більше 100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заводів. Частина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 них знаходилася на території України.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852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В</a:t>
            </a:r>
            <a:r>
              <a:rPr lang="uk-UA" baseline="0" dirty="0" smtClean="0"/>
              <a:t> сучасних умовах виготовляють стандартизовані блоки арболіту розмірами 500х250х300мм. На великих заводах також виготовляють стінові панелі та панелі теплоізоляції. </a:t>
            </a: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Виготовляють два види арболіту: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теплоізоляційний,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цей матеріал ідеальний для будівництва перегородок, і як додатковий утеплювач в багатошарових конструкціях стін і покрівлі.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конструкційний</a:t>
            </a:r>
            <a:r>
              <a:rPr lang="uk-UA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Арболітові блоки використовують переважно для побудови несучих стін будинків, господарських та виробничих споруд.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305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Давайте розглянемо</a:t>
            </a:r>
            <a:r>
              <a:rPr lang="uk-UA" baseline="0" dirty="0" smtClean="0"/>
              <a:t> основні переваги арболіту в порівнянні з газобетоном.</a:t>
            </a:r>
          </a:p>
          <a:p>
            <a:r>
              <a:rPr lang="uk-UA" baseline="0" dirty="0" smtClean="0"/>
              <a:t>Міцність на стиск у газобетону 2МПа, а у конструкційного арболіту – 3,5 </a:t>
            </a:r>
            <a:r>
              <a:rPr lang="uk-UA" baseline="0" dirty="0" err="1" smtClean="0"/>
              <a:t>Мпа</a:t>
            </a:r>
            <a:endParaRPr lang="uk-UA" baseline="0" dirty="0" smtClean="0"/>
          </a:p>
          <a:p>
            <a:r>
              <a:rPr lang="uk-UA" baseline="0" dirty="0" smtClean="0"/>
              <a:t>Щільність арболіту </a:t>
            </a:r>
            <a:r>
              <a:rPr lang="uk-UA" baseline="0" dirty="0" smtClean="0"/>
              <a:t>500-700кг/м3</a:t>
            </a:r>
          </a:p>
          <a:p>
            <a:r>
              <a:rPr lang="uk-UA" baseline="0" dirty="0" smtClean="0"/>
              <a:t>Усадка  - 0,3%</a:t>
            </a:r>
          </a:p>
          <a:p>
            <a:r>
              <a:rPr lang="uk-UA" baseline="0" dirty="0" smtClean="0"/>
              <a:t>Пори підвищують в матеріалі показники звуконепроникності</a:t>
            </a:r>
            <a:endParaRPr lang="uk-UA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883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Високий рівень екологічності дозволяє йому конкурувати з більшістю традиційних будівельних матеріалів.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Економічність</a:t>
            </a:r>
            <a:r>
              <a:rPr lang="uk-UA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Арболіт– дихаючий матеріал, що забезпечує хороший повітрообмін. Це дозволяє знизити витрати на вентиляцію.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Арболітовий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будинок не потребує додаткового утеплення і звукоізоляції.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Вогнестійкість:</a:t>
            </a:r>
            <a:r>
              <a:rPr lang="uk-UA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Високий показник його вогнестійкості був неодноразово підтверджений під час випробувань? Він здатний чинити опір вогню протягом 1,5 години.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Біостійкість</a:t>
            </a:r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Незважаючи на те що арболіт майже повністю складається з дерева, він не піддається впливу грибка, цвілі і мікроорганізмів.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955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Крім переваг, у арболіту є і свої недоліки: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Одним</a:t>
            </a:r>
            <a:r>
              <a:rPr lang="uk-UA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недоліків є низька вологостійкість, що впливає на його високе </a:t>
            </a:r>
            <a:r>
              <a:rPr lang="uk-UA" sz="1200" b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водопоглинання</a:t>
            </a:r>
            <a:r>
              <a:rPr lang="uk-UA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зв’язку з високою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водопроникністю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арболіту, потрібна обов’язкова гідроізоляція фундаменту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стін.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1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Відразу після зведення стін в приміщенні відчувається специфічний запах, який вивітрюється протягом двох місяців.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 сміливо можна використовувати для будівництва невисоких індивідуальних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будівель:котеджу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заміського будинку,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лазні,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гаража,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господарської будівлі,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але за рахунок використання каркасу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збільшити поверховість будівель.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434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Давайте розглянемо з яких компонентів складається арболіт:</a:t>
            </a:r>
            <a:r>
              <a:rPr lang="uk-UA" baseline="0" dirty="0" smtClean="0"/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якості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в’яжучого матеріалу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виготовлення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арболітової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суміші потрібно обирати портландцемент, портландцемент з мінеральними домішками, сульфатостійкий цемент (окрім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пуццоланового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і марок не нижче ніж 300 – для теплоізоляційного арболіту, 400 – для конструкційного.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259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Органічні заповнювачі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забезпечують для арболіту високі тепло- та звукоізоляційні характеристики. В якості заповнювачів можуть використовуватись: подрібнена деревина з відходів лісозаготівлі, деревообробних підприємств хвойних (ялина, сосна,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пихта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і листяних (береза, осика, бук, тополя) порід, костра конопель і льону, подрібнені стебла очерету, мелена рисова солома.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61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складу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арболітової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суміші можуть включатись: хлорид кальцію, сульфат алюмінію, сульфат натрію, хлористий алюміній. Можна використовувати рідке скло. Завдяки більшості хімічних добавок підвищується міцність бетону: вони взаємодіють з цукром, що знаходиться в складі органічних компонентів і створюють безпечні для цементу з’єднання. 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Кількість добавок не повинна перевищувати 2-4% від загальної маси суміші, що готується. В основному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вони використовуються для збільшення міцності та зниження кількості цукру в органічних наповнювачах.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201C4-C719-42D7-AD83-2C0C4811B9D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4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445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17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71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01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70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72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67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56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75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85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81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A30D2-AA8D-401C-846B-3D8978F4279D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E2519-E82A-4620-B79D-D2387DFD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9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41.pn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39.jpe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eg"/><Relationship Id="rId9" Type="http://schemas.openxmlformats.org/officeDocument/2006/relationships/image" Target="../media/image3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8" cy="6857999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6084">
            <a:off x="6386577" y="381870"/>
            <a:ext cx="5393024" cy="32358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81140" y="311220"/>
            <a:ext cx="5272469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Арболіт</a:t>
            </a:r>
            <a:endParaRPr lang="ru-RU" sz="80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і</a:t>
            </a:r>
            <a:r>
              <a:rPr lang="ru-RU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8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його</a:t>
            </a:r>
            <a:endParaRPr lang="ru-RU" sz="8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8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властивості</a:t>
            </a:r>
            <a:endParaRPr lang="ru-RU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93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933" y="1311022"/>
            <a:ext cx="323858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000" b="1" u="sng" dirty="0" smtClean="0">
                <a:solidFill>
                  <a:srgbClr val="002060"/>
                </a:solidFill>
              </a:rPr>
              <a:t>Технологія</a:t>
            </a:r>
          </a:p>
          <a:p>
            <a:pPr algn="ctr"/>
            <a:r>
              <a:rPr lang="uk-UA" sz="4000" b="1" u="sng" dirty="0" smtClean="0">
                <a:solidFill>
                  <a:srgbClr val="002060"/>
                </a:solidFill>
              </a:rPr>
              <a:t>виготовлення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36" y="3519271"/>
            <a:ext cx="2511465" cy="24988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48" y="4166100"/>
            <a:ext cx="2283596" cy="13587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0"/>
          <a:stretch/>
        </p:blipFill>
        <p:spPr>
          <a:xfrm>
            <a:off x="4269591" y="402811"/>
            <a:ext cx="2037797" cy="1616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891" y="3525012"/>
            <a:ext cx="2952344" cy="2640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318" y="389190"/>
            <a:ext cx="2464470" cy="1644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908" y="331959"/>
            <a:ext cx="1944408" cy="1944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Стрелка вверх 8"/>
          <p:cNvSpPr/>
          <p:nvPr/>
        </p:nvSpPr>
        <p:spPr>
          <a:xfrm rot="9810922">
            <a:off x="8013991" y="2372632"/>
            <a:ext cx="484632" cy="978408"/>
          </a:xfrm>
          <a:prstGeom prst="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трелка вверх 9"/>
          <p:cNvSpPr/>
          <p:nvPr/>
        </p:nvSpPr>
        <p:spPr>
          <a:xfrm rot="12473175">
            <a:off x="9891465" y="2101569"/>
            <a:ext cx="484632" cy="1280102"/>
          </a:xfrm>
          <a:prstGeom prst="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трелка вверх 10"/>
          <p:cNvSpPr/>
          <p:nvPr/>
        </p:nvSpPr>
        <p:spPr>
          <a:xfrm rot="16200000">
            <a:off x="6888480" y="4323548"/>
            <a:ext cx="484632" cy="978408"/>
          </a:xfrm>
          <a:prstGeom prst="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трелка вверх 11"/>
          <p:cNvSpPr/>
          <p:nvPr/>
        </p:nvSpPr>
        <p:spPr>
          <a:xfrm rot="16200000">
            <a:off x="3166623" y="4419856"/>
            <a:ext cx="484632" cy="851229"/>
          </a:xfrm>
          <a:prstGeom prst="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Стрелка вверх 12"/>
          <p:cNvSpPr/>
          <p:nvPr/>
        </p:nvSpPr>
        <p:spPr>
          <a:xfrm rot="7384402">
            <a:off x="6559399" y="1770884"/>
            <a:ext cx="484632" cy="2063764"/>
          </a:xfrm>
          <a:prstGeom prst="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70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0914" y="2430306"/>
            <a:ext cx="1104537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Above"/>
              <a:lightRig rig="threePt" dir="t"/>
            </a:scene3d>
          </a:bodyPr>
          <a:lstStyle/>
          <a:p>
            <a:pPr algn="ctr"/>
            <a:r>
              <a:rPr lang="ru-RU" sz="115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Дякую</a:t>
            </a:r>
            <a:r>
              <a:rPr lang="ru-RU" sz="115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за </a:t>
            </a:r>
            <a:r>
              <a:rPr lang="ru-RU" sz="115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увагу</a:t>
            </a:r>
            <a:r>
              <a:rPr lang="ru-RU" sz="115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!</a:t>
            </a:r>
            <a:endParaRPr lang="ru-RU" sz="11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179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2955">
            <a:off x="937159" y="303007"/>
            <a:ext cx="1877570" cy="19028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9" r="11446"/>
          <a:stretch/>
        </p:blipFill>
        <p:spPr>
          <a:xfrm>
            <a:off x="165754" y="3873877"/>
            <a:ext cx="2680837" cy="1965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7" r="9795"/>
          <a:stretch/>
        </p:blipFill>
        <p:spPr>
          <a:xfrm>
            <a:off x="4089018" y="310541"/>
            <a:ext cx="3694176" cy="20424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699" y="3481991"/>
            <a:ext cx="2827020" cy="1884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886248" y="427134"/>
            <a:ext cx="36886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u="sng" dirty="0" smtClean="0">
                <a:solidFill>
                  <a:srgbClr val="002060"/>
                </a:solidFill>
              </a:rPr>
              <a:t>Історія арболіту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286" y="3722441"/>
            <a:ext cx="2904575" cy="1965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40002" y="2191658"/>
            <a:ext cx="1532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err="1" smtClean="0"/>
              <a:t>Голандія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936106" y="2429001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США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64366" y="5971946"/>
            <a:ext cx="1311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Європа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536091" y="5413316"/>
            <a:ext cx="947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СРСР</a:t>
            </a:r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277809" y="5688003"/>
            <a:ext cx="1378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Україна</a:t>
            </a:r>
            <a:endParaRPr lang="en-US" sz="2800" b="1" dirty="0"/>
          </a:p>
        </p:txBody>
      </p:sp>
      <p:sp>
        <p:nvSpPr>
          <p:cNvPr id="14" name="Стрелка вверх 13"/>
          <p:cNvSpPr/>
          <p:nvPr/>
        </p:nvSpPr>
        <p:spPr>
          <a:xfrm rot="10800000">
            <a:off x="1319117" y="2744033"/>
            <a:ext cx="484632" cy="978408"/>
          </a:xfrm>
          <a:prstGeom prst="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Стрелка вверх 14"/>
          <p:cNvSpPr/>
          <p:nvPr/>
        </p:nvSpPr>
        <p:spPr>
          <a:xfrm rot="5400000">
            <a:off x="3254444" y="1084869"/>
            <a:ext cx="484632" cy="978408"/>
          </a:xfrm>
          <a:prstGeom prst="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Стрелка вверх 15"/>
          <p:cNvSpPr/>
          <p:nvPr/>
        </p:nvSpPr>
        <p:spPr>
          <a:xfrm rot="5400000">
            <a:off x="6609424" y="4392572"/>
            <a:ext cx="484632" cy="548151"/>
          </a:xfrm>
          <a:prstGeom prst="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Стрелка вверх 16"/>
          <p:cNvSpPr/>
          <p:nvPr/>
        </p:nvSpPr>
        <p:spPr>
          <a:xfrm rot="5400000">
            <a:off x="2999329" y="4427207"/>
            <a:ext cx="484632" cy="478880"/>
          </a:xfrm>
          <a:prstGeom prst="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1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18" y="1492699"/>
            <a:ext cx="3526064" cy="2098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352540" y="1780032"/>
            <a:ext cx="8534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208016" y="3165157"/>
            <a:ext cx="99796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208016" y="3165157"/>
            <a:ext cx="4198" cy="7749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52952" y="3668340"/>
            <a:ext cx="4772" cy="5460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397790" y="3023616"/>
            <a:ext cx="16481" cy="1190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414271" y="4136055"/>
            <a:ext cx="1815453" cy="30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3269338" y="3840481"/>
            <a:ext cx="910678" cy="2955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096405" y="1780032"/>
            <a:ext cx="0" cy="13851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871675" y="4141186"/>
            <a:ext cx="804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500</a:t>
            </a:r>
            <a:endParaRPr lang="en-US" sz="2800" b="1" dirty="0"/>
          </a:p>
        </p:txBody>
      </p:sp>
      <p:sp>
        <p:nvSpPr>
          <p:cNvPr id="31" name="TextBox 30"/>
          <p:cNvSpPr txBox="1"/>
          <p:nvPr/>
        </p:nvSpPr>
        <p:spPr>
          <a:xfrm rot="16200000">
            <a:off x="4484179" y="2183526"/>
            <a:ext cx="804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250</a:t>
            </a:r>
            <a:endParaRPr lang="en-US" sz="2800" b="1" dirty="0"/>
          </a:p>
        </p:txBody>
      </p:sp>
      <p:sp>
        <p:nvSpPr>
          <p:cNvPr id="32" name="TextBox 31"/>
          <p:cNvSpPr txBox="1"/>
          <p:nvPr/>
        </p:nvSpPr>
        <p:spPr>
          <a:xfrm rot="20380141">
            <a:off x="3436533" y="3874446"/>
            <a:ext cx="851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300</a:t>
            </a:r>
            <a:endParaRPr lang="en-US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39852" y="370731"/>
            <a:ext cx="43661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u="sng" dirty="0" smtClean="0">
                <a:solidFill>
                  <a:srgbClr val="002060"/>
                </a:solidFill>
              </a:rPr>
              <a:t>Вироби з </a:t>
            </a:r>
            <a:r>
              <a:rPr lang="ru-RU" sz="4000" b="1" u="sng" dirty="0" err="1" smtClean="0">
                <a:solidFill>
                  <a:srgbClr val="002060"/>
                </a:solidFill>
              </a:rPr>
              <a:t>арболіту</a:t>
            </a:r>
            <a:r>
              <a:rPr lang="ru-RU" sz="4000" b="1" u="sng" dirty="0">
                <a:solidFill>
                  <a:srgbClr val="002060"/>
                </a:solidFill>
              </a:rPr>
              <a:t>:</a:t>
            </a:r>
            <a:endParaRPr lang="uk-UA" sz="4000" b="1" u="sng" dirty="0">
              <a:solidFill>
                <a:srgbClr val="002060"/>
              </a:solidFill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774" y="3578106"/>
            <a:ext cx="3508072" cy="2167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378" y="519623"/>
            <a:ext cx="3179445" cy="2140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31" y="4841802"/>
            <a:ext cx="3305537" cy="1807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619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018" y="181138"/>
            <a:ext cx="44382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u="sng" dirty="0" smtClean="0">
                <a:solidFill>
                  <a:srgbClr val="002060"/>
                </a:solidFill>
              </a:rPr>
              <a:t>Переваги арболіту: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8770" y="919237"/>
            <a:ext cx="2540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теплоємність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42437" y="3339407"/>
            <a:ext cx="1670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міцність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25567" y="3348897"/>
            <a:ext cx="14816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/>
              <a:t>у</a:t>
            </a:r>
            <a:r>
              <a:rPr lang="uk-UA" sz="3200" b="1" dirty="0" smtClean="0"/>
              <a:t>садка 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851648" y="3348897"/>
            <a:ext cx="3781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звуконепроникність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851648" y="334462"/>
            <a:ext cx="1593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легкість</a:t>
            </a:r>
            <a:endParaRPr lang="en-US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48" y="1504012"/>
            <a:ext cx="3217172" cy="18843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891" y="4079722"/>
            <a:ext cx="2143125" cy="2143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770" y="4064863"/>
            <a:ext cx="2157984" cy="21579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068" y="4208703"/>
            <a:ext cx="1870303" cy="18703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9600" r="9729" b="10222"/>
          <a:stretch/>
        </p:blipFill>
        <p:spPr>
          <a:xfrm>
            <a:off x="7349073" y="1081544"/>
            <a:ext cx="2353159" cy="19799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642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24334" y="299575"/>
            <a:ext cx="44382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u="sng" dirty="0" smtClean="0">
                <a:solidFill>
                  <a:srgbClr val="002060"/>
                </a:solidFill>
              </a:rPr>
              <a:t>Переваги арболіту: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2352" y="474954"/>
            <a:ext cx="2547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екологічність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52877" y="3824569"/>
            <a:ext cx="22268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err="1" smtClean="0"/>
              <a:t>біостійкість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14949" y="2398918"/>
            <a:ext cx="27104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економічність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834041" y="2789460"/>
            <a:ext cx="2688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вогнестійкість</a:t>
            </a:r>
            <a:endParaRPr lang="en-US" sz="32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562" y="3548092"/>
            <a:ext cx="1926336" cy="19809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050" y="3081847"/>
            <a:ext cx="2070220" cy="20702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84" y="1059729"/>
            <a:ext cx="1950633" cy="19506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84" y="4523167"/>
            <a:ext cx="2011680" cy="2011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034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03371" y="1283865"/>
            <a:ext cx="427777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u="sng" dirty="0" smtClean="0">
                <a:solidFill>
                  <a:srgbClr val="002060"/>
                </a:solidFill>
              </a:rPr>
              <a:t>Недоліки арболіту</a:t>
            </a:r>
          </a:p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369" y="1376198"/>
            <a:ext cx="1729254" cy="17292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524" y="4198578"/>
            <a:ext cx="1868944" cy="18689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67" y="4557141"/>
            <a:ext cx="1365504" cy="1365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9" t="16076" r="15911" b="14344"/>
          <a:stretch/>
        </p:blipFill>
        <p:spPr>
          <a:xfrm>
            <a:off x="9497770" y="4557141"/>
            <a:ext cx="1352561" cy="1365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43"/>
          <a:stretch/>
        </p:blipFill>
        <p:spPr>
          <a:xfrm>
            <a:off x="7570946" y="4557141"/>
            <a:ext cx="1435508" cy="1365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299525" y="822200"/>
            <a:ext cx="2218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вологостійкість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205205" y="3581372"/>
            <a:ext cx="2407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err="1" smtClean="0"/>
              <a:t>водопоглинання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54334" y="3876854"/>
            <a:ext cx="5668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б</a:t>
            </a:r>
            <a:r>
              <a:rPr lang="uk-UA" sz="2800" b="1" dirty="0" smtClean="0"/>
              <a:t>удівлі з малою кількістю поверхів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0467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7412" y="195750"/>
            <a:ext cx="18582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u="sng" dirty="0" smtClean="0">
                <a:solidFill>
                  <a:srgbClr val="002060"/>
                </a:solidFill>
              </a:rPr>
              <a:t>В’яжучі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74" y="3054326"/>
            <a:ext cx="4591271" cy="25295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71" y="1173950"/>
            <a:ext cx="4476427" cy="26410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0102222" y="1075818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ПЦ І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137775" y="2395233"/>
            <a:ext cx="2788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ССПЦ </a:t>
            </a:r>
            <a:r>
              <a:rPr lang="en-US" sz="2400" b="1" dirty="0" smtClean="0"/>
              <a:t>IV</a:t>
            </a:r>
            <a:r>
              <a:rPr lang="uk-UA" sz="2400" b="1" dirty="0" smtClean="0"/>
              <a:t> або ПЦЦ І</a:t>
            </a:r>
            <a:r>
              <a:rPr lang="en-US" sz="2400" b="1" dirty="0" smtClean="0"/>
              <a:t>V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006042" y="1685129"/>
            <a:ext cx="920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ПЦ ІІ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70742" y="4085356"/>
            <a:ext cx="18501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800" b="1" dirty="0" smtClean="0"/>
              <a:t>МАРКИ</a:t>
            </a:r>
          </a:p>
          <a:p>
            <a:pPr algn="ctr"/>
            <a:r>
              <a:rPr lang="uk-UA" sz="2800" b="1" dirty="0" smtClean="0"/>
              <a:t>М300…400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197342" y="453884"/>
            <a:ext cx="2729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ТИПИ ЦЕМЕНТУ: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9619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9262" y="228905"/>
            <a:ext cx="29883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u="sng" dirty="0" smtClean="0">
                <a:solidFill>
                  <a:srgbClr val="002060"/>
                </a:solidFill>
              </a:rPr>
              <a:t>Наповнювач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236" y="3200293"/>
            <a:ext cx="2275272" cy="15219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" r="20198"/>
          <a:stretch/>
        </p:blipFill>
        <p:spPr>
          <a:xfrm>
            <a:off x="4368524" y="790675"/>
            <a:ext cx="2316480" cy="16403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9" b="7375"/>
          <a:stretch/>
        </p:blipFill>
        <p:spPr>
          <a:xfrm>
            <a:off x="4385440" y="2993778"/>
            <a:ext cx="2325729" cy="14983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98" y="1483952"/>
            <a:ext cx="2619375" cy="174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7" b="15503"/>
          <a:stretch/>
        </p:blipFill>
        <p:spPr>
          <a:xfrm>
            <a:off x="5548304" y="4856636"/>
            <a:ext cx="2409044" cy="16959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19" y="3779615"/>
            <a:ext cx="2566674" cy="19250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056923" y="228905"/>
            <a:ext cx="939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льон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217666" y="2594960"/>
            <a:ext cx="1406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коноплі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141004" y="2450768"/>
            <a:ext cx="728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рис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74775" y="960732"/>
            <a:ext cx="1696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деревина</a:t>
            </a:r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83683" y="3227027"/>
            <a:ext cx="1106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тріска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215499" y="5443010"/>
            <a:ext cx="1209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костра</a:t>
            </a:r>
            <a:endParaRPr lang="en-US" sz="2800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7"/>
          <a:stretch/>
        </p:blipFill>
        <p:spPr>
          <a:xfrm>
            <a:off x="8756291" y="626691"/>
            <a:ext cx="2199607" cy="19682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9233616" y="103471"/>
            <a:ext cx="1244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очерет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0041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7408" y="-14331"/>
            <a:ext cx="4863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u="sng" dirty="0" smtClean="0">
                <a:solidFill>
                  <a:srgbClr val="002060"/>
                </a:solidFill>
              </a:rPr>
              <a:t>Мінеральні домішки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254" y="1193676"/>
            <a:ext cx="2540000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897174" y="670456"/>
            <a:ext cx="3036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с</a:t>
            </a:r>
            <a:r>
              <a:rPr lang="uk-UA" sz="2800" b="1" dirty="0" smtClean="0"/>
              <a:t>ульфат алюмінію</a:t>
            </a:r>
            <a:endParaRPr lang="en-US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46" y="1379809"/>
            <a:ext cx="2087253" cy="1932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86910" y="693555"/>
            <a:ext cx="1818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р</a:t>
            </a:r>
            <a:r>
              <a:rPr lang="uk-UA" sz="2800" b="1" dirty="0" smtClean="0"/>
              <a:t>ідке скло</a:t>
            </a:r>
            <a:endParaRPr lang="en-US" sz="2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709" y="3967794"/>
            <a:ext cx="2828544" cy="16463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32046" y="3920444"/>
            <a:ext cx="2693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х</a:t>
            </a:r>
            <a:r>
              <a:rPr lang="uk-UA" sz="2800" b="1" dirty="0" smtClean="0"/>
              <a:t>лорид кальцію</a:t>
            </a:r>
            <a:endParaRPr lang="en-US" sz="28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459" y="1731599"/>
            <a:ext cx="2918460" cy="21888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33" y="4443664"/>
            <a:ext cx="2124075" cy="2152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86109" y="3967794"/>
            <a:ext cx="2779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с</a:t>
            </a:r>
            <a:r>
              <a:rPr lang="uk-UA" sz="2800" b="1" dirty="0" smtClean="0"/>
              <a:t>ульфат кальцію</a:t>
            </a:r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648704" y="5614095"/>
            <a:ext cx="2337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г</a:t>
            </a:r>
            <a:r>
              <a:rPr lang="uk-UA" sz="2800" b="1" dirty="0" smtClean="0"/>
              <a:t>ашене вапно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8101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714</Words>
  <Application>Microsoft Office PowerPoint</Application>
  <PresentationFormat>Широкоэкранный</PresentationFormat>
  <Paragraphs>88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Арболіт і його властивості</dc:title>
  <dc:creator>Евген E350</dc:creator>
  <cp:lastModifiedBy>Евген E350</cp:lastModifiedBy>
  <cp:revision>35</cp:revision>
  <dcterms:created xsi:type="dcterms:W3CDTF">2021-12-02T14:02:32Z</dcterms:created>
  <dcterms:modified xsi:type="dcterms:W3CDTF">2021-12-10T08:53:15Z</dcterms:modified>
</cp:coreProperties>
</file>