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1" autoAdjust="0"/>
    <p:restoredTop sz="94660"/>
  </p:normalViewPr>
  <p:slideViewPr>
    <p:cSldViewPr snapToGrid="0">
      <p:cViewPr varScale="1">
        <p:scale>
          <a:sx n="53" d="100"/>
          <a:sy n="53" d="100"/>
        </p:scale>
        <p:origin x="18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2" Type="http://schemas.openxmlformats.org/officeDocument/2006/relationships/tableStyles" Target="tableStyles.xml"/><Relationship Id="rId11" Type="http://schemas.openxmlformats.org/officeDocument/2006/relationships/viewProps" Target="viewProps.xml"/><Relationship Id="rId10" Type="http://schemas.openxmlformats.org/officeDocument/2006/relationships/presProps" Target="presProps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2063751" y="1701800"/>
            <a:ext cx="9211733" cy="1082675"/>
          </a:xfrm>
        </p:spPr>
        <p:txBody>
          <a:bodyPr/>
          <a:lstStyle>
            <a:lvl1pPr algn="r"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en-US" altLang="zh-CN" noProof="0" smtClean="0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2063751" y="2927350"/>
            <a:ext cx="9218083" cy="1752600"/>
          </a:xfrm>
        </p:spPr>
        <p:txBody>
          <a:bodyPr/>
          <a:lstStyle>
            <a:lvl1pPr marL="0" indent="0" algn="r">
              <a:buFontTx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en-US" altLang="zh-CN" noProof="0" smtClean="0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90500"/>
            <a:ext cx="2743200" cy="59372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90500"/>
            <a:ext cx="8026400" cy="59372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174750"/>
            <a:ext cx="53848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174750"/>
            <a:ext cx="53848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7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7" y="2505075"/>
            <a:ext cx="51583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5"/>
            <a:ext cx="617220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2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1026" name="Picture 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8467" y="0"/>
            <a:ext cx="12200467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7" name="Rectangle 3"/>
          <p:cNvSpPr>
            <a:spLocks noGrp="1"/>
          </p:cNvSpPr>
          <p:nvPr>
            <p:ph type="title"/>
          </p:nvPr>
        </p:nvSpPr>
        <p:spPr>
          <a:xfrm>
            <a:off x="609600" y="190500"/>
            <a:ext cx="10972800" cy="58261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en-US" altLang="zh-CN" dirty="0"/>
              <a:t>Click to edit Master title style</a:t>
            </a:r>
            <a:endParaRPr lang="en-US" altLang="zh-CN" dirty="0"/>
          </a:p>
        </p:txBody>
      </p:sp>
      <p:sp>
        <p:nvSpPr>
          <p:cNvPr id="1028" name="Rectangle 4"/>
          <p:cNvSpPr>
            <a:spLocks noGrp="1"/>
          </p:cNvSpPr>
          <p:nvPr>
            <p:ph type="body" idx="1"/>
          </p:nvPr>
        </p:nvSpPr>
        <p:spPr>
          <a:xfrm>
            <a:off x="609600" y="1174750"/>
            <a:ext cx="10972800" cy="49530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en-US" altLang="zh-CN" dirty="0"/>
              <a:t>Click to edit Master text styles</a:t>
            </a:r>
            <a:endParaRPr lang="en-US" altLang="zh-CN" dirty="0"/>
          </a:p>
          <a:p>
            <a:pPr lvl="1"/>
            <a:r>
              <a:rPr lang="en-US" altLang="zh-CN" dirty="0"/>
              <a:t>Second level</a:t>
            </a:r>
            <a:endParaRPr lang="en-US" altLang="zh-CN" dirty="0"/>
          </a:p>
          <a:p>
            <a:pPr lvl="2"/>
            <a:r>
              <a:rPr lang="en-US" altLang="zh-CN" dirty="0"/>
              <a:t>Third level</a:t>
            </a:r>
            <a:endParaRPr lang="en-US" altLang="zh-CN" dirty="0"/>
          </a:p>
          <a:p>
            <a:pPr lvl="3"/>
            <a:r>
              <a:rPr lang="en-US" altLang="zh-CN" dirty="0"/>
              <a:t>Fourth level</a:t>
            </a:r>
            <a:endParaRPr lang="en-US" altLang="zh-CN" dirty="0"/>
          </a:p>
          <a:p>
            <a:pPr lvl="4"/>
            <a:r>
              <a:rPr lang="en-US" altLang="zh-CN" dirty="0"/>
              <a:t>Fifth level</a:t>
            </a:r>
            <a:endParaRPr lang="en-US" altLang="zh-CN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45050" y="1301115"/>
            <a:ext cx="5386070" cy="1212215"/>
          </a:xfrm>
        </p:spPr>
        <p:txBody>
          <a:bodyPr/>
          <a:lstStyle/>
          <a:p>
            <a:r>
              <a:rPr lang="uk-UA" altLang="en-US" sz="7200" i="1" dirty="0">
                <a:ln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</a:t>
            </a:r>
            <a:r>
              <a:rPr lang="en-US" sz="7200" i="1" dirty="0">
                <a:ln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ипи засуджених</a:t>
            </a:r>
            <a:endParaRPr lang="en-US" sz="7200" i="1" dirty="0">
              <a:ln/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717155" y="4283075"/>
            <a:ext cx="3564890" cy="396875"/>
          </a:xfrm>
        </p:spPr>
        <p:txBody>
          <a:bodyPr/>
          <a:lstStyle/>
          <a:p>
            <a:r>
              <a:rPr lang="uk-UA" altLang="en-US" sz="1800"/>
              <a:t>підготувала студентка групи ПБ-42с</a:t>
            </a:r>
            <a:endParaRPr lang="uk-UA" altLang="en-US" sz="1800"/>
          </a:p>
          <a:p>
            <a:r>
              <a:rPr lang="uk-UA" altLang="en-US" sz="1800"/>
              <a:t>Белевщук Олександра </a:t>
            </a:r>
            <a:endParaRPr lang="uk-UA" altLang="en-US" sz="18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90500"/>
            <a:ext cx="10972800" cy="1184910"/>
          </a:xfrm>
        </p:spPr>
        <p:txBody>
          <a:bodyPr/>
          <a:p>
            <a:r>
              <a:rPr lang="en-US" i="1"/>
              <a:t>Традиційно в пенітенціарній  психології виділялися наступні типи засуджених:</a:t>
            </a:r>
            <a:endParaRPr lang="en-US" i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58085" y="2368550"/>
            <a:ext cx="8893810" cy="3065780"/>
          </a:xfrm>
        </p:spPr>
        <p:txBody>
          <a:bodyPr/>
          <a:p>
            <a:r>
              <a:rPr lang="en-US" i="1"/>
              <a:t>Група активу</a:t>
            </a:r>
            <a:endParaRPr lang="en-US" i="1"/>
          </a:p>
          <a:p>
            <a:r>
              <a:rPr lang="en-US" i="1"/>
              <a:t>Група резерву </a:t>
            </a:r>
            <a:endParaRPr lang="en-US" i="1"/>
          </a:p>
          <a:p>
            <a:r>
              <a:rPr lang="en-US" i="1"/>
              <a:t>Група пасиву</a:t>
            </a:r>
            <a:endParaRPr lang="en-US" i="1"/>
          </a:p>
          <a:p>
            <a:r>
              <a:rPr lang="en-US" i="1"/>
              <a:t>Група важковиховуваних засуджених </a:t>
            </a:r>
            <a:endParaRPr lang="en-US" i="1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Група активу</a:t>
            </a:r>
            <a:endParaRPr lang="en-US" i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p>
            <a:r>
              <a:rPr lang="en-US"/>
              <a:t>засуджені, які щиросердно покаялись у скоєному і твердо стали на шлях виправлення, берутьактивну участь у соціально корисній трудовій і громадській діяльності і своїми діями і поведінкою сприяють перевихованню інших.</a:t>
            </a:r>
            <a:endParaRPr lang="en-US"/>
          </a:p>
        </p:txBody>
      </p:sp>
      <p:pic>
        <p:nvPicPr>
          <p:cNvPr id="6" name="Content Placeholder 5" descr="images"/>
          <p:cNvPicPr>
            <a:picLocks noChangeAspect="1"/>
          </p:cNvPicPr>
          <p:nvPr>
            <p:ph sz="half" idx="2"/>
          </p:nvPr>
        </p:nvPicPr>
        <p:blipFill>
          <a:blip r:embed="rId1"/>
          <a:stretch>
            <a:fillRect/>
          </a:stretch>
        </p:blipFill>
        <p:spPr>
          <a:xfrm>
            <a:off x="5994400" y="1961515"/>
            <a:ext cx="5963285" cy="391858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09600" y="611505"/>
            <a:ext cx="10972800" cy="784225"/>
          </a:xfrm>
        </p:spPr>
        <p:txBody>
          <a:bodyPr/>
          <a:p>
            <a:r>
              <a:rPr lang="en-US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Група резерву</a:t>
            </a:r>
            <a:r>
              <a:rPr lang="en-US"/>
              <a:t> </a:t>
            </a:r>
            <a:r>
              <a:rPr lang="en-US" sz="2400"/>
              <a:t>це засуджені, які також прийняли рішення виправитися, активно виконують трудові завдання, але не проявляють ініціативи у перевихованні інших.</a:t>
            </a:r>
            <a:endParaRPr lang="en-US" sz="2400"/>
          </a:p>
        </p:txBody>
      </p:sp>
      <p:pic>
        <p:nvPicPr>
          <p:cNvPr id="7" name="Content Placeholder 6" descr="1e8a400f94c96aa872d28f8e44594ae2214dd85a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2791460" y="1811020"/>
            <a:ext cx="7030720" cy="468376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9600" y="591820"/>
            <a:ext cx="10972800" cy="582613"/>
          </a:xfrm>
        </p:spPr>
        <p:txBody>
          <a:bodyPr/>
          <a:p>
            <a:r>
              <a:rPr lang="en-US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Група пасиву </a:t>
            </a:r>
            <a:endParaRPr lang="en-US" i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Content Placeholder 6" descr="22_richnogo_kam_yanchanina_zasudili_do_dovichnogo_uv_yaznennya_za_vbivstvo_dvoh_pensionerok_1_2015_02_25_04_25_15"/>
          <p:cNvPicPr>
            <a:picLocks noChangeAspect="1"/>
          </p:cNvPicPr>
          <p:nvPr>
            <p:ph sz="half" idx="1"/>
          </p:nvPr>
        </p:nvPicPr>
        <p:blipFill>
          <a:blip r:embed="rId1"/>
          <a:stretch>
            <a:fillRect/>
          </a:stretch>
        </p:blipFill>
        <p:spPr>
          <a:xfrm>
            <a:off x="609600" y="1860550"/>
            <a:ext cx="5384800" cy="3580765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6337935" y="1787525"/>
            <a:ext cx="5384800" cy="4431030"/>
          </a:xfrm>
        </p:spPr>
        <p:txBody>
          <a:bodyPr/>
          <a:p>
            <a:pPr marL="0" indent="0">
              <a:buNone/>
            </a:pPr>
            <a:r>
              <a:rPr lang="en-US"/>
              <a:t>засуджені, які ще неприйняли остаточного рішення про стратегію своєї поведінки, їхні вчинки і дії значною мірою залежать від створеної ситуації.</a:t>
            </a:r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Група важковиховуваних засуджених</a:t>
            </a:r>
            <a:endParaRPr lang="en-US" i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213995" y="1580515"/>
            <a:ext cx="10972800" cy="4507230"/>
          </a:xfrm>
        </p:spPr>
        <p:txBody>
          <a:bodyPr/>
          <a:p>
            <a:pPr marL="0" indent="0">
              <a:buNone/>
            </a:pPr>
            <a:r>
              <a:rPr lang="en-US"/>
              <a:t> до якої належать особи, які не лише не стали на шлях виправлення, а й не беруть участі у трудовому процесі, чинять протидію позитивному виховному впливу як адміністрації, так і групі активу.</a:t>
            </a:r>
            <a:endParaRPr lang="en-US"/>
          </a:p>
          <a:p>
            <a:pPr marL="0" indent="0">
              <a:buNone/>
            </a:pPr>
            <a:r>
              <a:rPr lang="en-US"/>
              <a:t>Члени цієї малої групи привносять у життєдіяльність засуджених конфлікти, нездорове суперництво, а часом чинять насильство над невгодним їм засудженим.</a:t>
            </a:r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2474595" y="1692910"/>
            <a:ext cx="8143875" cy="3663315"/>
          </a:xfrm>
        </p:spPr>
        <p:txBody>
          <a:bodyPr/>
          <a:p>
            <a:pPr marL="0" indent="0">
              <a:buNone/>
            </a:pPr>
            <a:r>
              <a:rPr lang="uk-UA" altLang="en-US" sz="9600" b="1" i="1"/>
              <a:t>Дякую за увагу!</a:t>
            </a:r>
            <a:endParaRPr lang="uk-UA" altLang="en-US" sz="9600" b="1" i="1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Gear Drives">
  <a:themeElements>
    <a:clrScheme name="Gear Drives 13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5F5F5F"/>
      </a:accent1>
      <a:accent2>
        <a:srgbClr val="969696"/>
      </a:accent2>
      <a:accent3>
        <a:srgbClr val="FFFFFF"/>
      </a:accent3>
      <a:accent4>
        <a:srgbClr val="000000"/>
      </a:accent4>
      <a:accent5>
        <a:srgbClr val="B6B6B6"/>
      </a:accent5>
      <a:accent6>
        <a:srgbClr val="878787"/>
      </a:accent6>
      <a:hlink>
        <a:srgbClr val="CC3300"/>
      </a:hlink>
      <a:folHlink>
        <a:srgbClr val="996600"/>
      </a:folHlink>
    </a:clrScheme>
    <a:fontScheme name="Gear Drives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Gear Drive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ar Drive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ar Drive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ar Drive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ar Drive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ar Drive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ar Drive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ar Drive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ar Drive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ar Drive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ar Drive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ar Drive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ar Drives 1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5F5F5F"/>
        </a:accent1>
        <a:accent2>
          <a:srgbClr val="969696"/>
        </a:accent2>
        <a:accent3>
          <a:srgbClr val="FFFFFF"/>
        </a:accent3>
        <a:accent4>
          <a:srgbClr val="000000"/>
        </a:accent4>
        <a:accent5>
          <a:srgbClr val="B6B6B6"/>
        </a:accent5>
        <a:accent6>
          <a:srgbClr val="878787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1147</Words>
  <Application>WPS Presentation</Application>
  <PresentationFormat>Widescreen</PresentationFormat>
  <Paragraphs>29</Paragraphs>
  <Slides>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15" baseType="lpstr">
      <vt:lpstr>Arial</vt:lpstr>
      <vt:lpstr>SimSun</vt:lpstr>
      <vt:lpstr>Wingdings</vt:lpstr>
      <vt:lpstr>Calibri Light</vt:lpstr>
      <vt:lpstr>Calibri</vt:lpstr>
      <vt:lpstr>Microsoft YaHei</vt:lpstr>
      <vt:lpstr>Arial Unicode MS</vt:lpstr>
      <vt:lpstr>Gear Drives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Типи засуджених</dc:title>
  <dc:creator/>
  <cp:lastModifiedBy>MSI</cp:lastModifiedBy>
  <cp:revision>1</cp:revision>
  <dcterms:created xsi:type="dcterms:W3CDTF">2021-12-19T21:21:51Z</dcterms:created>
  <dcterms:modified xsi:type="dcterms:W3CDTF">2021-12-19T21:21:51Z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30F03E9173744F68B3B4B3FDA391E0FE</vt:lpwstr>
  </property>
  <property fmtid="{D5CDD505-2E9C-101B-9397-08002B2CF9AE}" pid="3" name="KSOProductBuildVer">
    <vt:lpwstr>1033-11.2.0.10382</vt:lpwstr>
  </property>
</Properties>
</file>