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72" r:id="rId4"/>
    <p:sldMasterId id="214748367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6858000" cx="9144000"/>
  <p:notesSz cx="6858000" cy="9144000"/>
  <p:embeddedFontLst>
    <p:embeddedFont>
      <p:font typeface="Roboto"/>
      <p:regular r:id="rId22"/>
      <p:bold r:id="rId23"/>
      <p:italic r:id="rId24"/>
      <p:boldItalic r:id="rId25"/>
    </p:embeddedFont>
    <p:embeddedFont>
      <p:font typeface="Oswald Regular"/>
      <p:regular r:id="rId26"/>
      <p:bold r:id="rId27"/>
    </p:embeddedFont>
    <p:embeddedFont>
      <p:font typeface="Source Code Pro"/>
      <p:regular r:id="rId28"/>
      <p:bold r:id="rId29"/>
      <p:italic r:id="rId30"/>
      <p:boldItalic r:id="rId31"/>
    </p:embeddedFont>
    <p:embeddedFont>
      <p:font typeface="Oswald"/>
      <p:regular r:id="rId32"/>
      <p:bold r:id="rId33"/>
    </p:embeddedFont>
    <p:embeddedFont>
      <p:font typeface="Merriweather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Roboto-regular.fntdata"/><Relationship Id="rId21" Type="http://schemas.openxmlformats.org/officeDocument/2006/relationships/slide" Target="slides/slide15.xml"/><Relationship Id="rId24" Type="http://schemas.openxmlformats.org/officeDocument/2006/relationships/font" Target="fonts/Roboto-italic.fntdata"/><Relationship Id="rId23" Type="http://schemas.openxmlformats.org/officeDocument/2006/relationships/font" Target="fonts/Robot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OswaldRegular-regular.fntdata"/><Relationship Id="rId25" Type="http://schemas.openxmlformats.org/officeDocument/2006/relationships/font" Target="fonts/Roboto-boldItalic.fntdata"/><Relationship Id="rId28" Type="http://schemas.openxmlformats.org/officeDocument/2006/relationships/font" Target="fonts/SourceCodePro-regular.fntdata"/><Relationship Id="rId27" Type="http://schemas.openxmlformats.org/officeDocument/2006/relationships/font" Target="fonts/OswaldRegular-bold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SourceCodePro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SourceCodePro-boldItalic.fntdata"/><Relationship Id="rId30" Type="http://schemas.openxmlformats.org/officeDocument/2006/relationships/font" Target="fonts/SourceCodePro-italic.fntdata"/><Relationship Id="rId11" Type="http://schemas.openxmlformats.org/officeDocument/2006/relationships/slide" Target="slides/slide5.xml"/><Relationship Id="rId33" Type="http://schemas.openxmlformats.org/officeDocument/2006/relationships/font" Target="fonts/Oswald-bold.fntdata"/><Relationship Id="rId10" Type="http://schemas.openxmlformats.org/officeDocument/2006/relationships/slide" Target="slides/slide4.xml"/><Relationship Id="rId32" Type="http://schemas.openxmlformats.org/officeDocument/2006/relationships/font" Target="fonts/Oswald-regular.fntdata"/><Relationship Id="rId13" Type="http://schemas.openxmlformats.org/officeDocument/2006/relationships/slide" Target="slides/slide7.xml"/><Relationship Id="rId35" Type="http://schemas.openxmlformats.org/officeDocument/2006/relationships/font" Target="fonts/Merriweather-bold.fntdata"/><Relationship Id="rId12" Type="http://schemas.openxmlformats.org/officeDocument/2006/relationships/slide" Target="slides/slide6.xml"/><Relationship Id="rId34" Type="http://schemas.openxmlformats.org/officeDocument/2006/relationships/font" Target="fonts/Merriweather-regular.fntdata"/><Relationship Id="rId15" Type="http://schemas.openxmlformats.org/officeDocument/2006/relationships/slide" Target="slides/slide9.xml"/><Relationship Id="rId37" Type="http://schemas.openxmlformats.org/officeDocument/2006/relationships/font" Target="fonts/Merriweather-boldItalic.fntdata"/><Relationship Id="rId14" Type="http://schemas.openxmlformats.org/officeDocument/2006/relationships/slide" Target="slides/slide8.xml"/><Relationship Id="rId36" Type="http://schemas.openxmlformats.org/officeDocument/2006/relationships/font" Target="fonts/Merriweather-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621785e889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9" name="Google Shape;249;g621785e889_0_1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621785e889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g621785e889_0_2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5863987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719633"/>
            <a:ext cx="8520600" cy="171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2504747"/>
            <a:ext cx="4242600" cy="98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/>
          <p:nvPr>
            <p:ph hasCustomPrompt="1" type="title"/>
          </p:nvPr>
        </p:nvSpPr>
        <p:spPr>
          <a:xfrm>
            <a:off x="311750" y="1108233"/>
            <a:ext cx="5334900" cy="165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311700" y="2828567"/>
            <a:ext cx="5334900" cy="125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объект" type="obj">
  <p:cSld name="OBJEC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title"/>
          </p:nvPr>
        </p:nvSpPr>
        <p:spPr>
          <a:xfrm>
            <a:off x="609599" y="609600"/>
            <a:ext cx="6347700" cy="13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609599" y="2160590"/>
            <a:ext cx="6347700" cy="38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rtl="0" algn="l">
              <a:spcBef>
                <a:spcPts val="1000"/>
              </a:spcBef>
              <a:spcAft>
                <a:spcPts val="0"/>
              </a:spcAft>
              <a:buSzPts val="1440"/>
              <a:buChar char="●"/>
              <a:defRPr/>
            </a:lvl1pPr>
            <a:lvl2pPr indent="-320040" lvl="1" marL="914400" rtl="0" algn="l">
              <a:spcBef>
                <a:spcPts val="1000"/>
              </a:spcBef>
              <a:spcAft>
                <a:spcPts val="0"/>
              </a:spcAft>
              <a:buSzPts val="1440"/>
              <a:buChar char="○"/>
              <a:defRPr/>
            </a:lvl2pPr>
            <a:lvl3pPr indent="-320039" lvl="2" marL="1371600" rtl="0" algn="l">
              <a:spcBef>
                <a:spcPts val="1000"/>
              </a:spcBef>
              <a:spcAft>
                <a:spcPts val="0"/>
              </a:spcAft>
              <a:buSzPts val="1440"/>
              <a:buChar char="■"/>
              <a:defRPr/>
            </a:lvl3pPr>
            <a:lvl4pPr indent="-320039" lvl="3" marL="1828800" rtl="0" algn="l">
              <a:spcBef>
                <a:spcPts val="1000"/>
              </a:spcBef>
              <a:spcAft>
                <a:spcPts val="0"/>
              </a:spcAft>
              <a:buSzPts val="1440"/>
              <a:buChar char="●"/>
              <a:defRPr/>
            </a:lvl4pPr>
            <a:lvl5pPr indent="-320039" lvl="4" marL="2286000" rtl="0" algn="l">
              <a:spcBef>
                <a:spcPts val="1000"/>
              </a:spcBef>
              <a:spcAft>
                <a:spcPts val="0"/>
              </a:spcAft>
              <a:buSzPts val="1440"/>
              <a:buChar char="○"/>
              <a:defRPr/>
            </a:lvl5pPr>
            <a:lvl6pPr indent="-320039" lvl="5" marL="2743200" rtl="0" algn="l">
              <a:spcBef>
                <a:spcPts val="1000"/>
              </a:spcBef>
              <a:spcAft>
                <a:spcPts val="0"/>
              </a:spcAft>
              <a:buSzPts val="1440"/>
              <a:buChar char="■"/>
              <a:defRPr/>
            </a:lvl6pPr>
            <a:lvl7pPr indent="-320039" lvl="6" marL="3200400" rtl="0" algn="l">
              <a:spcBef>
                <a:spcPts val="1000"/>
              </a:spcBef>
              <a:spcAft>
                <a:spcPts val="0"/>
              </a:spcAft>
              <a:buSzPts val="1440"/>
              <a:buChar char="●"/>
              <a:defRPr/>
            </a:lvl7pPr>
            <a:lvl8pPr indent="-320040" lvl="7" marL="3657600" rtl="0" algn="l">
              <a:spcBef>
                <a:spcPts val="1000"/>
              </a:spcBef>
              <a:spcAft>
                <a:spcPts val="0"/>
              </a:spcAft>
              <a:buSzPts val="1440"/>
              <a:buChar char="○"/>
              <a:defRPr/>
            </a:lvl8pPr>
            <a:lvl9pPr indent="-320040" lvl="8" marL="4114800" rtl="0" algn="l">
              <a:spcBef>
                <a:spcPts val="1000"/>
              </a:spcBef>
              <a:spcAft>
                <a:spcPts val="0"/>
              </a:spcAft>
              <a:buSzPts val="1440"/>
              <a:buChar char="■"/>
              <a:defRPr/>
            </a:lvl9pPr>
          </a:lstStyle>
          <a:p/>
        </p:txBody>
      </p:sp>
      <p:sp>
        <p:nvSpPr>
          <p:cNvPr id="61" name="Google Shape;61;p13"/>
          <p:cNvSpPr txBox="1"/>
          <p:nvPr>
            <p:ph idx="10" type="dt"/>
          </p:nvPr>
        </p:nvSpPr>
        <p:spPr>
          <a:xfrm>
            <a:off x="5405258" y="6041363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3"/>
          <p:cNvSpPr txBox="1"/>
          <p:nvPr>
            <p:ph idx="11" type="ftr"/>
          </p:nvPr>
        </p:nvSpPr>
        <p:spPr>
          <a:xfrm>
            <a:off x="609599" y="6041363"/>
            <a:ext cx="4623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idx="12" type="sldNum"/>
          </p:nvPr>
        </p:nvSpPr>
        <p:spPr>
          <a:xfrm>
            <a:off x="6444676" y="6041363"/>
            <a:ext cx="512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/>
          <p:nvPr/>
        </p:nvSpPr>
        <p:spPr>
          <a:xfrm rot="10800000">
            <a:off x="4226100" y="3911300"/>
            <a:ext cx="691800" cy="518100"/>
          </a:xfrm>
          <a:prstGeom prst="triangle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5"/>
          <p:cNvSpPr/>
          <p:nvPr/>
        </p:nvSpPr>
        <p:spPr>
          <a:xfrm>
            <a:off x="-25" y="0"/>
            <a:ext cx="9144000" cy="41655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5"/>
          <p:cNvSpPr txBox="1"/>
          <p:nvPr>
            <p:ph type="ctrTitle"/>
          </p:nvPr>
        </p:nvSpPr>
        <p:spPr>
          <a:xfrm>
            <a:off x="411175" y="859067"/>
            <a:ext cx="8282400" cy="281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2" name="Google Shape;72;p15"/>
          <p:cNvSpPr txBox="1"/>
          <p:nvPr>
            <p:ph idx="1" type="subTitle"/>
          </p:nvPr>
        </p:nvSpPr>
        <p:spPr>
          <a:xfrm>
            <a:off x="411175" y="4531000"/>
            <a:ext cx="8282400" cy="168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/>
          <p:nvPr/>
        </p:nvSpPr>
        <p:spPr>
          <a:xfrm>
            <a:off x="0" y="2089800"/>
            <a:ext cx="9144000" cy="2678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type="title"/>
          </p:nvPr>
        </p:nvSpPr>
        <p:spPr>
          <a:xfrm>
            <a:off x="430800" y="2519600"/>
            <a:ext cx="8282400" cy="202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7" name="Google Shape;77;p1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" name="Google Shape;79;p17"/>
          <p:cNvCxnSpPr/>
          <p:nvPr/>
        </p:nvCxnSpPr>
        <p:spPr>
          <a:xfrm>
            <a:off x="429200" y="1700769"/>
            <a:ext cx="614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496667"/>
            <a:ext cx="8520600" cy="97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311700" y="1958433"/>
            <a:ext cx="8520600" cy="413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Google Shape;84;p18"/>
          <p:cNvCxnSpPr/>
          <p:nvPr/>
        </p:nvCxnSpPr>
        <p:spPr>
          <a:xfrm>
            <a:off x="429200" y="1700769"/>
            <a:ext cx="614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85" name="Google Shape;85;p18"/>
          <p:cNvSpPr txBox="1"/>
          <p:nvPr>
            <p:ph type="title"/>
          </p:nvPr>
        </p:nvSpPr>
        <p:spPr>
          <a:xfrm>
            <a:off x="311700" y="496667"/>
            <a:ext cx="8520600" cy="97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311700" y="1958433"/>
            <a:ext cx="3999900" cy="413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7" name="Google Shape;87;p18"/>
          <p:cNvSpPr txBox="1"/>
          <p:nvPr>
            <p:ph idx="2" type="body"/>
          </p:nvPr>
        </p:nvSpPr>
        <p:spPr>
          <a:xfrm>
            <a:off x="4832400" y="1958433"/>
            <a:ext cx="3999900" cy="413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8" name="Google Shape;88;p1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type="title"/>
          </p:nvPr>
        </p:nvSpPr>
        <p:spPr>
          <a:xfrm>
            <a:off x="311700" y="496667"/>
            <a:ext cx="8520600" cy="97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1" name="Google Shape;91;p1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Google Shape;93;p20"/>
          <p:cNvCxnSpPr/>
          <p:nvPr/>
        </p:nvCxnSpPr>
        <p:spPr>
          <a:xfrm>
            <a:off x="418675" y="1943716"/>
            <a:ext cx="614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94" name="Google Shape;94;p20"/>
          <p:cNvSpPr txBox="1"/>
          <p:nvPr>
            <p:ph type="title"/>
          </p:nvPr>
        </p:nvSpPr>
        <p:spPr>
          <a:xfrm>
            <a:off x="311700" y="8424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5" name="Google Shape;95;p20"/>
          <p:cNvSpPr txBox="1"/>
          <p:nvPr>
            <p:ph idx="1" type="body"/>
          </p:nvPr>
        </p:nvSpPr>
        <p:spPr>
          <a:xfrm>
            <a:off x="311700" y="2157605"/>
            <a:ext cx="2808000" cy="393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6" name="Google Shape;96;p2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lt2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1"/>
          <p:cNvSpPr txBox="1"/>
          <p:nvPr>
            <p:ph type="title"/>
          </p:nvPr>
        </p:nvSpPr>
        <p:spPr>
          <a:xfrm>
            <a:off x="490250" y="705200"/>
            <a:ext cx="5678100" cy="544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9" name="Google Shape;99;p2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64132"/>
            <a:ext cx="9144250" cy="5863987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5863987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719633"/>
            <a:ext cx="8520600" cy="171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bg>
      <p:bgPr>
        <a:solidFill>
          <a:srgbClr val="F1C232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2"/>
          <p:cNvSpPr/>
          <p:nvPr/>
        </p:nvSpPr>
        <p:spPr>
          <a:xfrm>
            <a:off x="4572000" y="233"/>
            <a:ext cx="457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2" name="Google Shape;102;p22"/>
          <p:cNvCxnSpPr/>
          <p:nvPr/>
        </p:nvCxnSpPr>
        <p:spPr>
          <a:xfrm>
            <a:off x="5029675" y="5994000"/>
            <a:ext cx="5772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103" name="Google Shape;103;p22"/>
          <p:cNvSpPr txBox="1"/>
          <p:nvPr>
            <p:ph type="title"/>
          </p:nvPr>
        </p:nvSpPr>
        <p:spPr>
          <a:xfrm>
            <a:off x="265500" y="1438333"/>
            <a:ext cx="4045200" cy="2385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4" name="Google Shape;104;p22"/>
          <p:cNvSpPr txBox="1"/>
          <p:nvPr>
            <p:ph idx="1" type="subTitle"/>
          </p:nvPr>
        </p:nvSpPr>
        <p:spPr>
          <a:xfrm>
            <a:off x="265500" y="3895201"/>
            <a:ext cx="4045200" cy="179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5" name="Google Shape;105;p22"/>
          <p:cNvSpPr txBox="1"/>
          <p:nvPr>
            <p:ph idx="2" type="body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6" name="Google Shape;106;p2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3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swald"/>
              <a:buNone/>
              <a:defRPr sz="2100"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109" name="Google Shape;109;p2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1" name="Google Shape;111;p24"/>
          <p:cNvCxnSpPr/>
          <p:nvPr/>
        </p:nvCxnSpPr>
        <p:spPr>
          <a:xfrm>
            <a:off x="413275" y="3984367"/>
            <a:ext cx="91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112" name="Google Shape;112;p24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3" name="Google Shape;113;p24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4" name="Google Shape;114;p2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объект" type="obj">
  <p:cSld name="OBJECT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6"/>
          <p:cNvSpPr txBox="1"/>
          <p:nvPr>
            <p:ph type="title"/>
          </p:nvPr>
        </p:nvSpPr>
        <p:spPr>
          <a:xfrm>
            <a:off x="609599" y="609600"/>
            <a:ext cx="6347700" cy="13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6"/>
          <p:cNvSpPr txBox="1"/>
          <p:nvPr>
            <p:ph idx="1" type="body"/>
          </p:nvPr>
        </p:nvSpPr>
        <p:spPr>
          <a:xfrm>
            <a:off x="609599" y="2160590"/>
            <a:ext cx="6347700" cy="38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20" name="Google Shape;120;p26"/>
          <p:cNvSpPr txBox="1"/>
          <p:nvPr>
            <p:ph idx="10" type="dt"/>
          </p:nvPr>
        </p:nvSpPr>
        <p:spPr>
          <a:xfrm>
            <a:off x="5405258" y="6041363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6"/>
          <p:cNvSpPr txBox="1"/>
          <p:nvPr>
            <p:ph idx="11" type="ftr"/>
          </p:nvPr>
        </p:nvSpPr>
        <p:spPr>
          <a:xfrm>
            <a:off x="609599" y="6041363"/>
            <a:ext cx="4623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6"/>
          <p:cNvSpPr txBox="1"/>
          <p:nvPr>
            <p:ph idx="12" type="sldNum"/>
          </p:nvPr>
        </p:nvSpPr>
        <p:spPr>
          <a:xfrm>
            <a:off x="6444676" y="6041363"/>
            <a:ext cx="512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0"/>
            <a:ext cx="431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58833"/>
            <a:ext cx="4313625" cy="5865687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311725" y="667900"/>
            <a:ext cx="3706500" cy="334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644675" y="667900"/>
            <a:ext cx="4166400" cy="54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0" y="0"/>
            <a:ext cx="9144000" cy="1702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 txBox="1"/>
          <p:nvPr>
            <p:ph type="title"/>
          </p:nvPr>
        </p:nvSpPr>
        <p:spPr>
          <a:xfrm>
            <a:off x="311725" y="667900"/>
            <a:ext cx="8520600" cy="83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2007600"/>
            <a:ext cx="3999900" cy="410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2007600"/>
            <a:ext cx="3999900" cy="410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/>
          <p:nvPr/>
        </p:nvSpPr>
        <p:spPr>
          <a:xfrm>
            <a:off x="0" y="0"/>
            <a:ext cx="9144000" cy="1702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6"/>
          <p:cNvSpPr txBox="1"/>
          <p:nvPr>
            <p:ph type="title"/>
          </p:nvPr>
        </p:nvSpPr>
        <p:spPr>
          <a:xfrm>
            <a:off x="311725" y="667900"/>
            <a:ext cx="8520600" cy="83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/>
          <p:nvPr/>
        </p:nvSpPr>
        <p:spPr>
          <a:xfrm>
            <a:off x="0" y="0"/>
            <a:ext cx="37644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7"/>
          <p:cNvSpPr txBox="1"/>
          <p:nvPr>
            <p:ph type="title"/>
          </p:nvPr>
        </p:nvSpPr>
        <p:spPr>
          <a:xfrm>
            <a:off x="311725" y="667900"/>
            <a:ext cx="3127500" cy="243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11700" y="3187533"/>
            <a:ext cx="3127500" cy="306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311675" y="1064800"/>
            <a:ext cx="6247800" cy="47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9"/>
          <p:cNvSpPr txBox="1"/>
          <p:nvPr>
            <p:ph type="title"/>
          </p:nvPr>
        </p:nvSpPr>
        <p:spPr>
          <a:xfrm>
            <a:off x="311300" y="667900"/>
            <a:ext cx="3704400" cy="273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" type="subTitle"/>
          </p:nvPr>
        </p:nvSpPr>
        <p:spPr>
          <a:xfrm>
            <a:off x="304800" y="3502300"/>
            <a:ext cx="3704400" cy="123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4879025" y="667900"/>
            <a:ext cx="3954000" cy="54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/>
          <p:nvPr/>
        </p:nvSpPr>
        <p:spPr>
          <a:xfrm>
            <a:off x="0" y="5825333"/>
            <a:ext cx="9144000" cy="1032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1700" y="6028533"/>
            <a:ext cx="7979400" cy="61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paradigm">
    <p:bg>
      <p:bgPr>
        <a:solidFill>
          <a:srgbClr val="F1C23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odern-writer">
    <p:bg>
      <p:bgPr>
        <a:solidFill>
          <a:schemeClr val="l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96667"/>
            <a:ext cx="8520600" cy="978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11700" y="1958433"/>
            <a:ext cx="8520600" cy="41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jpg"/><Relationship Id="rId4" Type="http://schemas.openxmlformats.org/officeDocument/2006/relationships/image" Target="../media/image10.jpg"/><Relationship Id="rId5" Type="http://schemas.openxmlformats.org/officeDocument/2006/relationships/image" Target="../media/image14.jpg"/><Relationship Id="rId6" Type="http://schemas.openxmlformats.org/officeDocument/2006/relationships/image" Target="../media/image13.jpg"/><Relationship Id="rId7" Type="http://schemas.openxmlformats.org/officeDocument/2006/relationships/image" Target="../media/image1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jpg"/><Relationship Id="rId4" Type="http://schemas.openxmlformats.org/officeDocument/2006/relationships/image" Target="../media/image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jpg"/><Relationship Id="rId4" Type="http://schemas.openxmlformats.org/officeDocument/2006/relationships/image" Target="../media/image1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5.xml"/><Relationship Id="rId3" Type="http://schemas.openxmlformats.org/officeDocument/2006/relationships/hyperlink" Target="about:blank" TargetMode="External"/><Relationship Id="rId4" Type="http://schemas.openxmlformats.org/officeDocument/2006/relationships/hyperlink" Target="about:blank" TargetMode="External"/><Relationship Id="rId5" Type="http://schemas.openxmlformats.org/officeDocument/2006/relationships/hyperlink" Target="about:blank" TargetMode="External"/><Relationship Id="rId6" Type="http://schemas.openxmlformats.org/officeDocument/2006/relationships/hyperlink" Target="http://wildup.tilda.ws/" TargetMode="External"/><Relationship Id="rId7" Type="http://schemas.openxmlformats.org/officeDocument/2006/relationships/image" Target="../media/image1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Relationship Id="rId4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Relationship Id="rId4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7"/>
          <p:cNvSpPr txBox="1"/>
          <p:nvPr/>
        </p:nvSpPr>
        <p:spPr>
          <a:xfrm>
            <a:off x="615400" y="1871525"/>
            <a:ext cx="72852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>
                <a:latin typeface="Oswald Regular"/>
                <a:ea typeface="Oswald Regular"/>
                <a:cs typeface="Oswald Regular"/>
                <a:sym typeface="Oswald Regular"/>
              </a:rPr>
              <a:t>Турагентство</a:t>
            </a:r>
            <a:endParaRPr sz="6000"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128" name="Google Shape;128;p27"/>
          <p:cNvSpPr txBox="1"/>
          <p:nvPr/>
        </p:nvSpPr>
        <p:spPr>
          <a:xfrm>
            <a:off x="2700525" y="4622250"/>
            <a:ext cx="34416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>
                <a:solidFill>
                  <a:srgbClr val="424242"/>
                </a:solidFill>
                <a:latin typeface="Oswald"/>
                <a:ea typeface="Oswald"/>
                <a:cs typeface="Oswald"/>
                <a:sym typeface="Oswald"/>
              </a:rPr>
              <a:t>Кейс по продвижению</a:t>
            </a:r>
            <a:endParaRPr sz="3600">
              <a:solidFill>
                <a:srgbClr val="42424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29" name="Google Shape;12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0350" y="-452125"/>
            <a:ext cx="2323651" cy="2323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6"/>
          <p:cNvSpPr txBox="1"/>
          <p:nvPr>
            <p:ph idx="4294967295" type="title"/>
          </p:nvPr>
        </p:nvSpPr>
        <p:spPr>
          <a:xfrm>
            <a:off x="609599" y="609600"/>
            <a:ext cx="6914729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ru-RU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ОЧЕНЬ ДЕШЕВАЯ ПРОДАЖА</a:t>
            </a:r>
            <a:endParaRPr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10" name="Google Shape;210;p36"/>
          <p:cNvSpPr txBox="1"/>
          <p:nvPr>
            <p:ph idx="4294967295" type="body"/>
          </p:nvPr>
        </p:nvSpPr>
        <p:spPr>
          <a:xfrm>
            <a:off x="627161" y="1488613"/>
            <a:ext cx="634771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Char char="●"/>
            </a:pPr>
            <a:r>
              <a:rPr lang="ru-RU">
                <a:solidFill>
                  <a:srgbClr val="000000"/>
                </a:solidFill>
              </a:rPr>
              <a:t>С двух РК, которые привожу в пример потратили чуть больше 100$</a:t>
            </a:r>
            <a:endParaRPr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40"/>
              <a:buChar char="●"/>
            </a:pPr>
            <a:r>
              <a:rPr lang="ru-RU">
                <a:solidFill>
                  <a:srgbClr val="000000"/>
                </a:solidFill>
              </a:rPr>
              <a:t>Заявка вышла в 0,13$</a:t>
            </a:r>
            <a:endParaRPr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40"/>
              <a:buChar char="●"/>
            </a:pPr>
            <a:r>
              <a:rPr lang="ru-RU">
                <a:solidFill>
                  <a:srgbClr val="000000"/>
                </a:solidFill>
              </a:rPr>
              <a:t>Клиент в среднем вышел в 0,50$;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211" name="Google Shape;21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875" y="3353650"/>
            <a:ext cx="7776100" cy="183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7"/>
          <p:cNvSpPr/>
          <p:nvPr/>
        </p:nvSpPr>
        <p:spPr>
          <a:xfrm>
            <a:off x="539552" y="124378"/>
            <a:ext cx="7556753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Quattrocento Sans"/>
              <a:buNone/>
            </a:pPr>
            <a:r>
              <a:rPr b="1" i="0" lang="ru-RU" sz="2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А что у нас по дизайну до и после?</a:t>
            </a:r>
            <a:endParaRPr i="0" sz="2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7" name="Google Shape;217;p37"/>
          <p:cNvSpPr/>
          <p:nvPr/>
        </p:nvSpPr>
        <p:spPr>
          <a:xfrm>
            <a:off x="971600" y="3861048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8" name="Google Shape;218;p37"/>
          <p:cNvSpPr/>
          <p:nvPr/>
        </p:nvSpPr>
        <p:spPr>
          <a:xfrm>
            <a:off x="971600" y="6366123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r>
              <a:rPr b="0" i="0" lang="ru-RU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⠀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Изображение выглядит как снимок экрана&#10;&#10;Автоматически созданное описание" id="219" name="Google Shape;21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01574" y="1257461"/>
            <a:ext cx="1600795" cy="28414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снимок экрана&#10;&#10;Автоматически созданное описание" id="220" name="Google Shape;220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01574" y="4155955"/>
            <a:ext cx="1575607" cy="26085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снимок экрана&#10;&#10;Автоматически созданное описание" id="221" name="Google Shape;221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76702" y="1276510"/>
            <a:ext cx="1565723" cy="27791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снимок экрана&#10;&#10;Автоматически созданное описание" id="222" name="Google Shape;222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78031" y="2537137"/>
            <a:ext cx="1613510" cy="28639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текст, снимок экрана&#10;&#10;Автоматически созданное описание" id="223" name="Google Shape;223;p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62028" y="2655398"/>
            <a:ext cx="1613510" cy="286398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7"/>
          <p:cNvSpPr/>
          <p:nvPr/>
        </p:nvSpPr>
        <p:spPr>
          <a:xfrm>
            <a:off x="3060466" y="417143"/>
            <a:ext cx="306045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До (сторис)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14:prism dir="l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8"/>
          <p:cNvSpPr txBox="1"/>
          <p:nvPr>
            <p:ph type="title"/>
          </p:nvPr>
        </p:nvSpPr>
        <p:spPr>
          <a:xfrm>
            <a:off x="462425" y="138158"/>
            <a:ext cx="8520600" cy="17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CD3A3"/>
              </a:buClr>
              <a:buSzPts val="3600"/>
              <a:buFont typeface="Trebuchet MS"/>
              <a:buNone/>
            </a:pPr>
            <a:r>
              <a:rPr b="1" lang="ru-RU">
                <a:solidFill>
                  <a:srgbClr val="000000"/>
                </a:solidFill>
              </a:rPr>
              <a:t>После (сторис)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230" name="Google Shape;23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8600" y="1356543"/>
            <a:ext cx="2948332" cy="5232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8" y="1356543"/>
            <a:ext cx="2948332" cy="52323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9"/>
          <p:cNvSpPr txBox="1"/>
          <p:nvPr>
            <p:ph type="title"/>
          </p:nvPr>
        </p:nvSpPr>
        <p:spPr>
          <a:xfrm>
            <a:off x="283000" y="306317"/>
            <a:ext cx="3681456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CD3A3"/>
              </a:buClr>
              <a:buSzPts val="3600"/>
              <a:buFont typeface="Trebuchet MS"/>
              <a:buNone/>
            </a:pPr>
            <a:r>
              <a:rPr b="1" lang="ru-RU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До (лента)</a:t>
            </a:r>
            <a:endParaRPr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37" name="Google Shape;237;p39"/>
          <p:cNvSpPr/>
          <p:nvPr/>
        </p:nvSpPr>
        <p:spPr>
          <a:xfrm>
            <a:off x="4854397" y="306326"/>
            <a:ext cx="33090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После (лента)</a:t>
            </a:r>
            <a:endParaRPr sz="3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38" name="Google Shape;23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4406" y="1158057"/>
            <a:ext cx="2965807" cy="5263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2138" y="1158054"/>
            <a:ext cx="2775780" cy="4926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0"/>
          <p:cNvSpPr txBox="1"/>
          <p:nvPr>
            <p:ph type="title"/>
          </p:nvPr>
        </p:nvSpPr>
        <p:spPr>
          <a:xfrm>
            <a:off x="311725" y="667900"/>
            <a:ext cx="3706500" cy="33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b="1" lang="ru-RU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Золотая жила</a:t>
            </a:r>
            <a:endParaRPr b="1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45" name="Google Shape;245;p40"/>
          <p:cNvSpPr txBox="1"/>
          <p:nvPr>
            <p:ph idx="1" type="body"/>
          </p:nvPr>
        </p:nvSpPr>
        <p:spPr>
          <a:xfrm>
            <a:off x="4644675" y="2059900"/>
            <a:ext cx="4166400" cy="38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5760" lvl="0" marL="3429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ru-RU" sz="1800">
                <a:solidFill>
                  <a:srgbClr val="FFFFFF"/>
                </a:solidFill>
              </a:rPr>
              <a:t>14700$ - это только то, что мы решили внести в кейс, в общей сложности за работу с клиентом мы принесли ему около 23000$, и продолжаем работать с ним...</a:t>
            </a:r>
            <a:endParaRPr sz="1800">
              <a:solidFill>
                <a:srgbClr val="FFFFFF"/>
              </a:solidFill>
            </a:endParaRPr>
          </a:p>
          <a:p>
            <a:pPr indent="-365760" lvl="0" marL="342900" rtl="0" algn="l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ru-RU" sz="1800">
                <a:solidFill>
                  <a:srgbClr val="FFFFFF"/>
                </a:solidFill>
              </a:rPr>
              <a:t>Клиент тратит 320$/месяц на наши услуги;</a:t>
            </a:r>
            <a:endParaRPr sz="1800">
              <a:solidFill>
                <a:srgbClr val="FFFFFF"/>
              </a:solidFill>
            </a:endParaRPr>
          </a:p>
          <a:p>
            <a:pPr indent="-365760" lvl="0" marL="342900" rtl="0" algn="l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ru-RU" sz="1800">
                <a:solidFill>
                  <a:srgbClr val="FFFFFF"/>
                </a:solidFill>
              </a:rPr>
              <a:t>Получает в сотни раз больше прибыли;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46" name="Google Shape;246;p40"/>
          <p:cNvSpPr txBox="1"/>
          <p:nvPr/>
        </p:nvSpPr>
        <p:spPr>
          <a:xfrm>
            <a:off x="502425" y="5613600"/>
            <a:ext cx="36300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Ищите контакты, чтобы заказать наши услуги?</a:t>
            </a:r>
            <a:br>
              <a:rPr lang="ru-RU"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ru-RU"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Они на следующем слайде ☺</a:t>
            </a:r>
            <a:endParaRPr sz="18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1C232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1"/>
          <p:cNvSpPr txBox="1"/>
          <p:nvPr>
            <p:ph type="title"/>
          </p:nvPr>
        </p:nvSpPr>
        <p:spPr>
          <a:xfrm>
            <a:off x="1398148" y="402928"/>
            <a:ext cx="6347700" cy="13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</a:pPr>
            <a:r>
              <a:rPr lang="ru-RU" sz="2000">
                <a:solidFill>
                  <a:srgbClr val="FFFFFF"/>
                </a:solidFill>
              </a:rPr>
              <a:t>Желаете увеличить свои продажи и количество заинтересованной аудитории на вашем аккаунте? Обращайтесь к нам и мы принесем вам хороший результат.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52" name="Google Shape;252;p41"/>
          <p:cNvSpPr txBox="1"/>
          <p:nvPr>
            <p:ph idx="1" type="body"/>
          </p:nvPr>
        </p:nvSpPr>
        <p:spPr>
          <a:xfrm>
            <a:off x="192180" y="2567403"/>
            <a:ext cx="6347700" cy="38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ru-RU">
                <a:latin typeface="Roboto"/>
                <a:ea typeface="Roboto"/>
                <a:cs typeface="Roboto"/>
                <a:sym typeface="Roboto"/>
              </a:rPr>
              <a:t>Связаться можно: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Font typeface="Roboto"/>
              <a:buChar char="►"/>
            </a:pPr>
            <a:r>
              <a:rPr lang="ru-RU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instagram.com/alex.brizzi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Font typeface="Roboto"/>
              <a:buChar char="►"/>
            </a:pPr>
            <a:r>
              <a:rPr lang="ru-RU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vk.com/alex.brizzi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Font typeface="Roboto"/>
              <a:buChar char="►"/>
            </a:pPr>
            <a:r>
              <a:rPr lang="ru-RU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t.me/alexbrizzi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Font typeface="Roboto"/>
              <a:buChar char="►"/>
            </a:pPr>
            <a:r>
              <a:rPr lang="ru-RU">
                <a:latin typeface="Roboto"/>
                <a:ea typeface="Roboto"/>
                <a:cs typeface="Roboto"/>
                <a:sym typeface="Roboto"/>
              </a:rPr>
              <a:t>По телефону: +380990662977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251458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Font typeface="Roboto"/>
              <a:buChar char="►"/>
            </a:pPr>
            <a:r>
              <a:rPr lang="ru-RU">
                <a:latin typeface="Roboto"/>
                <a:ea typeface="Roboto"/>
                <a:cs typeface="Roboto"/>
                <a:sym typeface="Roboto"/>
              </a:rPr>
              <a:t>Наш сайт: </a:t>
            </a:r>
            <a:r>
              <a:rPr lang="ru-RU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http://wildup.tilda.ws/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53" name="Google Shape;253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12075" y="2232200"/>
            <a:ext cx="3531923" cy="3533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oogle Shape;134;p28"/>
          <p:cNvGrpSpPr/>
          <p:nvPr/>
        </p:nvGrpSpPr>
        <p:grpSpPr>
          <a:xfrm>
            <a:off x="2180219" y="1773691"/>
            <a:ext cx="4398840" cy="4062248"/>
            <a:chOff x="848579" y="875"/>
            <a:chExt cx="4398840" cy="4062248"/>
          </a:xfrm>
        </p:grpSpPr>
        <p:sp>
          <p:nvSpPr>
            <p:cNvPr id="135" name="Google Shape;135;p28"/>
            <p:cNvSpPr/>
            <p:nvPr/>
          </p:nvSpPr>
          <p:spPr>
            <a:xfrm>
              <a:off x="848579" y="875"/>
              <a:ext cx="2165823" cy="1220226"/>
            </a:xfrm>
            <a:prstGeom prst="rect">
              <a:avLst/>
            </a:prstGeom>
            <a:gradFill>
              <a:gsLst>
                <a:gs pos="0">
                  <a:srgbClr val="FFCC3B"/>
                </a:gs>
                <a:gs pos="78000">
                  <a:srgbClr val="E8B805"/>
                </a:gs>
                <a:gs pos="100000">
                  <a:srgbClr val="E8B805"/>
                </a:gs>
              </a:gsLst>
              <a:lin ang="5400000" scaled="0"/>
            </a:gradFill>
            <a:ln>
              <a:noFill/>
            </a:ln>
            <a:effectLst>
              <a:outerShdw blurRad="38100" rotWithShape="0" dir="5400000" dist="254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28"/>
            <p:cNvSpPr txBox="1"/>
            <p:nvPr/>
          </p:nvSpPr>
          <p:spPr>
            <a:xfrm>
              <a:off x="848579" y="875"/>
              <a:ext cx="2165823" cy="12202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Trebuchet MS"/>
                <a:buNone/>
              </a:pPr>
              <a:r>
                <a:rPr i="0" lang="ru-RU" sz="12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На аккаунте 4000 подписчиков неактивных подписчиков, скорее всего   из них живые – 500.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rebuchet MS"/>
                <a:buNone/>
              </a:pPr>
              <a:r>
                <a:t/>
              </a:r>
              <a:endParaRPr i="0" sz="1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" name="Google Shape;137;p28"/>
            <p:cNvSpPr/>
            <p:nvPr/>
          </p:nvSpPr>
          <p:spPr>
            <a:xfrm>
              <a:off x="3217404" y="1984"/>
              <a:ext cx="2030015" cy="1218009"/>
            </a:xfrm>
            <a:prstGeom prst="rect">
              <a:avLst/>
            </a:prstGeom>
            <a:gradFill>
              <a:gsLst>
                <a:gs pos="0">
                  <a:srgbClr val="FFCC3B"/>
                </a:gs>
                <a:gs pos="78000">
                  <a:srgbClr val="E8B805"/>
                </a:gs>
                <a:gs pos="100000">
                  <a:srgbClr val="E8B805"/>
                </a:gs>
              </a:gsLst>
              <a:lin ang="5400000" scaled="0"/>
            </a:gradFill>
            <a:ln>
              <a:noFill/>
            </a:ln>
            <a:effectLst>
              <a:outerShdw blurRad="38100" rotWithShape="0" dir="5400000" dist="254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28"/>
            <p:cNvSpPr txBox="1"/>
            <p:nvPr/>
          </p:nvSpPr>
          <p:spPr>
            <a:xfrm>
              <a:off x="3217404" y="1984"/>
              <a:ext cx="2030015" cy="12180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Trebuchet MS"/>
                <a:buNone/>
              </a:pPr>
              <a:r>
                <a:rPr i="0" lang="ru-RU" sz="14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1-2 продажи в месяц с инстаграма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9" name="Google Shape;139;p28"/>
            <p:cNvSpPr/>
            <p:nvPr/>
          </p:nvSpPr>
          <p:spPr>
            <a:xfrm>
              <a:off x="916483" y="1424103"/>
              <a:ext cx="2030015" cy="1218009"/>
            </a:xfrm>
            <a:prstGeom prst="rect">
              <a:avLst/>
            </a:prstGeom>
            <a:gradFill>
              <a:gsLst>
                <a:gs pos="0">
                  <a:srgbClr val="FFCC3B"/>
                </a:gs>
                <a:gs pos="78000">
                  <a:srgbClr val="E8B805"/>
                </a:gs>
                <a:gs pos="100000">
                  <a:srgbClr val="E8B805"/>
                </a:gs>
              </a:gsLst>
              <a:lin ang="5400000" scaled="0"/>
            </a:gradFill>
            <a:ln>
              <a:noFill/>
            </a:ln>
            <a:effectLst>
              <a:outerShdw blurRad="38100" rotWithShape="0" dir="5400000" dist="254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28"/>
            <p:cNvSpPr txBox="1"/>
            <p:nvPr/>
          </p:nvSpPr>
          <p:spPr>
            <a:xfrm>
              <a:off x="916483" y="1424103"/>
              <a:ext cx="2030015" cy="12180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Trebuchet MS"/>
                <a:buNone/>
              </a:pPr>
              <a:r>
                <a:rPr i="0" lang="ru-RU" sz="14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Ужасный визуал профиля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1" name="Google Shape;141;p28"/>
            <p:cNvSpPr/>
            <p:nvPr/>
          </p:nvSpPr>
          <p:spPr>
            <a:xfrm>
              <a:off x="3149500" y="1424103"/>
              <a:ext cx="2030015" cy="1218009"/>
            </a:xfrm>
            <a:prstGeom prst="rect">
              <a:avLst/>
            </a:prstGeom>
            <a:gradFill>
              <a:gsLst>
                <a:gs pos="0">
                  <a:srgbClr val="FFCC3B"/>
                </a:gs>
                <a:gs pos="78000">
                  <a:srgbClr val="E8B805"/>
                </a:gs>
                <a:gs pos="100000">
                  <a:srgbClr val="E8B805"/>
                </a:gs>
              </a:gsLst>
              <a:lin ang="5400000" scaled="0"/>
            </a:gradFill>
            <a:ln>
              <a:noFill/>
            </a:ln>
            <a:effectLst>
              <a:outerShdw blurRad="38100" rotWithShape="0" dir="5400000" dist="254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28"/>
            <p:cNvSpPr txBox="1"/>
            <p:nvPr/>
          </p:nvSpPr>
          <p:spPr>
            <a:xfrm>
              <a:off x="3149500" y="1424103"/>
              <a:ext cx="2030015" cy="12180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Trebuchet MS"/>
                <a:buNone/>
              </a:pPr>
              <a:r>
                <a:rPr i="0" lang="ru-RU" sz="14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Таргетированную рекламу никогда не использовали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3" name="Google Shape;143;p28"/>
            <p:cNvSpPr/>
            <p:nvPr/>
          </p:nvSpPr>
          <p:spPr>
            <a:xfrm>
              <a:off x="2032992" y="2845114"/>
              <a:ext cx="2030015" cy="1218009"/>
            </a:xfrm>
            <a:prstGeom prst="rect">
              <a:avLst/>
            </a:prstGeom>
            <a:gradFill>
              <a:gsLst>
                <a:gs pos="0">
                  <a:srgbClr val="FFCC3B"/>
                </a:gs>
                <a:gs pos="78000">
                  <a:srgbClr val="E8B805"/>
                </a:gs>
                <a:gs pos="100000">
                  <a:srgbClr val="E8B805"/>
                </a:gs>
              </a:gsLst>
              <a:lin ang="5400000" scaled="0"/>
            </a:gradFill>
            <a:ln>
              <a:noFill/>
            </a:ln>
            <a:effectLst>
              <a:outerShdw blurRad="38100" rotWithShape="0" dir="5400000" dist="254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28"/>
            <p:cNvSpPr txBox="1"/>
            <p:nvPr/>
          </p:nvSpPr>
          <p:spPr>
            <a:xfrm>
              <a:off x="2032992" y="2845114"/>
              <a:ext cx="2030015" cy="12180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Trebuchet MS"/>
                <a:buNone/>
              </a:pPr>
              <a:r>
                <a:rPr i="0" lang="ru-RU" sz="14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Шапки профиля не было. Посты не несли никакой информации, способствующей продажам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45" name="Google Shape;145;p28"/>
          <p:cNvSpPr txBox="1"/>
          <p:nvPr/>
        </p:nvSpPr>
        <p:spPr>
          <a:xfrm>
            <a:off x="1619672" y="620688"/>
            <a:ext cx="445506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0" lang="ru-RU" sz="4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Исходные данные</a:t>
            </a:r>
            <a:endParaRPr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29"/>
          <p:cNvGrpSpPr/>
          <p:nvPr/>
        </p:nvGrpSpPr>
        <p:grpSpPr>
          <a:xfrm>
            <a:off x="305711" y="1256200"/>
            <a:ext cx="6941614" cy="5328601"/>
            <a:chOff x="755830" y="-10"/>
            <a:chExt cx="6941614" cy="5328601"/>
          </a:xfrm>
        </p:grpSpPr>
        <p:sp>
          <p:nvSpPr>
            <p:cNvPr id="151" name="Google Shape;151;p29"/>
            <p:cNvSpPr/>
            <p:nvPr/>
          </p:nvSpPr>
          <p:spPr>
            <a:xfrm>
              <a:off x="755830" y="1332147"/>
              <a:ext cx="3996444" cy="3996444"/>
            </a:xfrm>
            <a:prstGeom prst="ellipse">
              <a:avLst/>
            </a:prstGeom>
            <a:solidFill>
              <a:srgbClr val="FFCA07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29"/>
            <p:cNvSpPr/>
            <p:nvPr/>
          </p:nvSpPr>
          <p:spPr>
            <a:xfrm>
              <a:off x="1555118" y="2131436"/>
              <a:ext cx="2397866" cy="2397866"/>
            </a:xfrm>
            <a:prstGeom prst="ellipse">
              <a:avLst/>
            </a:prstGeom>
            <a:solidFill>
              <a:srgbClr val="FFCA07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29"/>
            <p:cNvSpPr/>
            <p:nvPr/>
          </p:nvSpPr>
          <p:spPr>
            <a:xfrm>
              <a:off x="2354407" y="2930725"/>
              <a:ext cx="799288" cy="799288"/>
            </a:xfrm>
            <a:prstGeom prst="ellipse">
              <a:avLst/>
            </a:prstGeom>
            <a:solidFill>
              <a:srgbClr val="FFCA07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29"/>
            <p:cNvSpPr/>
            <p:nvPr/>
          </p:nvSpPr>
          <p:spPr>
            <a:xfrm>
              <a:off x="5418347" y="0"/>
              <a:ext cx="1998222" cy="11656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29"/>
            <p:cNvSpPr txBox="1"/>
            <p:nvPr/>
          </p:nvSpPr>
          <p:spPr>
            <a:xfrm>
              <a:off x="5418344" y="-10"/>
              <a:ext cx="2279100" cy="116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125" lIns="135125" spcFirstLastPara="1" rIns="24125" wrap="square" tIns="24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None/>
              </a:pPr>
              <a:r>
                <a:rPr lang="ru-RU" sz="19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Активизировать продажи через инстаграм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56" name="Google Shape;156;p29"/>
            <p:cNvCxnSpPr/>
            <p:nvPr/>
          </p:nvCxnSpPr>
          <p:spPr>
            <a:xfrm>
              <a:off x="4918792" y="582814"/>
              <a:ext cx="499555" cy="0"/>
            </a:xfrm>
            <a:prstGeom prst="straightConnector1">
              <a:avLst/>
            </a:prstGeom>
            <a:solidFill>
              <a:srgbClr val="FFCA07"/>
            </a:solidFill>
            <a:ln cap="rnd" cmpd="sng" w="19050">
              <a:solidFill>
                <a:srgbClr val="FFE6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7" name="Google Shape;157;p29"/>
            <p:cNvCxnSpPr/>
            <p:nvPr/>
          </p:nvCxnSpPr>
          <p:spPr>
            <a:xfrm rot="5400000">
              <a:off x="2461978" y="875554"/>
              <a:ext cx="2746889" cy="2162742"/>
            </a:xfrm>
            <a:prstGeom prst="straightConnector1">
              <a:avLst/>
            </a:prstGeom>
            <a:solidFill>
              <a:srgbClr val="FFCA07"/>
            </a:solidFill>
            <a:ln cap="rnd" cmpd="sng" w="19050">
              <a:solidFill>
                <a:srgbClr val="FFE6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58" name="Google Shape;158;p29"/>
            <p:cNvSpPr/>
            <p:nvPr/>
          </p:nvSpPr>
          <p:spPr>
            <a:xfrm>
              <a:off x="5418347" y="1165629"/>
              <a:ext cx="1998222" cy="11656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29"/>
            <p:cNvSpPr txBox="1"/>
            <p:nvPr/>
          </p:nvSpPr>
          <p:spPr>
            <a:xfrm>
              <a:off x="5418347" y="1165629"/>
              <a:ext cx="1998222" cy="11656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125" lIns="135125" spcFirstLastPara="1" rIns="24125" wrap="square" tIns="24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None/>
              </a:pPr>
              <a:r>
                <a:rPr lang="ru-RU" sz="19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Выстроить цепочку продаж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60" name="Google Shape;160;p29"/>
            <p:cNvCxnSpPr/>
            <p:nvPr/>
          </p:nvCxnSpPr>
          <p:spPr>
            <a:xfrm>
              <a:off x="4918792" y="1748444"/>
              <a:ext cx="499555" cy="0"/>
            </a:xfrm>
            <a:prstGeom prst="straightConnector1">
              <a:avLst/>
            </a:prstGeom>
            <a:solidFill>
              <a:srgbClr val="FFCA07"/>
            </a:solidFill>
            <a:ln cap="rnd" cmpd="sng" w="19050">
              <a:solidFill>
                <a:srgbClr val="FFE6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1" name="Google Shape;161;p29"/>
            <p:cNvCxnSpPr/>
            <p:nvPr/>
          </p:nvCxnSpPr>
          <p:spPr>
            <a:xfrm rot="5400000">
              <a:off x="3051587" y="2022999"/>
              <a:ext cx="2140495" cy="1589918"/>
            </a:xfrm>
            <a:prstGeom prst="straightConnector1">
              <a:avLst/>
            </a:prstGeom>
            <a:solidFill>
              <a:srgbClr val="FFCA07"/>
            </a:solidFill>
            <a:ln cap="rnd" cmpd="sng" w="19050">
              <a:solidFill>
                <a:srgbClr val="FFE6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62" name="Google Shape;162;p29"/>
            <p:cNvSpPr/>
            <p:nvPr/>
          </p:nvSpPr>
          <p:spPr>
            <a:xfrm>
              <a:off x="5418347" y="2331258"/>
              <a:ext cx="1998222" cy="11656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29"/>
            <p:cNvSpPr txBox="1"/>
            <p:nvPr/>
          </p:nvSpPr>
          <p:spPr>
            <a:xfrm>
              <a:off x="5418347" y="2331258"/>
              <a:ext cx="1998222" cy="11656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125" lIns="135125" spcFirstLastPara="1" rIns="24125" wrap="square" tIns="24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None/>
              </a:pPr>
              <a:r>
                <a:rPr lang="ru-RU" sz="19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Урвать у конкурентов большой кусок «торта»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64" name="Google Shape;164;p29"/>
            <p:cNvCxnSpPr/>
            <p:nvPr/>
          </p:nvCxnSpPr>
          <p:spPr>
            <a:xfrm>
              <a:off x="4918792" y="2914073"/>
              <a:ext cx="499555" cy="0"/>
            </a:xfrm>
            <a:prstGeom prst="straightConnector1">
              <a:avLst/>
            </a:prstGeom>
            <a:solidFill>
              <a:srgbClr val="FFCA07"/>
            </a:solidFill>
            <a:ln cap="rnd" cmpd="sng" w="19050">
              <a:solidFill>
                <a:srgbClr val="FFE6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5" name="Google Shape;165;p29"/>
            <p:cNvCxnSpPr/>
            <p:nvPr/>
          </p:nvCxnSpPr>
          <p:spPr>
            <a:xfrm rot="5400000">
              <a:off x="3641928" y="3169513"/>
              <a:ext cx="1529305" cy="1017094"/>
            </a:xfrm>
            <a:prstGeom prst="straightConnector1">
              <a:avLst/>
            </a:prstGeom>
            <a:solidFill>
              <a:srgbClr val="FFCA07"/>
            </a:solidFill>
            <a:ln cap="rnd" cmpd="sng" w="19050">
              <a:solidFill>
                <a:srgbClr val="FFE6BA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66" name="Google Shape;166;p29"/>
          <p:cNvSpPr/>
          <p:nvPr/>
        </p:nvSpPr>
        <p:spPr>
          <a:xfrm>
            <a:off x="2339752" y="-14610"/>
            <a:ext cx="377976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Цели</a:t>
            </a:r>
            <a:endParaRPr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0"/>
          <p:cNvSpPr txBox="1"/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ru-RU">
                <a:latin typeface="Oswald Regular"/>
                <a:ea typeface="Oswald Regular"/>
                <a:cs typeface="Oswald Regular"/>
                <a:sym typeface="Oswald Regular"/>
              </a:rPr>
              <a:t>Наша работа</a:t>
            </a:r>
            <a:endParaRPr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172" name="Google Shape;172;p30"/>
          <p:cNvSpPr txBox="1"/>
          <p:nvPr>
            <p:ph idx="1" type="body"/>
          </p:nvPr>
        </p:nvSpPr>
        <p:spPr>
          <a:xfrm>
            <a:off x="609598" y="1844824"/>
            <a:ext cx="6698705" cy="41965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40"/>
              <a:buChar char="●"/>
            </a:pPr>
            <a:r>
              <a:rPr lang="ru-RU">
                <a:solidFill>
                  <a:srgbClr val="FFFFFF"/>
                </a:solidFill>
              </a:rPr>
              <a:t>Работа началась с анализа потенциальной аудитории. Выявили боли человека покупающего туры;</a:t>
            </a:r>
            <a:endParaRPr>
              <a:solidFill>
                <a:srgbClr val="FFFFFF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40"/>
              <a:buChar char="●"/>
            </a:pPr>
            <a:r>
              <a:rPr lang="ru-RU">
                <a:solidFill>
                  <a:srgbClr val="FFFFFF"/>
                </a:solidFill>
              </a:rPr>
              <a:t>Сделали полное переоформление постов и сторис;</a:t>
            </a:r>
            <a:endParaRPr>
              <a:solidFill>
                <a:srgbClr val="FFFFFF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40"/>
              <a:buChar char="●"/>
            </a:pPr>
            <a:r>
              <a:rPr lang="ru-RU">
                <a:solidFill>
                  <a:srgbClr val="FFFFFF"/>
                </a:solidFill>
              </a:rPr>
              <a:t>Начали давить на «больные» места потенциального покупателя;</a:t>
            </a:r>
            <a:endParaRPr>
              <a:solidFill>
                <a:srgbClr val="FFFFFF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40"/>
              <a:buChar char="●"/>
            </a:pPr>
            <a:r>
              <a:rPr lang="ru-RU">
                <a:solidFill>
                  <a:srgbClr val="FFFFFF"/>
                </a:solidFill>
              </a:rPr>
              <a:t>Создали дизайн «вечной» ленты в инстаграм;</a:t>
            </a:r>
            <a:endParaRPr>
              <a:solidFill>
                <a:srgbClr val="FFFFFF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40"/>
              <a:buChar char="●"/>
            </a:pPr>
            <a:r>
              <a:rPr lang="ru-RU">
                <a:solidFill>
                  <a:srgbClr val="FFFFFF"/>
                </a:solidFill>
              </a:rPr>
              <a:t>Создали контент-план;</a:t>
            </a:r>
            <a:endParaRPr>
              <a:solidFill>
                <a:srgbClr val="FFFFFF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40"/>
              <a:buChar char="●"/>
            </a:pPr>
            <a:r>
              <a:rPr lang="ru-RU">
                <a:solidFill>
                  <a:srgbClr val="FFFFFF"/>
                </a:solidFill>
              </a:rPr>
              <a:t>Изменили подход к написанию текстов;</a:t>
            </a:r>
            <a:endParaRPr>
              <a:solidFill>
                <a:srgbClr val="FFFFFF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40"/>
              <a:buChar char="●"/>
            </a:pPr>
            <a:r>
              <a:rPr lang="ru-RU">
                <a:solidFill>
                  <a:srgbClr val="FFFFFF"/>
                </a:solidFill>
              </a:rPr>
              <a:t>Создали 10 рекламных роликов из которых выбрали 4 для продвижения туров; Лили трафик на лид-форму.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1400">
        <p:fade thruBlk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1"/>
          <p:cNvSpPr txBox="1"/>
          <p:nvPr>
            <p:ph type="title"/>
          </p:nvPr>
        </p:nvSpPr>
        <p:spPr>
          <a:xfrm>
            <a:off x="311700" y="228275"/>
            <a:ext cx="8520600" cy="8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40"/>
              <a:buFont typeface="Trebuchet MS"/>
              <a:buNone/>
            </a:pPr>
            <a:r>
              <a:rPr lang="ru-RU" sz="324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Может слова подкрепим статистикой некоторых рекламных кампаний?</a:t>
            </a:r>
            <a:endParaRPr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78" name="Google Shape;17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775757"/>
            <a:ext cx="8201025" cy="227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3575" y="4189607"/>
            <a:ext cx="6569864" cy="26014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2975" y="246325"/>
            <a:ext cx="7308501" cy="28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2975" y="3428993"/>
            <a:ext cx="7308501" cy="27606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3400">
        <p:fade thruBlk="1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3"/>
          <p:cNvSpPr txBox="1"/>
          <p:nvPr>
            <p:ph type="title"/>
          </p:nvPr>
        </p:nvSpPr>
        <p:spPr>
          <a:xfrm>
            <a:off x="311700" y="719633"/>
            <a:ext cx="8520600" cy="17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ru-RU">
                <a:solidFill>
                  <a:srgbClr val="FFFFFF"/>
                </a:solidFill>
              </a:rPr>
              <a:t>Жаль менеджеров…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91" name="Google Shape;19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600" y="981900"/>
            <a:ext cx="6389758" cy="51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3"/>
          <p:cNvSpPr txBox="1"/>
          <p:nvPr/>
        </p:nvSpPr>
        <p:spPr>
          <a:xfrm>
            <a:off x="527550" y="137700"/>
            <a:ext cx="7234800" cy="84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>
                <a:latin typeface="Oswald Regular"/>
                <a:ea typeface="Oswald Regular"/>
                <a:cs typeface="Oswald Regular"/>
                <a:sym typeface="Oswald Regular"/>
              </a:rPr>
              <a:t>Лиды пришедшие на лид-форму</a:t>
            </a:r>
            <a:endParaRPr sz="3600"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4"/>
          <p:cNvSpPr/>
          <p:nvPr/>
        </p:nvSpPr>
        <p:spPr>
          <a:xfrm>
            <a:off x="656075" y="722025"/>
            <a:ext cx="7411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</a:pPr>
            <a:r>
              <a:rPr b="1" lang="ru-RU" sz="48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Создал проблему клиенту</a:t>
            </a:r>
            <a:endParaRPr i="0" sz="4800" u="none" cap="none" strike="noStrike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8" name="Google Shape;198;p34"/>
          <p:cNvSpPr/>
          <p:nvPr/>
        </p:nvSpPr>
        <p:spPr>
          <a:xfrm>
            <a:off x="0" y="45910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9" name="Google Shape;199;p34"/>
          <p:cNvSpPr txBox="1"/>
          <p:nvPr/>
        </p:nvSpPr>
        <p:spPr>
          <a:xfrm>
            <a:off x="715400" y="1833825"/>
            <a:ext cx="7411200" cy="4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У клиента в офисе работало 2 менеджера, заявками не были навалены, поэтому успевали всех обрабатывать… Но когда в работу включились мы – всё пошло наперекосяк. В хорошем смысле этого слова. Заявки с каждым днём увеличивались и соответственно у менеджеров увеличивалась работа, и… Заявок стало так много, что 2 менеджера уже физически не успевали всех обработать, поэтому потребовалось ещё 1-2 менеджера, но офис был рассчитан только на 2х (не совсем большой). Решением этого вопроса стало расширение – клиенту потребовалось открыть второй офис и оперативно найти 2 толковых менеджера по продажам… Открыл офис, нашёл и я завалил его ещё большим кол-вом заявок. Да, тут ещё играет тот фактор, что это был сезон и за счёт этого такая пиковая активность была по заявкам. Но уверен, что без правильной и хорошей рекламы такого результата не было бы.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575" y="868325"/>
            <a:ext cx="7372350" cy="498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Modern Writer">
  <a:themeElements>
    <a:clrScheme name="Modern Writer">
      <a:dk1>
        <a:srgbClr val="E91D63"/>
      </a:dk1>
      <a:lt1>
        <a:srgbClr val="FFFFFF"/>
      </a:lt1>
      <a:dk2>
        <a:srgbClr val="424242"/>
      </a:dk2>
      <a:lt2>
        <a:srgbClr val="999999"/>
      </a:lt2>
      <a:accent1>
        <a:srgbClr val="607D8B"/>
      </a:accent1>
      <a:accent2>
        <a:srgbClr val="673AB7"/>
      </a:accent2>
      <a:accent3>
        <a:srgbClr val="9C26B0"/>
      </a:accent3>
      <a:accent4>
        <a:srgbClr val="0090AC"/>
      </a:accent4>
      <a:accent5>
        <a:srgbClr val="01AFD1"/>
      </a:accent5>
      <a:accent6>
        <a:srgbClr val="F8E71C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