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6" r:id="rId1"/>
  </p:sldMasterIdLst>
  <p:sldIdLst>
    <p:sldId id="256" r:id="rId2"/>
    <p:sldId id="262" r:id="rId3"/>
    <p:sldId id="274" r:id="rId4"/>
    <p:sldId id="272" r:id="rId5"/>
    <p:sldId id="273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75E08-92A1-42B8-A572-56A713D68084}" type="datetimeFigureOut">
              <a:rPr lang="uk-UA" smtClean="0"/>
              <a:t>05.02.2026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3AC1C-FF9A-4FAB-AD50-8EBD74FB9EE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4018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75E08-92A1-42B8-A572-56A713D68084}" type="datetimeFigureOut">
              <a:rPr lang="uk-UA" smtClean="0"/>
              <a:t>05.02.2026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3AC1C-FF9A-4FAB-AD50-8EBD74FB9EE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60663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75E08-92A1-42B8-A572-56A713D68084}" type="datetimeFigureOut">
              <a:rPr lang="uk-UA" smtClean="0"/>
              <a:t>05.02.2026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3AC1C-FF9A-4FAB-AD50-8EBD74FB9EE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556804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75E08-92A1-42B8-A572-56A713D68084}" type="datetimeFigureOut">
              <a:rPr lang="uk-UA" smtClean="0"/>
              <a:t>05.02.2026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3AC1C-FF9A-4FAB-AD50-8EBD74FB9EE2}" type="slidenum">
              <a:rPr lang="uk-UA" smtClean="0"/>
              <a:t>‹№›</a:t>
            </a:fld>
            <a:endParaRPr lang="uk-UA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876574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75E08-92A1-42B8-A572-56A713D68084}" type="datetimeFigureOut">
              <a:rPr lang="uk-UA" smtClean="0"/>
              <a:t>05.02.2026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3AC1C-FF9A-4FAB-AD50-8EBD74FB9EE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798346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75E08-92A1-42B8-A572-56A713D68084}" type="datetimeFigureOut">
              <a:rPr lang="uk-UA" smtClean="0"/>
              <a:t>05.02.2026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3AC1C-FF9A-4FAB-AD50-8EBD74FB9EE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459364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75E08-92A1-42B8-A572-56A713D68084}" type="datetimeFigureOut">
              <a:rPr lang="uk-UA" smtClean="0"/>
              <a:t>05.02.2026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3AC1C-FF9A-4FAB-AD50-8EBD74FB9EE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498692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75E08-92A1-42B8-A572-56A713D68084}" type="datetimeFigureOut">
              <a:rPr lang="uk-UA" smtClean="0"/>
              <a:t>05.02.2026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3AC1C-FF9A-4FAB-AD50-8EBD74FB9EE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429777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75E08-92A1-42B8-A572-56A713D68084}" type="datetimeFigureOut">
              <a:rPr lang="uk-UA" smtClean="0"/>
              <a:t>05.02.2026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3AC1C-FF9A-4FAB-AD50-8EBD74FB9EE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93242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75E08-92A1-42B8-A572-56A713D68084}" type="datetimeFigureOut">
              <a:rPr lang="uk-UA" smtClean="0"/>
              <a:t>05.02.2026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3AC1C-FF9A-4FAB-AD50-8EBD74FB9EE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04707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75E08-92A1-42B8-A572-56A713D68084}" type="datetimeFigureOut">
              <a:rPr lang="uk-UA" smtClean="0"/>
              <a:t>05.02.2026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3AC1C-FF9A-4FAB-AD50-8EBD74FB9EE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3594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75E08-92A1-42B8-A572-56A713D68084}" type="datetimeFigureOut">
              <a:rPr lang="uk-UA" smtClean="0"/>
              <a:t>05.02.2026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3AC1C-FF9A-4FAB-AD50-8EBD74FB9EE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15681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75E08-92A1-42B8-A572-56A713D68084}" type="datetimeFigureOut">
              <a:rPr lang="uk-UA" smtClean="0"/>
              <a:t>05.02.2026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3AC1C-FF9A-4FAB-AD50-8EBD74FB9EE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82959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75E08-92A1-42B8-A572-56A713D68084}" type="datetimeFigureOut">
              <a:rPr lang="uk-UA" smtClean="0"/>
              <a:t>05.02.2026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3AC1C-FF9A-4FAB-AD50-8EBD74FB9EE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05493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75E08-92A1-42B8-A572-56A713D68084}" type="datetimeFigureOut">
              <a:rPr lang="uk-UA" smtClean="0"/>
              <a:t>05.02.2026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3AC1C-FF9A-4FAB-AD50-8EBD74FB9EE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44021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75E08-92A1-42B8-A572-56A713D68084}" type="datetimeFigureOut">
              <a:rPr lang="uk-UA" smtClean="0"/>
              <a:t>05.02.2026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3AC1C-FF9A-4FAB-AD50-8EBD74FB9EE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01959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75E08-92A1-42B8-A572-56A713D68084}" type="datetimeFigureOut">
              <a:rPr lang="uk-UA" smtClean="0"/>
              <a:t>05.02.2026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3AC1C-FF9A-4FAB-AD50-8EBD74FB9EE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04589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B75E08-92A1-42B8-A572-56A713D68084}" type="datetimeFigureOut">
              <a:rPr lang="uk-UA" smtClean="0"/>
              <a:t>05.02.2026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63AC1C-FF9A-4FAB-AD50-8EBD74FB9EE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859079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>
                <a:lumMod val="65000"/>
              </a:schemeClr>
            </a:gs>
            <a:gs pos="100000">
              <a:schemeClr val="accent6">
                <a:lumMod val="60000"/>
                <a:lumOff val="4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ілінія 6"/>
          <p:cNvSpPr/>
          <p:nvPr/>
        </p:nvSpPr>
        <p:spPr>
          <a:xfrm>
            <a:off x="5489500" y="2464838"/>
            <a:ext cx="6013939" cy="706423"/>
          </a:xfrm>
          <a:custGeom>
            <a:avLst/>
            <a:gdLst>
              <a:gd name="connsiteX0" fmla="*/ 0 w 9807677"/>
              <a:gd name="connsiteY0" fmla="*/ 166200 h 997181"/>
              <a:gd name="connsiteX1" fmla="*/ 166200 w 9807677"/>
              <a:gd name="connsiteY1" fmla="*/ 0 h 997181"/>
              <a:gd name="connsiteX2" fmla="*/ 9641477 w 9807677"/>
              <a:gd name="connsiteY2" fmla="*/ 0 h 997181"/>
              <a:gd name="connsiteX3" fmla="*/ 9807677 w 9807677"/>
              <a:gd name="connsiteY3" fmla="*/ 166200 h 997181"/>
              <a:gd name="connsiteX4" fmla="*/ 9807677 w 9807677"/>
              <a:gd name="connsiteY4" fmla="*/ 830981 h 997181"/>
              <a:gd name="connsiteX5" fmla="*/ 9641477 w 9807677"/>
              <a:gd name="connsiteY5" fmla="*/ 997181 h 997181"/>
              <a:gd name="connsiteX6" fmla="*/ 166200 w 9807677"/>
              <a:gd name="connsiteY6" fmla="*/ 997181 h 997181"/>
              <a:gd name="connsiteX7" fmla="*/ 0 w 9807677"/>
              <a:gd name="connsiteY7" fmla="*/ 830981 h 997181"/>
              <a:gd name="connsiteX8" fmla="*/ 0 w 9807677"/>
              <a:gd name="connsiteY8" fmla="*/ 166200 h 997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807677" h="997181">
                <a:moveTo>
                  <a:pt x="0" y="166200"/>
                </a:moveTo>
                <a:cubicBezTo>
                  <a:pt x="0" y="74410"/>
                  <a:pt x="74410" y="0"/>
                  <a:pt x="166200" y="0"/>
                </a:cubicBezTo>
                <a:lnTo>
                  <a:pt x="9641477" y="0"/>
                </a:lnTo>
                <a:cubicBezTo>
                  <a:pt x="9733267" y="0"/>
                  <a:pt x="9807677" y="74410"/>
                  <a:pt x="9807677" y="166200"/>
                </a:cubicBezTo>
                <a:lnTo>
                  <a:pt x="9807677" y="830981"/>
                </a:lnTo>
                <a:cubicBezTo>
                  <a:pt x="9807677" y="922771"/>
                  <a:pt x="9733267" y="997181"/>
                  <a:pt x="9641477" y="997181"/>
                </a:cubicBezTo>
                <a:lnTo>
                  <a:pt x="166200" y="997181"/>
                </a:lnTo>
                <a:cubicBezTo>
                  <a:pt x="74410" y="997181"/>
                  <a:pt x="0" y="922771"/>
                  <a:pt x="0" y="830981"/>
                </a:cubicBezTo>
                <a:lnTo>
                  <a:pt x="0" y="166200"/>
                </a:lnTo>
                <a:close/>
              </a:path>
            </a:pathLst>
          </a:custGeom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0118" tIns="140118" rIns="140118" bIns="140118" numCol="1" spcCol="1270" anchor="ctr" anchorCtr="0">
            <a:noAutofit/>
          </a:bodyPr>
          <a:lstStyle/>
          <a:p>
            <a:r>
              <a:rPr lang="uk-UA" sz="2400" dirty="0" smtClean="0"/>
              <a:t>Маленьке печиво, велика історія поколінь</a:t>
            </a:r>
            <a:endParaRPr lang="uk-UA" sz="24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5" name="Прямокутник 4"/>
          <p:cNvSpPr/>
          <p:nvPr/>
        </p:nvSpPr>
        <p:spPr>
          <a:xfrm>
            <a:off x="7904285" y="3681337"/>
            <a:ext cx="41060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NUT — natural unique team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203" y="1234884"/>
            <a:ext cx="4326026" cy="4326026"/>
          </a:xfrm>
          <a:prstGeom prst="rect">
            <a:avLst/>
          </a:prstGeom>
        </p:spPr>
      </p:pic>
      <p:sp>
        <p:nvSpPr>
          <p:cNvPr id="6" name="Прямокутник 5"/>
          <p:cNvSpPr/>
          <p:nvPr/>
        </p:nvSpPr>
        <p:spPr>
          <a:xfrm>
            <a:off x="5489500" y="411534"/>
            <a:ext cx="634701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</a:rPr>
              <a:t>NUT — Ukrainian Nuts Franchise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500" y="3298061"/>
            <a:ext cx="2319263" cy="242854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1321778" y="386610"/>
            <a:ext cx="41060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>
                <a:solidFill>
                  <a:schemeClr val="bg1"/>
                </a:solidFill>
              </a:rPr>
              <a:t>ФРАНШИЗА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8244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>
                <a:lumMod val="65000"/>
              </a:schemeClr>
            </a:gs>
            <a:gs pos="100000">
              <a:schemeClr val="accent6">
                <a:lumMod val="60000"/>
                <a:lumOff val="4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ілінія 6"/>
          <p:cNvSpPr/>
          <p:nvPr/>
        </p:nvSpPr>
        <p:spPr>
          <a:xfrm>
            <a:off x="808893" y="3455277"/>
            <a:ext cx="3298483" cy="3156537"/>
          </a:xfrm>
          <a:custGeom>
            <a:avLst/>
            <a:gdLst>
              <a:gd name="connsiteX0" fmla="*/ 0 w 9807677"/>
              <a:gd name="connsiteY0" fmla="*/ 166200 h 997181"/>
              <a:gd name="connsiteX1" fmla="*/ 166200 w 9807677"/>
              <a:gd name="connsiteY1" fmla="*/ 0 h 997181"/>
              <a:gd name="connsiteX2" fmla="*/ 9641477 w 9807677"/>
              <a:gd name="connsiteY2" fmla="*/ 0 h 997181"/>
              <a:gd name="connsiteX3" fmla="*/ 9807677 w 9807677"/>
              <a:gd name="connsiteY3" fmla="*/ 166200 h 997181"/>
              <a:gd name="connsiteX4" fmla="*/ 9807677 w 9807677"/>
              <a:gd name="connsiteY4" fmla="*/ 830981 h 997181"/>
              <a:gd name="connsiteX5" fmla="*/ 9641477 w 9807677"/>
              <a:gd name="connsiteY5" fmla="*/ 997181 h 997181"/>
              <a:gd name="connsiteX6" fmla="*/ 166200 w 9807677"/>
              <a:gd name="connsiteY6" fmla="*/ 997181 h 997181"/>
              <a:gd name="connsiteX7" fmla="*/ 0 w 9807677"/>
              <a:gd name="connsiteY7" fmla="*/ 830981 h 997181"/>
              <a:gd name="connsiteX8" fmla="*/ 0 w 9807677"/>
              <a:gd name="connsiteY8" fmla="*/ 166200 h 997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807677" h="997181">
                <a:moveTo>
                  <a:pt x="0" y="166200"/>
                </a:moveTo>
                <a:cubicBezTo>
                  <a:pt x="0" y="74410"/>
                  <a:pt x="74410" y="0"/>
                  <a:pt x="166200" y="0"/>
                </a:cubicBezTo>
                <a:lnTo>
                  <a:pt x="9641477" y="0"/>
                </a:lnTo>
                <a:cubicBezTo>
                  <a:pt x="9733267" y="0"/>
                  <a:pt x="9807677" y="74410"/>
                  <a:pt x="9807677" y="166200"/>
                </a:cubicBezTo>
                <a:lnTo>
                  <a:pt x="9807677" y="830981"/>
                </a:lnTo>
                <a:cubicBezTo>
                  <a:pt x="9807677" y="922771"/>
                  <a:pt x="9733267" y="997181"/>
                  <a:pt x="9641477" y="997181"/>
                </a:cubicBezTo>
                <a:lnTo>
                  <a:pt x="166200" y="997181"/>
                </a:lnTo>
                <a:cubicBezTo>
                  <a:pt x="74410" y="997181"/>
                  <a:pt x="0" y="922771"/>
                  <a:pt x="0" y="830981"/>
                </a:cubicBezTo>
                <a:lnTo>
                  <a:pt x="0" y="166200"/>
                </a:lnTo>
                <a:close/>
              </a:path>
            </a:pathLst>
          </a:custGeom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0118" tIns="140118" rIns="140118" bIns="140118" numCol="1" spcCol="1270" anchor="ctr" anchorCtr="0">
            <a:noAutofit/>
          </a:bodyPr>
          <a:lstStyle/>
          <a:p>
            <a:r>
              <a:rPr lang="uk-UA" sz="2400" b="1" dirty="0" smtClean="0"/>
              <a:t>Міні-корнер</a:t>
            </a:r>
          </a:p>
          <a:p>
            <a:r>
              <a:rPr lang="uk-UA" sz="2400" dirty="0" smtClean="0"/>
              <a:t>Компактна торгова точка 4–6 м² ідеальна для торгових центрів та вокзалів. Мінімальні інвестиції, швидкий запуск.</a:t>
            </a:r>
            <a:endParaRPr lang="uk-UA" sz="24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5" name="Прямокутник 4"/>
          <p:cNvSpPr/>
          <p:nvPr/>
        </p:nvSpPr>
        <p:spPr>
          <a:xfrm>
            <a:off x="3512600" y="189031"/>
            <a:ext cx="5166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b="1" dirty="0">
                <a:solidFill>
                  <a:schemeClr val="bg1"/>
                </a:solidFill>
              </a:rPr>
              <a:t>Формати франшизи</a:t>
            </a:r>
          </a:p>
        </p:txBody>
      </p:sp>
      <p:sp>
        <p:nvSpPr>
          <p:cNvPr id="6" name="Полілінія 5"/>
          <p:cNvSpPr/>
          <p:nvPr/>
        </p:nvSpPr>
        <p:spPr>
          <a:xfrm>
            <a:off x="4202723" y="3455277"/>
            <a:ext cx="3771900" cy="3156537"/>
          </a:xfrm>
          <a:custGeom>
            <a:avLst/>
            <a:gdLst>
              <a:gd name="connsiteX0" fmla="*/ 0 w 9807677"/>
              <a:gd name="connsiteY0" fmla="*/ 166200 h 997181"/>
              <a:gd name="connsiteX1" fmla="*/ 166200 w 9807677"/>
              <a:gd name="connsiteY1" fmla="*/ 0 h 997181"/>
              <a:gd name="connsiteX2" fmla="*/ 9641477 w 9807677"/>
              <a:gd name="connsiteY2" fmla="*/ 0 h 997181"/>
              <a:gd name="connsiteX3" fmla="*/ 9807677 w 9807677"/>
              <a:gd name="connsiteY3" fmla="*/ 166200 h 997181"/>
              <a:gd name="connsiteX4" fmla="*/ 9807677 w 9807677"/>
              <a:gd name="connsiteY4" fmla="*/ 830981 h 997181"/>
              <a:gd name="connsiteX5" fmla="*/ 9641477 w 9807677"/>
              <a:gd name="connsiteY5" fmla="*/ 997181 h 997181"/>
              <a:gd name="connsiteX6" fmla="*/ 166200 w 9807677"/>
              <a:gd name="connsiteY6" fmla="*/ 997181 h 997181"/>
              <a:gd name="connsiteX7" fmla="*/ 0 w 9807677"/>
              <a:gd name="connsiteY7" fmla="*/ 830981 h 997181"/>
              <a:gd name="connsiteX8" fmla="*/ 0 w 9807677"/>
              <a:gd name="connsiteY8" fmla="*/ 166200 h 997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807677" h="997181">
                <a:moveTo>
                  <a:pt x="0" y="166200"/>
                </a:moveTo>
                <a:cubicBezTo>
                  <a:pt x="0" y="74410"/>
                  <a:pt x="74410" y="0"/>
                  <a:pt x="166200" y="0"/>
                </a:cubicBezTo>
                <a:lnTo>
                  <a:pt x="9641477" y="0"/>
                </a:lnTo>
                <a:cubicBezTo>
                  <a:pt x="9733267" y="0"/>
                  <a:pt x="9807677" y="74410"/>
                  <a:pt x="9807677" y="166200"/>
                </a:cubicBezTo>
                <a:lnTo>
                  <a:pt x="9807677" y="830981"/>
                </a:lnTo>
                <a:cubicBezTo>
                  <a:pt x="9807677" y="922771"/>
                  <a:pt x="9733267" y="997181"/>
                  <a:pt x="9641477" y="997181"/>
                </a:cubicBezTo>
                <a:lnTo>
                  <a:pt x="166200" y="997181"/>
                </a:lnTo>
                <a:cubicBezTo>
                  <a:pt x="74410" y="997181"/>
                  <a:pt x="0" y="922771"/>
                  <a:pt x="0" y="830981"/>
                </a:cubicBezTo>
                <a:lnTo>
                  <a:pt x="0" y="166200"/>
                </a:lnTo>
                <a:close/>
              </a:path>
            </a:pathLst>
          </a:custGeom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0118" tIns="140118" rIns="140118" bIns="140118" numCol="1" spcCol="1270" anchor="ctr" anchorCtr="0">
            <a:noAutofit/>
          </a:bodyPr>
          <a:lstStyle/>
          <a:p>
            <a:r>
              <a:rPr lang="uk-UA" sz="2400" b="1" dirty="0" smtClean="0"/>
              <a:t>Кафе-пекарня</a:t>
            </a:r>
          </a:p>
          <a:p>
            <a:r>
              <a:rPr lang="uk-UA" sz="2400" dirty="0" smtClean="0"/>
              <a:t>Повноформатний заклад з зоною для споживання. Розширений асортимент продукції та напоїв для максимального доходу.</a:t>
            </a:r>
            <a:endParaRPr lang="uk-UA" sz="2400" dirty="0"/>
          </a:p>
        </p:txBody>
      </p:sp>
      <p:sp>
        <p:nvSpPr>
          <p:cNvPr id="8" name="Полілінія 7"/>
          <p:cNvSpPr/>
          <p:nvPr/>
        </p:nvSpPr>
        <p:spPr>
          <a:xfrm>
            <a:off x="8181179" y="3455277"/>
            <a:ext cx="3216583" cy="3181979"/>
          </a:xfrm>
          <a:custGeom>
            <a:avLst/>
            <a:gdLst>
              <a:gd name="connsiteX0" fmla="*/ 0 w 9807677"/>
              <a:gd name="connsiteY0" fmla="*/ 166200 h 997181"/>
              <a:gd name="connsiteX1" fmla="*/ 166200 w 9807677"/>
              <a:gd name="connsiteY1" fmla="*/ 0 h 997181"/>
              <a:gd name="connsiteX2" fmla="*/ 9641477 w 9807677"/>
              <a:gd name="connsiteY2" fmla="*/ 0 h 997181"/>
              <a:gd name="connsiteX3" fmla="*/ 9807677 w 9807677"/>
              <a:gd name="connsiteY3" fmla="*/ 166200 h 997181"/>
              <a:gd name="connsiteX4" fmla="*/ 9807677 w 9807677"/>
              <a:gd name="connsiteY4" fmla="*/ 830981 h 997181"/>
              <a:gd name="connsiteX5" fmla="*/ 9641477 w 9807677"/>
              <a:gd name="connsiteY5" fmla="*/ 997181 h 997181"/>
              <a:gd name="connsiteX6" fmla="*/ 166200 w 9807677"/>
              <a:gd name="connsiteY6" fmla="*/ 997181 h 997181"/>
              <a:gd name="connsiteX7" fmla="*/ 0 w 9807677"/>
              <a:gd name="connsiteY7" fmla="*/ 830981 h 997181"/>
              <a:gd name="connsiteX8" fmla="*/ 0 w 9807677"/>
              <a:gd name="connsiteY8" fmla="*/ 166200 h 997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807677" h="997181">
                <a:moveTo>
                  <a:pt x="0" y="166200"/>
                </a:moveTo>
                <a:cubicBezTo>
                  <a:pt x="0" y="74410"/>
                  <a:pt x="74410" y="0"/>
                  <a:pt x="166200" y="0"/>
                </a:cubicBezTo>
                <a:lnTo>
                  <a:pt x="9641477" y="0"/>
                </a:lnTo>
                <a:cubicBezTo>
                  <a:pt x="9733267" y="0"/>
                  <a:pt x="9807677" y="74410"/>
                  <a:pt x="9807677" y="166200"/>
                </a:cubicBezTo>
                <a:lnTo>
                  <a:pt x="9807677" y="830981"/>
                </a:lnTo>
                <a:cubicBezTo>
                  <a:pt x="9807677" y="922771"/>
                  <a:pt x="9733267" y="997181"/>
                  <a:pt x="9641477" y="997181"/>
                </a:cubicBezTo>
                <a:lnTo>
                  <a:pt x="166200" y="997181"/>
                </a:lnTo>
                <a:cubicBezTo>
                  <a:pt x="74410" y="997181"/>
                  <a:pt x="0" y="922771"/>
                  <a:pt x="0" y="830981"/>
                </a:cubicBezTo>
                <a:lnTo>
                  <a:pt x="0" y="166200"/>
                </a:lnTo>
                <a:close/>
              </a:path>
            </a:pathLst>
          </a:custGeom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0118" tIns="140118" rIns="140118" bIns="140118" numCol="1" spcCol="1270" anchor="ctr" anchorCtr="0">
            <a:noAutofit/>
          </a:bodyPr>
          <a:lstStyle/>
          <a:p>
            <a:r>
              <a:rPr lang="uk-UA" sz="2400" b="1" dirty="0" err="1" smtClean="0"/>
              <a:t>Фудтрак</a:t>
            </a:r>
            <a:r>
              <a:rPr lang="uk-UA" sz="2400" b="1" dirty="0" smtClean="0"/>
              <a:t> / Ярмарки</a:t>
            </a:r>
          </a:p>
          <a:p>
            <a:r>
              <a:rPr lang="uk-UA" sz="2400" dirty="0" smtClean="0"/>
              <a:t>Мобільний формат для фестивалів, ярмарків та міських подій. Висока прохідність і сезонні можливості.</a:t>
            </a:r>
            <a:endParaRPr lang="uk-UA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4623" y="950632"/>
            <a:ext cx="3310113" cy="220674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893" y="950633"/>
            <a:ext cx="3298483" cy="219898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666" y="950632"/>
            <a:ext cx="3298484" cy="2198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1373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>
                <a:lumMod val="65000"/>
              </a:schemeClr>
            </a:gs>
            <a:gs pos="100000">
              <a:schemeClr val="accent6">
                <a:lumMod val="60000"/>
                <a:lumOff val="4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ілінія 6"/>
          <p:cNvSpPr/>
          <p:nvPr/>
        </p:nvSpPr>
        <p:spPr>
          <a:xfrm>
            <a:off x="747347" y="1371601"/>
            <a:ext cx="11051929" cy="4659924"/>
          </a:xfrm>
          <a:custGeom>
            <a:avLst/>
            <a:gdLst>
              <a:gd name="connsiteX0" fmla="*/ 0 w 9807677"/>
              <a:gd name="connsiteY0" fmla="*/ 166200 h 997181"/>
              <a:gd name="connsiteX1" fmla="*/ 166200 w 9807677"/>
              <a:gd name="connsiteY1" fmla="*/ 0 h 997181"/>
              <a:gd name="connsiteX2" fmla="*/ 9641477 w 9807677"/>
              <a:gd name="connsiteY2" fmla="*/ 0 h 997181"/>
              <a:gd name="connsiteX3" fmla="*/ 9807677 w 9807677"/>
              <a:gd name="connsiteY3" fmla="*/ 166200 h 997181"/>
              <a:gd name="connsiteX4" fmla="*/ 9807677 w 9807677"/>
              <a:gd name="connsiteY4" fmla="*/ 830981 h 997181"/>
              <a:gd name="connsiteX5" fmla="*/ 9641477 w 9807677"/>
              <a:gd name="connsiteY5" fmla="*/ 997181 h 997181"/>
              <a:gd name="connsiteX6" fmla="*/ 166200 w 9807677"/>
              <a:gd name="connsiteY6" fmla="*/ 997181 h 997181"/>
              <a:gd name="connsiteX7" fmla="*/ 0 w 9807677"/>
              <a:gd name="connsiteY7" fmla="*/ 830981 h 997181"/>
              <a:gd name="connsiteX8" fmla="*/ 0 w 9807677"/>
              <a:gd name="connsiteY8" fmla="*/ 166200 h 997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807677" h="997181">
                <a:moveTo>
                  <a:pt x="0" y="166200"/>
                </a:moveTo>
                <a:cubicBezTo>
                  <a:pt x="0" y="74410"/>
                  <a:pt x="74410" y="0"/>
                  <a:pt x="166200" y="0"/>
                </a:cubicBezTo>
                <a:lnTo>
                  <a:pt x="9641477" y="0"/>
                </a:lnTo>
                <a:cubicBezTo>
                  <a:pt x="9733267" y="0"/>
                  <a:pt x="9807677" y="74410"/>
                  <a:pt x="9807677" y="166200"/>
                </a:cubicBezTo>
                <a:lnTo>
                  <a:pt x="9807677" y="830981"/>
                </a:lnTo>
                <a:cubicBezTo>
                  <a:pt x="9807677" y="922771"/>
                  <a:pt x="9733267" y="997181"/>
                  <a:pt x="9641477" y="997181"/>
                </a:cubicBezTo>
                <a:lnTo>
                  <a:pt x="166200" y="997181"/>
                </a:lnTo>
                <a:cubicBezTo>
                  <a:pt x="74410" y="997181"/>
                  <a:pt x="0" y="922771"/>
                  <a:pt x="0" y="830981"/>
                </a:cubicBezTo>
                <a:lnTo>
                  <a:pt x="0" y="166200"/>
                </a:lnTo>
                <a:close/>
              </a:path>
            </a:pathLst>
          </a:custGeom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0118" tIns="140118" rIns="140118" bIns="140118" numCol="1" spcCol="1270" anchor="ctr" anchorCtr="0">
            <a:noAutofit/>
          </a:bodyPr>
          <a:lstStyle/>
          <a:p>
            <a:r>
              <a:rPr lang="uk-UA" sz="2000" b="1" dirty="0"/>
              <a:t>Середня ціна порції (6 горішків)</a:t>
            </a:r>
            <a:r>
              <a:rPr lang="uk-UA" sz="2000" dirty="0"/>
              <a:t> — 4,00 €</a:t>
            </a:r>
            <a:br>
              <a:rPr lang="uk-UA" sz="2000" dirty="0"/>
            </a:br>
            <a:r>
              <a:rPr lang="uk-UA" sz="2000" b="1" dirty="0"/>
              <a:t>Собівартість</a:t>
            </a:r>
            <a:r>
              <a:rPr lang="uk-UA" sz="2000" dirty="0"/>
              <a:t> — </a:t>
            </a:r>
            <a:r>
              <a:rPr lang="uk-UA" sz="2000" dirty="0" smtClean="0"/>
              <a:t>2,45 </a:t>
            </a:r>
            <a:r>
              <a:rPr lang="uk-UA" sz="2000" dirty="0"/>
              <a:t>€</a:t>
            </a:r>
            <a:br>
              <a:rPr lang="uk-UA" sz="2000" dirty="0"/>
            </a:br>
            <a:r>
              <a:rPr lang="uk-UA" sz="2000" b="1" dirty="0"/>
              <a:t>Прибуток з 1 порції</a:t>
            </a:r>
            <a:r>
              <a:rPr lang="uk-UA" sz="2000" dirty="0"/>
              <a:t> — </a:t>
            </a:r>
            <a:r>
              <a:rPr lang="uk-UA" sz="2000" dirty="0" smtClean="0"/>
              <a:t>1,55 €</a:t>
            </a:r>
          </a:p>
          <a:p>
            <a:endParaRPr lang="uk-UA" sz="2000" dirty="0"/>
          </a:p>
          <a:p>
            <a:endParaRPr lang="uk-UA" sz="2000" dirty="0" smtClean="0"/>
          </a:p>
          <a:p>
            <a:endParaRPr lang="uk-UA" sz="2000" dirty="0"/>
          </a:p>
          <a:p>
            <a:endParaRPr lang="uk-UA" sz="2000" dirty="0" smtClean="0"/>
          </a:p>
          <a:p>
            <a:endParaRPr lang="uk-UA" sz="2000" dirty="0"/>
          </a:p>
          <a:p>
            <a:endParaRPr lang="uk-UA" sz="2000" dirty="0" smtClean="0"/>
          </a:p>
          <a:p>
            <a:endParaRPr lang="uk-UA" sz="2000" dirty="0">
              <a:cs typeface="Times New Roman" panose="02020603050405020304" pitchFamily="18" charset="0"/>
            </a:endParaRPr>
          </a:p>
          <a:p>
            <a:endParaRPr lang="uk-UA" sz="2000" dirty="0" smtClean="0"/>
          </a:p>
          <a:p>
            <a:r>
              <a:rPr lang="uk-UA" sz="2000" dirty="0" smtClean="0"/>
              <a:t>        Навіть </a:t>
            </a:r>
            <a:r>
              <a:rPr lang="uk-UA" sz="2000" dirty="0"/>
              <a:t>при </a:t>
            </a:r>
            <a:r>
              <a:rPr lang="uk-UA" sz="2000" b="1" dirty="0"/>
              <a:t>6</a:t>
            </a:r>
            <a:r>
              <a:rPr lang="uk-UA" sz="2000" b="1" dirty="0" smtClean="0"/>
              <a:t>0 </a:t>
            </a:r>
            <a:r>
              <a:rPr lang="uk-UA" sz="2000" b="1" dirty="0"/>
              <a:t>порціях/день</a:t>
            </a:r>
            <a:r>
              <a:rPr lang="uk-UA" sz="2000" dirty="0"/>
              <a:t> прибуток близько </a:t>
            </a:r>
            <a:r>
              <a:rPr lang="uk-UA" sz="2000" b="1" dirty="0" smtClean="0"/>
              <a:t>2800 </a:t>
            </a:r>
            <a:r>
              <a:rPr lang="uk-UA" sz="2000" b="1" dirty="0"/>
              <a:t>€/міс після всіх витрат.</a:t>
            </a:r>
            <a:endParaRPr lang="uk-UA" sz="2000" dirty="0">
              <a:cs typeface="Times New Roman" panose="02020603050405020304" pitchFamily="18" charset="0"/>
            </a:endParaRPr>
          </a:p>
          <a:p>
            <a:endParaRPr lang="uk-UA" sz="2000" dirty="0" smtClean="0">
              <a:cs typeface="Times New Roman" panose="02020603050405020304" pitchFamily="18" charset="0"/>
            </a:endParaRPr>
          </a:p>
          <a:p>
            <a:endParaRPr lang="uk-UA" sz="2000" dirty="0" smtClean="0">
              <a:cs typeface="Times New Roman" panose="02020603050405020304" pitchFamily="18" charset="0"/>
            </a:endParaRPr>
          </a:p>
          <a:p>
            <a:endParaRPr lang="uk-UA" sz="2000" dirty="0"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5" name="Прямокутник 4"/>
          <p:cNvSpPr/>
          <p:nvPr/>
        </p:nvSpPr>
        <p:spPr>
          <a:xfrm>
            <a:off x="4328745" y="232992"/>
            <a:ext cx="4075155" cy="7055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40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Ключові цифри</a:t>
            </a:r>
            <a:endParaRPr lang="uk-UA" sz="4000" b="1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Таблиця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2760386"/>
              </p:ext>
            </p:extLst>
          </p:nvPr>
        </p:nvGraphicFramePr>
        <p:xfrm>
          <a:off x="1380391" y="2918861"/>
          <a:ext cx="9627578" cy="15654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06637">
                  <a:extLst>
                    <a:ext uri="{9D8B030D-6E8A-4147-A177-3AD203B41FA5}">
                      <a16:colId xmlns:a16="http://schemas.microsoft.com/office/drawing/2014/main" val="1654904164"/>
                    </a:ext>
                  </a:extLst>
                </a:gridCol>
                <a:gridCol w="2406637">
                  <a:extLst>
                    <a:ext uri="{9D8B030D-6E8A-4147-A177-3AD203B41FA5}">
                      <a16:colId xmlns:a16="http://schemas.microsoft.com/office/drawing/2014/main" val="1002030743"/>
                    </a:ext>
                  </a:extLst>
                </a:gridCol>
                <a:gridCol w="2406637">
                  <a:extLst>
                    <a:ext uri="{9D8B030D-6E8A-4147-A177-3AD203B41FA5}">
                      <a16:colId xmlns:a16="http://schemas.microsoft.com/office/drawing/2014/main" val="2392608241"/>
                    </a:ext>
                  </a:extLst>
                </a:gridCol>
                <a:gridCol w="2407667">
                  <a:extLst>
                    <a:ext uri="{9D8B030D-6E8A-4147-A177-3AD203B41FA5}">
                      <a16:colId xmlns:a16="http://schemas.microsoft.com/office/drawing/2014/main" val="191238777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Продажі/день</a:t>
                      </a:r>
                      <a:endParaRPr lang="uk-UA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К-ть/міс</a:t>
                      </a:r>
                      <a:endParaRPr lang="uk-UA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Виручка, €</a:t>
                      </a:r>
                      <a:endParaRPr lang="uk-UA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Прибуток, €</a:t>
                      </a:r>
                      <a:endParaRPr lang="uk-UA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8522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80 порцій</a:t>
                      </a:r>
                      <a:endParaRPr lang="uk-UA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2 400</a:t>
                      </a:r>
                      <a:endParaRPr lang="uk-UA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+mn-lt"/>
                        </a:rPr>
                        <a:t>9 600</a:t>
                      </a:r>
                      <a:endParaRPr lang="uk-UA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≈4 900</a:t>
                      </a:r>
                      <a:endParaRPr lang="uk-UA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24777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60 порцій</a:t>
                      </a:r>
                      <a:endParaRPr lang="uk-UA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1 800</a:t>
                      </a:r>
                      <a:endParaRPr lang="uk-UA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+mn-lt"/>
                        </a:rPr>
                        <a:t>7 200</a:t>
                      </a:r>
                      <a:endParaRPr lang="uk-UA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≈2 800</a:t>
                      </a:r>
                      <a:endParaRPr lang="uk-UA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3471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40 порцій</a:t>
                      </a:r>
                      <a:endParaRPr lang="uk-UA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1 200</a:t>
                      </a:r>
                      <a:endParaRPr lang="uk-UA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+mn-lt"/>
                        </a:rPr>
                        <a:t>4 800</a:t>
                      </a:r>
                      <a:endParaRPr lang="uk-UA" sz="2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≈660</a:t>
                      </a:r>
                      <a:endParaRPr lang="uk-UA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64322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09716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>
                <a:lumMod val="65000"/>
              </a:schemeClr>
            </a:gs>
            <a:gs pos="100000">
              <a:schemeClr val="accent6">
                <a:lumMod val="60000"/>
                <a:lumOff val="4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ілінія 6"/>
          <p:cNvSpPr/>
          <p:nvPr/>
        </p:nvSpPr>
        <p:spPr>
          <a:xfrm>
            <a:off x="754673" y="938506"/>
            <a:ext cx="11051929" cy="5048250"/>
          </a:xfrm>
          <a:custGeom>
            <a:avLst/>
            <a:gdLst>
              <a:gd name="connsiteX0" fmla="*/ 0 w 9807677"/>
              <a:gd name="connsiteY0" fmla="*/ 166200 h 997181"/>
              <a:gd name="connsiteX1" fmla="*/ 166200 w 9807677"/>
              <a:gd name="connsiteY1" fmla="*/ 0 h 997181"/>
              <a:gd name="connsiteX2" fmla="*/ 9641477 w 9807677"/>
              <a:gd name="connsiteY2" fmla="*/ 0 h 997181"/>
              <a:gd name="connsiteX3" fmla="*/ 9807677 w 9807677"/>
              <a:gd name="connsiteY3" fmla="*/ 166200 h 997181"/>
              <a:gd name="connsiteX4" fmla="*/ 9807677 w 9807677"/>
              <a:gd name="connsiteY4" fmla="*/ 830981 h 997181"/>
              <a:gd name="connsiteX5" fmla="*/ 9641477 w 9807677"/>
              <a:gd name="connsiteY5" fmla="*/ 997181 h 997181"/>
              <a:gd name="connsiteX6" fmla="*/ 166200 w 9807677"/>
              <a:gd name="connsiteY6" fmla="*/ 997181 h 997181"/>
              <a:gd name="connsiteX7" fmla="*/ 0 w 9807677"/>
              <a:gd name="connsiteY7" fmla="*/ 830981 h 997181"/>
              <a:gd name="connsiteX8" fmla="*/ 0 w 9807677"/>
              <a:gd name="connsiteY8" fmla="*/ 166200 h 997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807677" h="997181">
                <a:moveTo>
                  <a:pt x="0" y="166200"/>
                </a:moveTo>
                <a:cubicBezTo>
                  <a:pt x="0" y="74410"/>
                  <a:pt x="74410" y="0"/>
                  <a:pt x="166200" y="0"/>
                </a:cubicBezTo>
                <a:lnTo>
                  <a:pt x="9641477" y="0"/>
                </a:lnTo>
                <a:cubicBezTo>
                  <a:pt x="9733267" y="0"/>
                  <a:pt x="9807677" y="74410"/>
                  <a:pt x="9807677" y="166200"/>
                </a:cubicBezTo>
                <a:lnTo>
                  <a:pt x="9807677" y="830981"/>
                </a:lnTo>
                <a:cubicBezTo>
                  <a:pt x="9807677" y="922771"/>
                  <a:pt x="9733267" y="997181"/>
                  <a:pt x="9641477" y="997181"/>
                </a:cubicBezTo>
                <a:lnTo>
                  <a:pt x="166200" y="997181"/>
                </a:lnTo>
                <a:cubicBezTo>
                  <a:pt x="74410" y="997181"/>
                  <a:pt x="0" y="922771"/>
                  <a:pt x="0" y="830981"/>
                </a:cubicBezTo>
                <a:lnTo>
                  <a:pt x="0" y="166200"/>
                </a:lnTo>
                <a:close/>
              </a:path>
            </a:pathLst>
          </a:custGeom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0118" tIns="140118" rIns="140118" bIns="140118" numCol="1" spcCol="1270" anchor="ctr" anchorCtr="0">
            <a:noAutofit/>
          </a:bodyPr>
          <a:lstStyle/>
          <a:p>
            <a:pPr algn="ctr"/>
            <a:r>
              <a:rPr lang="uk-UA" b="1" dirty="0"/>
              <a:t>Інвестиції (стартові витрати</a:t>
            </a:r>
            <a:r>
              <a:rPr lang="uk-UA" b="1" dirty="0" smtClean="0"/>
              <a:t>)</a:t>
            </a:r>
          </a:p>
          <a:p>
            <a:pPr algn="ctr"/>
            <a:endParaRPr lang="uk-UA" b="1" dirty="0"/>
          </a:p>
          <a:p>
            <a:pPr algn="ctr"/>
            <a:endParaRPr lang="uk-UA" b="1" dirty="0" smtClean="0"/>
          </a:p>
          <a:p>
            <a:pPr algn="ctr"/>
            <a:endParaRPr lang="uk-UA" b="1" dirty="0"/>
          </a:p>
          <a:p>
            <a:pPr algn="ctr"/>
            <a:endParaRPr lang="uk-UA" dirty="0" smtClean="0"/>
          </a:p>
          <a:p>
            <a:endParaRPr lang="uk-UA" sz="2000" dirty="0"/>
          </a:p>
          <a:p>
            <a:endParaRPr lang="uk-UA" sz="2000" dirty="0" smtClean="0"/>
          </a:p>
          <a:p>
            <a:endParaRPr lang="uk-UA" sz="2000" dirty="0"/>
          </a:p>
          <a:p>
            <a:endParaRPr lang="uk-UA" sz="2000" dirty="0" smtClean="0"/>
          </a:p>
          <a:p>
            <a:endParaRPr lang="uk-UA" sz="2000" dirty="0"/>
          </a:p>
          <a:p>
            <a:endParaRPr lang="uk-UA" sz="2000" dirty="0" smtClean="0"/>
          </a:p>
          <a:p>
            <a:endParaRPr lang="uk-UA" sz="2000" dirty="0">
              <a:cs typeface="Times New Roman" panose="02020603050405020304" pitchFamily="18" charset="0"/>
            </a:endParaRPr>
          </a:p>
          <a:p>
            <a:endParaRPr lang="uk-UA" sz="2000" dirty="0" smtClean="0"/>
          </a:p>
          <a:p>
            <a:endParaRPr lang="uk-UA" sz="2000" dirty="0" smtClean="0">
              <a:cs typeface="Times New Roman" panose="02020603050405020304" pitchFamily="18" charset="0"/>
            </a:endParaRPr>
          </a:p>
          <a:p>
            <a:endParaRPr lang="uk-UA" sz="2000" dirty="0"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5" name="Прямокутник 4"/>
          <p:cNvSpPr/>
          <p:nvPr/>
        </p:nvSpPr>
        <p:spPr>
          <a:xfrm>
            <a:off x="4328745" y="232992"/>
            <a:ext cx="4075155" cy="7055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40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Ключові цифри</a:t>
            </a:r>
            <a:endParaRPr lang="uk-UA" sz="4000" b="1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я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6472170"/>
              </p:ext>
            </p:extLst>
          </p:nvPr>
        </p:nvGraphicFramePr>
        <p:xfrm>
          <a:off x="1685925" y="1762125"/>
          <a:ext cx="9048750" cy="3386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71935">
                  <a:extLst>
                    <a:ext uri="{9D8B030D-6E8A-4147-A177-3AD203B41FA5}">
                      <a16:colId xmlns:a16="http://schemas.microsoft.com/office/drawing/2014/main" val="2753635788"/>
                    </a:ext>
                  </a:extLst>
                </a:gridCol>
                <a:gridCol w="2876815">
                  <a:extLst>
                    <a:ext uri="{9D8B030D-6E8A-4147-A177-3AD203B41FA5}">
                      <a16:colId xmlns:a16="http://schemas.microsoft.com/office/drawing/2014/main" val="1702043070"/>
                    </a:ext>
                  </a:extLst>
                </a:gridCol>
              </a:tblGrid>
              <a:tr h="2080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+mn-lt"/>
                        </a:rPr>
                        <a:t>Стаття витрат</a:t>
                      </a:r>
                      <a:endParaRPr lang="uk-UA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+mn-lt"/>
                        </a:rPr>
                        <a:t>Сума, €</a:t>
                      </a:r>
                      <a:endParaRPr lang="uk-UA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73559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+mn-lt"/>
                        </a:rPr>
                        <a:t>Оренда приміщення (2 міс. депозит)</a:t>
                      </a:r>
                      <a:endParaRPr lang="uk-UA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+mn-lt"/>
                        </a:rPr>
                        <a:t>3 000</a:t>
                      </a:r>
                      <a:endParaRPr lang="uk-UA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11615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+mn-lt"/>
                        </a:rPr>
                        <a:t>Обладнання (</a:t>
                      </a:r>
                      <a:r>
                        <a:rPr lang="uk-UA" sz="2000" dirty="0" err="1">
                          <a:effectLst/>
                          <a:latin typeface="+mn-lt"/>
                        </a:rPr>
                        <a:t>горішниця</a:t>
                      </a:r>
                      <a:r>
                        <a:rPr lang="uk-UA" sz="2000" dirty="0">
                          <a:effectLst/>
                          <a:latin typeface="+mn-lt"/>
                        </a:rPr>
                        <a:t> промислова, міксер, холодильник, </a:t>
                      </a:r>
                      <a:r>
                        <a:rPr lang="uk-UA" sz="2000" dirty="0" err="1">
                          <a:effectLst/>
                          <a:latin typeface="+mn-lt"/>
                        </a:rPr>
                        <a:t>кавомашина</a:t>
                      </a:r>
                      <a:r>
                        <a:rPr lang="uk-UA" sz="2000" dirty="0">
                          <a:effectLst/>
                          <a:latin typeface="+mn-lt"/>
                        </a:rPr>
                        <a:t>, вітрина)</a:t>
                      </a:r>
                      <a:endParaRPr lang="uk-UA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+mn-lt"/>
                        </a:rPr>
                        <a:t>6 000</a:t>
                      </a:r>
                      <a:endParaRPr lang="uk-UA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62268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+mn-lt"/>
                        </a:rPr>
                        <a:t>Ремонт / оформлення точки</a:t>
                      </a:r>
                      <a:endParaRPr lang="uk-UA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+mn-lt"/>
                        </a:rPr>
                        <a:t>2 000</a:t>
                      </a:r>
                      <a:endParaRPr lang="uk-UA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38701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+mn-lt"/>
                        </a:rPr>
                        <a:t>Закупівля сировини на старт (борошно, згущене, шоколад, упаковка)</a:t>
                      </a:r>
                      <a:endParaRPr lang="uk-UA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+mn-lt"/>
                        </a:rPr>
                        <a:t>1 500</a:t>
                      </a:r>
                      <a:endParaRPr lang="uk-UA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3880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+mn-lt"/>
                        </a:rPr>
                        <a:t>Реєстрація бізнесу, документи, страховки</a:t>
                      </a:r>
                      <a:endParaRPr lang="uk-UA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+mn-lt"/>
                        </a:rPr>
                        <a:t>500</a:t>
                      </a:r>
                      <a:endParaRPr lang="uk-UA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2841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+mn-lt"/>
                        </a:rPr>
                        <a:t>Рекламне відкриття, Instagram, дегустації</a:t>
                      </a:r>
                      <a:endParaRPr lang="uk-UA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+mn-lt"/>
                        </a:rPr>
                        <a:t>1 000</a:t>
                      </a:r>
                      <a:endParaRPr lang="uk-UA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21216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+mn-lt"/>
                        </a:rPr>
                        <a:t>Резервний фонд (на перші місяці)</a:t>
                      </a:r>
                      <a:endParaRPr lang="uk-UA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+mn-lt"/>
                        </a:rPr>
                        <a:t>6 000</a:t>
                      </a:r>
                      <a:endParaRPr lang="uk-UA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87333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+mn-lt"/>
                        </a:rPr>
                        <a:t>Разом:</a:t>
                      </a:r>
                      <a:endParaRPr lang="uk-UA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+mn-lt"/>
                        </a:rPr>
                        <a:t>20 000 €</a:t>
                      </a:r>
                      <a:endParaRPr lang="uk-UA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20696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143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>
                <a:lumMod val="65000"/>
              </a:schemeClr>
            </a:gs>
            <a:gs pos="100000">
              <a:schemeClr val="accent6">
                <a:lumMod val="60000"/>
                <a:lumOff val="4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ілінія 6"/>
          <p:cNvSpPr/>
          <p:nvPr/>
        </p:nvSpPr>
        <p:spPr>
          <a:xfrm>
            <a:off x="840357" y="1338556"/>
            <a:ext cx="11051929" cy="5048250"/>
          </a:xfrm>
          <a:custGeom>
            <a:avLst/>
            <a:gdLst>
              <a:gd name="connsiteX0" fmla="*/ 0 w 9807677"/>
              <a:gd name="connsiteY0" fmla="*/ 166200 h 997181"/>
              <a:gd name="connsiteX1" fmla="*/ 166200 w 9807677"/>
              <a:gd name="connsiteY1" fmla="*/ 0 h 997181"/>
              <a:gd name="connsiteX2" fmla="*/ 9641477 w 9807677"/>
              <a:gd name="connsiteY2" fmla="*/ 0 h 997181"/>
              <a:gd name="connsiteX3" fmla="*/ 9807677 w 9807677"/>
              <a:gd name="connsiteY3" fmla="*/ 166200 h 997181"/>
              <a:gd name="connsiteX4" fmla="*/ 9807677 w 9807677"/>
              <a:gd name="connsiteY4" fmla="*/ 830981 h 997181"/>
              <a:gd name="connsiteX5" fmla="*/ 9641477 w 9807677"/>
              <a:gd name="connsiteY5" fmla="*/ 997181 h 997181"/>
              <a:gd name="connsiteX6" fmla="*/ 166200 w 9807677"/>
              <a:gd name="connsiteY6" fmla="*/ 997181 h 997181"/>
              <a:gd name="connsiteX7" fmla="*/ 0 w 9807677"/>
              <a:gd name="connsiteY7" fmla="*/ 830981 h 997181"/>
              <a:gd name="connsiteX8" fmla="*/ 0 w 9807677"/>
              <a:gd name="connsiteY8" fmla="*/ 166200 h 997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807677" h="997181">
                <a:moveTo>
                  <a:pt x="0" y="166200"/>
                </a:moveTo>
                <a:cubicBezTo>
                  <a:pt x="0" y="74410"/>
                  <a:pt x="74410" y="0"/>
                  <a:pt x="166200" y="0"/>
                </a:cubicBezTo>
                <a:lnTo>
                  <a:pt x="9641477" y="0"/>
                </a:lnTo>
                <a:cubicBezTo>
                  <a:pt x="9733267" y="0"/>
                  <a:pt x="9807677" y="74410"/>
                  <a:pt x="9807677" y="166200"/>
                </a:cubicBezTo>
                <a:lnTo>
                  <a:pt x="9807677" y="830981"/>
                </a:lnTo>
                <a:cubicBezTo>
                  <a:pt x="9807677" y="922771"/>
                  <a:pt x="9733267" y="997181"/>
                  <a:pt x="9641477" y="997181"/>
                </a:cubicBezTo>
                <a:lnTo>
                  <a:pt x="166200" y="997181"/>
                </a:lnTo>
                <a:cubicBezTo>
                  <a:pt x="74410" y="997181"/>
                  <a:pt x="0" y="922771"/>
                  <a:pt x="0" y="830981"/>
                </a:cubicBezTo>
                <a:lnTo>
                  <a:pt x="0" y="166200"/>
                </a:lnTo>
                <a:close/>
              </a:path>
            </a:pathLst>
          </a:custGeom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0118" tIns="140118" rIns="140118" bIns="140118" numCol="1" spcCol="1270" anchor="ctr" anchorCtr="0">
            <a:noAutofit/>
          </a:bodyPr>
          <a:lstStyle/>
          <a:p>
            <a:pPr algn="ctr"/>
            <a:r>
              <a:rPr lang="uk-UA" b="1" dirty="0" smtClean="0"/>
              <a:t>Щомісячні витрати</a:t>
            </a:r>
          </a:p>
          <a:p>
            <a:pPr algn="ctr"/>
            <a:endParaRPr lang="uk-UA" b="1" dirty="0"/>
          </a:p>
          <a:p>
            <a:pPr algn="ctr"/>
            <a:endParaRPr lang="uk-UA" b="1" dirty="0" smtClean="0"/>
          </a:p>
          <a:p>
            <a:pPr algn="ctr"/>
            <a:endParaRPr lang="uk-UA" b="1" dirty="0"/>
          </a:p>
          <a:p>
            <a:pPr algn="ctr"/>
            <a:endParaRPr lang="uk-UA" dirty="0" smtClean="0"/>
          </a:p>
          <a:p>
            <a:endParaRPr lang="uk-UA" sz="2000" dirty="0"/>
          </a:p>
          <a:p>
            <a:endParaRPr lang="uk-UA" sz="2000" dirty="0" smtClean="0"/>
          </a:p>
          <a:p>
            <a:endParaRPr lang="uk-UA" sz="2000" dirty="0"/>
          </a:p>
          <a:p>
            <a:endParaRPr lang="uk-UA" sz="2000" dirty="0" smtClean="0"/>
          </a:p>
          <a:p>
            <a:endParaRPr lang="uk-UA" sz="2000" dirty="0"/>
          </a:p>
          <a:p>
            <a:endParaRPr lang="uk-UA" sz="2000" dirty="0" smtClean="0"/>
          </a:p>
          <a:p>
            <a:endParaRPr lang="uk-UA" sz="2000" dirty="0">
              <a:cs typeface="Times New Roman" panose="02020603050405020304" pitchFamily="18" charset="0"/>
            </a:endParaRPr>
          </a:p>
          <a:p>
            <a:endParaRPr lang="uk-UA" sz="2000" dirty="0" smtClean="0"/>
          </a:p>
          <a:p>
            <a:endParaRPr lang="uk-UA" sz="2000" dirty="0" smtClean="0">
              <a:cs typeface="Times New Roman" panose="02020603050405020304" pitchFamily="18" charset="0"/>
            </a:endParaRPr>
          </a:p>
          <a:p>
            <a:endParaRPr lang="uk-UA" sz="2000" dirty="0"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5" name="Прямокутник 4"/>
          <p:cNvSpPr/>
          <p:nvPr/>
        </p:nvSpPr>
        <p:spPr>
          <a:xfrm>
            <a:off x="4328745" y="232992"/>
            <a:ext cx="4075155" cy="7055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40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Ключові цифри</a:t>
            </a:r>
            <a:endParaRPr lang="uk-UA" sz="4000" b="1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я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6318355"/>
              </p:ext>
            </p:extLst>
          </p:nvPr>
        </p:nvGraphicFramePr>
        <p:xfrm>
          <a:off x="1841946" y="2120270"/>
          <a:ext cx="9048750" cy="29352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71935">
                  <a:extLst>
                    <a:ext uri="{9D8B030D-6E8A-4147-A177-3AD203B41FA5}">
                      <a16:colId xmlns:a16="http://schemas.microsoft.com/office/drawing/2014/main" val="2753635788"/>
                    </a:ext>
                  </a:extLst>
                </a:gridCol>
                <a:gridCol w="2876815">
                  <a:extLst>
                    <a:ext uri="{9D8B030D-6E8A-4147-A177-3AD203B41FA5}">
                      <a16:colId xmlns:a16="http://schemas.microsoft.com/office/drawing/2014/main" val="1702043070"/>
                    </a:ext>
                  </a:extLst>
                </a:gridCol>
              </a:tblGrid>
              <a:tr h="2080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Стаття витрат</a:t>
                      </a:r>
                      <a:endParaRPr lang="uk-UA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Сума, €</a:t>
                      </a:r>
                      <a:endParaRPr lang="uk-UA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73559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Оренда</a:t>
                      </a:r>
                      <a:endParaRPr lang="uk-UA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1 200</a:t>
                      </a:r>
                      <a:endParaRPr lang="uk-UA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11615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Зарплата (1 працівник або власник)</a:t>
                      </a:r>
                      <a:endParaRPr lang="uk-UA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1 500</a:t>
                      </a:r>
                      <a:endParaRPr lang="uk-UA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62268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Сировина (борошно, згущене, начинка)</a:t>
                      </a:r>
                      <a:endParaRPr lang="uk-UA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800</a:t>
                      </a:r>
                      <a:endParaRPr lang="uk-UA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38701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Електрика, вода, сміття</a:t>
                      </a:r>
                      <a:endParaRPr lang="uk-UA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250</a:t>
                      </a:r>
                      <a:endParaRPr lang="uk-UA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3880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Податки, страхування</a:t>
                      </a:r>
                      <a:endParaRPr lang="uk-UA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  <a:endParaRPr lang="uk-UA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2841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Реклама, Instagram, дегустації</a:t>
                      </a:r>
                      <a:endParaRPr lang="uk-UA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uk-UA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21216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Інші витрати</a:t>
                      </a:r>
                      <a:endParaRPr lang="uk-UA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uk-UA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87333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Разом:</a:t>
                      </a:r>
                      <a:endParaRPr lang="uk-UA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4 400 €/міс</a:t>
                      </a:r>
                      <a:endParaRPr lang="uk-UA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20696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4073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TM04033921[[fn=Булат]]</Template>
  <TotalTime>143</TotalTime>
  <Words>263</Words>
  <Application>Microsoft Office PowerPoint</Application>
  <PresentationFormat>Широкий екран</PresentationFormat>
  <Paragraphs>103</Paragraphs>
  <Slides>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5</vt:i4>
      </vt:variant>
    </vt:vector>
  </HeadingPairs>
  <TitlesOfParts>
    <vt:vector size="11" baseType="lpstr">
      <vt:lpstr>Arial</vt:lpstr>
      <vt:lpstr>Bookman Old Style</vt:lpstr>
      <vt:lpstr>Calibri</vt:lpstr>
      <vt:lpstr>Rockwell</vt:lpstr>
      <vt:lpstr>Times New Roman</vt:lpstr>
      <vt:lpstr>Damask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RePack by Diakov</dc:creator>
  <cp:lastModifiedBy>RePack by Diakov</cp:lastModifiedBy>
  <cp:revision>36</cp:revision>
  <dcterms:created xsi:type="dcterms:W3CDTF">2026-01-24T17:42:08Z</dcterms:created>
  <dcterms:modified xsi:type="dcterms:W3CDTF">2026-02-05T09:45:21Z</dcterms:modified>
</cp:coreProperties>
</file>