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787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14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750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720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97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913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556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91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96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5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934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9DBA5-32CD-43EB-BC3D-BFB1B9FDCB5F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72422-2A30-4A29-91E6-C7F704C900E4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66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662579"/>
          </a:xfrm>
        </p:spPr>
        <p:txBody>
          <a:bodyPr>
            <a:noAutofit/>
          </a:bodyPr>
          <a:lstStyle/>
          <a:p>
            <a:r>
              <a:rPr lang="uk-UA" sz="7200" dirty="0" smtClean="0"/>
              <a:t>Застосування похідної до дослідження функцій</a:t>
            </a:r>
            <a:endParaRPr lang="ru-RU" sz="72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552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Екстремуми </a:t>
            </a:r>
            <a:r>
              <a:rPr lang="uk-UA" dirty="0" smtClean="0"/>
              <a:t>функції. 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402915"/>
            <a:ext cx="10515600" cy="477404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uk-UA" b="1" dirty="0" smtClean="0"/>
              <a:t>Як знайти точки екстремуму: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Знайти </a:t>
            </a:r>
            <a:r>
              <a:rPr lang="uk-UA" dirty="0"/>
              <a:t>стаціонарні точки – точки з області визначення, у яких похідна дорівнює </a:t>
            </a:r>
            <a:r>
              <a:rPr lang="uk-UA" dirty="0" smtClean="0"/>
              <a:t>нулю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/>
              <a:t>Позначити ці точки на числовій </a:t>
            </a:r>
            <a:r>
              <a:rPr lang="uk-UA" dirty="0" smtClean="0"/>
              <a:t>прямій </a:t>
            </a:r>
            <a:r>
              <a:rPr lang="uk-UA" dirty="0"/>
              <a:t>та визначити знак похідної на кожному з проміжків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Якщо похідна ліворуч стаціонарної точки додатна, а праворуч — від'ємна, тобто при переході через цю точку по­хідна змінює знак з «+» на «–»</a:t>
            </a:r>
            <a:r>
              <a:rPr lang="uk-UA" i="1" dirty="0"/>
              <a:t>,</a:t>
            </a:r>
            <a:r>
              <a:rPr lang="uk-UA" dirty="0"/>
              <a:t> то ця стаціонарна точка є точкою </a:t>
            </a:r>
            <a:r>
              <a:rPr lang="uk-UA" dirty="0" smtClean="0"/>
              <a:t>максимуму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Якщо похідна ліворуч стаціонарної точки від'ємна, а праворуч — додат­на, тобто при переході через стаціонар­ну точку похідна змінює знак з «–» на «+», то ця стаціонарна точка є точка мінімуму</a:t>
            </a:r>
            <a:endParaRPr lang="uk-UA" dirty="0" smtClean="0"/>
          </a:p>
          <a:p>
            <a:pPr marL="514350" lvl="0" indent="-514350">
              <a:buFont typeface="+mj-lt"/>
              <a:buAutoNum type="arabi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555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Екстремуми функції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Місце для вмісту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k-UA" b="1" dirty="0" smtClean="0"/>
                  <a:t>Приклад 1</a:t>
                </a:r>
              </a:p>
              <a:p>
                <a:pPr marL="0" indent="0">
                  <a:buNone/>
                </a:pPr>
                <a:r>
                  <a:rPr lang="uk-UA" dirty="0" smtClean="0"/>
                  <a:t>Знайдіть </a:t>
                </a:r>
                <a:r>
                  <a:rPr lang="uk-UA" dirty="0" smtClean="0"/>
                  <a:t>точки екстремуму функції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i="1" dirty="0" smtClean="0"/>
                  <a:t>f</a:t>
                </a:r>
                <a:r>
                  <a:rPr lang="ru-RU" i="1" dirty="0"/>
                  <a:t>(</a:t>
                </a:r>
                <a:r>
                  <a:rPr lang="en-US" i="1" dirty="0"/>
                  <a:t>x</a:t>
                </a:r>
                <a:r>
                  <a:rPr lang="ru-RU" i="1" dirty="0"/>
                  <a:t>) </a:t>
                </a:r>
                <a:r>
                  <a:rPr lang="uk-UA" dirty="0"/>
                  <a:t>= </a:t>
                </a:r>
                <a:r>
                  <a:rPr lang="uk-UA" i="1" dirty="0"/>
                  <a:t>х</a:t>
                </a:r>
                <a:r>
                  <a:rPr lang="el-GR" i="1" baseline="30000" dirty="0"/>
                  <a:t>3 </a:t>
                </a:r>
                <a:r>
                  <a:rPr lang="ru-RU" i="1" dirty="0"/>
                  <a:t>– </a:t>
                </a:r>
                <a:r>
                  <a:rPr lang="uk-UA" i="1" dirty="0" smtClean="0"/>
                  <a:t>3х</a:t>
                </a:r>
                <a:endParaRPr lang="en-US" i="1" dirty="0" smtClean="0"/>
              </a:p>
              <a:p>
                <a:pPr marL="0" indent="0" algn="ctr">
                  <a:buNone/>
                </a:pPr>
                <a:r>
                  <a:rPr lang="uk-UA" b="1" i="1" dirty="0" smtClean="0"/>
                  <a:t>Розв’язання:</a:t>
                </a:r>
              </a:p>
              <a:p>
                <a:pPr marL="0" indent="0">
                  <a:buNone/>
                </a:pPr>
                <a:r>
                  <a:rPr lang="en-US" dirty="0" smtClean="0"/>
                  <a:t>1) </a:t>
                </a:r>
                <a:r>
                  <a:rPr lang="uk-UA" dirty="0" smtClean="0"/>
                  <a:t>Область </a:t>
                </a:r>
                <a:r>
                  <a:rPr lang="uk-UA" dirty="0"/>
                  <a:t>визначення даної функції — </a:t>
                </a:r>
                <a:r>
                  <a:rPr lang="en-US" i="1" dirty="0"/>
                  <a:t>R</a:t>
                </a:r>
                <a:r>
                  <a:rPr lang="ru-RU" i="1" dirty="0"/>
                  <a:t>. 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b="0" dirty="0" smtClean="0"/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 smtClean="0"/>
              </a:p>
              <a:p>
                <a:pPr marL="0" indent="0" algn="ctr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471" t="-2241" b="-3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Місце для вмісту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23137" y="1687838"/>
                <a:ext cx="5181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−3=0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=−1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4)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=−1,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4" name="Місце для вмісту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23137" y="1687838"/>
                <a:ext cx="5181600" cy="4351338"/>
              </a:xfrm>
              <a:blipFill>
                <a:blip r:embed="rId3"/>
                <a:stretch>
                  <a:fillRect l="-23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43"/>
          <a:stretch/>
        </p:blipFill>
        <p:spPr bwMode="auto">
          <a:xfrm>
            <a:off x="7457748" y="3792211"/>
            <a:ext cx="3352213" cy="87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777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Екстремуми функції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Місце для вмісту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b="1" dirty="0" smtClean="0"/>
                  <a:t>Приклад 2.</a:t>
                </a:r>
              </a:p>
              <a:p>
                <a:pPr marL="0" indent="0">
                  <a:buNone/>
                </a:pPr>
                <a:r>
                  <a:rPr lang="uk-UA" dirty="0" smtClean="0"/>
                  <a:t>Знайдіть </a:t>
                </a:r>
                <a:r>
                  <a:rPr lang="uk-UA" dirty="0" smtClean="0"/>
                  <a:t>екстремуми функції </a:t>
                </a:r>
                <a:r>
                  <a:rPr lang="en-US" i="1" dirty="0"/>
                  <a:t>f</a:t>
                </a:r>
                <a:r>
                  <a:rPr lang="ru-RU" i="1" dirty="0"/>
                  <a:t>(</a:t>
                </a:r>
                <a:r>
                  <a:rPr lang="en-US" i="1" dirty="0"/>
                  <a:t>x</a:t>
                </a:r>
                <a:r>
                  <a:rPr lang="ru-RU" i="1" dirty="0"/>
                  <a:t>)</a:t>
                </a:r>
                <a:r>
                  <a:rPr lang="uk-UA" dirty="0"/>
                  <a:t> = </a:t>
                </a:r>
                <a:r>
                  <a:rPr lang="uk-UA" i="1" dirty="0"/>
                  <a:t>х</a:t>
                </a:r>
                <a:r>
                  <a:rPr lang="uk-UA" i="1" baseline="30000" dirty="0"/>
                  <a:t>4</a:t>
                </a:r>
                <a:r>
                  <a:rPr lang="uk-UA" i="1" dirty="0"/>
                  <a:t> - </a:t>
                </a:r>
                <a:r>
                  <a:rPr lang="uk-UA" i="1" dirty="0" smtClean="0"/>
                  <a:t>4х</a:t>
                </a:r>
                <a:r>
                  <a:rPr lang="uk-UA" i="1" baseline="30000" dirty="0" smtClean="0"/>
                  <a:t>3</a:t>
                </a:r>
                <a:endParaRPr lang="en-US" i="1" baseline="30000" dirty="0" smtClean="0"/>
              </a:p>
              <a:p>
                <a:pPr marL="0" indent="0" algn="ctr">
                  <a:buNone/>
                </a:pPr>
                <a:r>
                  <a:rPr lang="uk-UA" b="1" i="1" dirty="0" smtClean="0"/>
                  <a:t>Розв’язання:</a:t>
                </a:r>
              </a:p>
              <a:p>
                <a:pPr marL="0" indent="0">
                  <a:buNone/>
                </a:pPr>
                <a:r>
                  <a:rPr lang="en-US" dirty="0" smtClean="0"/>
                  <a:t>1) </a:t>
                </a:r>
                <a:r>
                  <a:rPr lang="uk-UA" dirty="0" smtClean="0"/>
                  <a:t>Область </a:t>
                </a:r>
                <a:r>
                  <a:rPr lang="uk-UA" dirty="0"/>
                  <a:t>визначення даної функції — </a:t>
                </a:r>
                <a:r>
                  <a:rPr lang="en-US" i="1" dirty="0"/>
                  <a:t>R</a:t>
                </a:r>
                <a:r>
                  <a:rPr lang="ru-RU" i="1" dirty="0"/>
                  <a:t>. </a:t>
                </a:r>
                <a:endParaRPr lang="ru-RU" dirty="0"/>
              </a:p>
              <a:p>
                <a:pPr marL="0" indent="0">
                  <a:buNone/>
                </a:pPr>
                <a:r>
                  <a:rPr lang="en-US" b="0" dirty="0" smtClean="0"/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−12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3)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2471" t="-3081" r="-1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Місце для вмісту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72200" y="1825625"/>
                <a:ext cx="5181600" cy="43513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−3=0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 smtClean="0"/>
                  <a:t>	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=3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4)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uk-UA" dirty="0" smtClean="0"/>
                  <a:t>не є точкою екстремуму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=81−4∙27=81−108=−27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4" name="Місце для вмісту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72200" y="1825625"/>
                <a:ext cx="5181600" cy="4351338"/>
              </a:xfrm>
              <a:blipFill>
                <a:blip r:embed="rId3"/>
                <a:stretch>
                  <a:fillRect l="-2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95"/>
          <a:stretch/>
        </p:blipFill>
        <p:spPr bwMode="auto">
          <a:xfrm>
            <a:off x="6928057" y="2693095"/>
            <a:ext cx="3887226" cy="12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250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uk-UA" dirty="0" smtClean="0"/>
              <a:t>. Найбільше і найменше значення</a:t>
            </a:r>
            <a:endParaRPr lang="ru-RU" dirty="0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54690" y="1528176"/>
            <a:ext cx="9682619" cy="4283846"/>
            <a:chOff x="1423" y="7591"/>
            <a:chExt cx="6882" cy="2867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" y="7611"/>
              <a:ext cx="2461" cy="27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65"/>
            <a:stretch/>
          </p:blipFill>
          <p:spPr bwMode="auto">
            <a:xfrm>
              <a:off x="4071" y="7720"/>
              <a:ext cx="2127" cy="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9" y="7591"/>
              <a:ext cx="1926" cy="2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20062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uk-UA" dirty="0" smtClean="0"/>
              <a:t>. Найбільше і найменше значення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/>
              <a:t>Для </a:t>
            </a:r>
            <a:r>
              <a:rPr lang="uk-UA" b="1" dirty="0"/>
              <a:t>знаходження найбільшого і найменшого значень функції на відрізку [</a:t>
            </a:r>
            <a:r>
              <a:rPr lang="uk-UA" b="1" i="1" dirty="0"/>
              <a:t>а;</a:t>
            </a:r>
            <a:r>
              <a:rPr lang="uk-UA" b="1" dirty="0"/>
              <a:t> </a:t>
            </a:r>
            <a:r>
              <a:rPr lang="uk-UA" b="1" i="1" dirty="0"/>
              <a:t>b</a:t>
            </a:r>
            <a:r>
              <a:rPr lang="uk-UA" b="1" dirty="0"/>
              <a:t>] треба: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1) знайти значення функції на кінцях проміжку, тобто числа </a:t>
            </a:r>
            <a:r>
              <a:rPr lang="uk-UA" i="1" dirty="0"/>
              <a:t>f(a) </a:t>
            </a:r>
            <a:r>
              <a:rPr lang="uk-UA" dirty="0"/>
              <a:t>і </a:t>
            </a:r>
            <a:r>
              <a:rPr lang="uk-UA" i="1" dirty="0"/>
              <a:t>f(b);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2) знайти значення функції в тих стаціонарних точках, які на­лежать інтервалу (</a:t>
            </a:r>
            <a:r>
              <a:rPr lang="uk-UA" i="1" dirty="0"/>
              <a:t>а;</a:t>
            </a:r>
            <a:r>
              <a:rPr lang="uk-UA" dirty="0"/>
              <a:t> </a:t>
            </a:r>
            <a:r>
              <a:rPr lang="uk-UA" i="1" dirty="0"/>
              <a:t>b);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3)</a:t>
            </a:r>
            <a:r>
              <a:rPr lang="uk-UA" i="1" dirty="0"/>
              <a:t> із</a:t>
            </a:r>
            <a:r>
              <a:rPr lang="uk-UA" dirty="0"/>
              <a:t> знайдених значень вибрати найбільше і найменше.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59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uk-UA" dirty="0" smtClean="0"/>
              <a:t>. Найбільше і найменше значення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Місце для вмісту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b="1" dirty="0" smtClean="0"/>
                  <a:t>Приклад. </a:t>
                </a:r>
                <a:r>
                  <a:rPr lang="uk-UA" dirty="0" smtClean="0"/>
                  <a:t>Знайдіть </a:t>
                </a:r>
                <a:r>
                  <a:rPr lang="uk-UA" dirty="0" smtClean="0"/>
                  <a:t>найменше значення функції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uk-UA" dirty="0" smtClean="0"/>
                  <a:t> на </a:t>
                </a:r>
                <a:r>
                  <a:rPr lang="uk-UA" dirty="0" smtClean="0"/>
                  <a:t>проміжку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1;10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 marL="0" indent="0" algn="ctr">
                  <a:buNone/>
                </a:pPr>
                <a:r>
                  <a:rPr lang="uk-UA" b="1" dirty="0" smtClean="0"/>
                  <a:t>Розв’язання:</a:t>
                </a:r>
              </a:p>
              <a:p>
                <a:pPr marL="0" indent="0">
                  <a:buNone/>
                </a:pPr>
                <a:r>
                  <a:rPr lang="uk-UA" dirty="0" smtClean="0"/>
                  <a:t>1)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=1+36=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=10+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13,6</m:t>
                    </m:r>
                  </m:oMath>
                </a14:m>
                <a:endParaRPr lang="en-US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2)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1−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=0        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        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=36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=±6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3)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=−6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uk-UA" dirty="0" smtClean="0"/>
                  <a:t>не входить у проміжок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1;10</m:t>
                        </m:r>
                      </m:e>
                    </m:d>
                  </m:oMath>
                </a14:m>
                <a:endParaRPr lang="ru-RU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=6+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=6+6=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US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uk-UA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найм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  <m:r>
                      <a:rPr lang="uk-UA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endParaRPr lang="ru-RU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1261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163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4. Дослідження функції 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1. Знаходимо область визначення функції.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2. Знаходимо точки перетину графіка з координатними осями.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3. З'ясовуємо парність (непарність), періодичність функції.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4. Знаходимо похідну та стаціонарні точки.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5. Знаходимо проміжки зростання, спадання, точки екстремуму та екстремальні значення функції.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6. З'ясовуємо поведінку функції на кінцях області визначення.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7. На підставі проведеного дослідження будуємо графік функції.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463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4. Дослідження функції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Місце для вмісту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uk-UA" b="1" dirty="0" smtClean="0"/>
                  <a:t>Приклад.</a:t>
                </a:r>
                <a:r>
                  <a:rPr lang="uk-UA" dirty="0" smtClean="0"/>
                  <a:t> </a:t>
                </a:r>
                <a:r>
                  <a:rPr lang="uk-UA" dirty="0" smtClean="0"/>
                  <a:t>Дослідіть </a:t>
                </a:r>
                <a:r>
                  <a:rPr lang="uk-UA" dirty="0" smtClean="0"/>
                  <a:t>функцію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uk-UA" dirty="0" smtClean="0"/>
                  <a:t>та побудуйте її графік</a:t>
                </a:r>
              </a:p>
              <a:p>
                <a:pPr marL="0" indent="0" algn="ctr">
                  <a:buNone/>
                </a:pPr>
                <a:r>
                  <a:rPr lang="uk-UA" dirty="0" smtClean="0"/>
                  <a:t>Розв’язання: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 smtClean="0"/>
              </a:p>
              <a:p>
                <a:pPr marL="514350" indent="-514350">
                  <a:buAutoNum type="arabicPeriod"/>
                </a:pPr>
                <a:r>
                  <a:rPr lang="uk-UA" dirty="0" smtClean="0"/>
                  <a:t>Точки перетину з віссю ОХ: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uk-UA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ru-RU" dirty="0" smtClean="0"/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−3=0</m:t>
                              </m:r>
                            </m:e>
                          </m:eqAr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</m:t>
                          </m:r>
                        </m:e>
                      </m:d>
                      <m:d>
                        <m:dPr>
                          <m:begChr m:val="[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uk-UA" dirty="0" smtClean="0"/>
                  <a:t>        Точки перетину з віссю ОУ: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=0,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3</a:t>
                </a:r>
                <a:r>
                  <a:rPr lang="uk-UA" dirty="0" smtClean="0"/>
                  <a:t>. Знайдемо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- </a:t>
                </a:r>
                <a:r>
                  <a:rPr lang="uk-UA" dirty="0" smtClean="0"/>
                  <a:t>ні парна, ні непарна. Неперіодична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b="-2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7778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4. Дослідження функції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uk-UA" dirty="0" smtClean="0"/>
                  <a:t>4.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−2=0</m:t>
                              </m:r>
                            </m:e>
                          </m:eqAr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               </m:t>
                          </m:r>
                          <m:d>
                            <m:dPr>
                              <m:begChr m:val="["/>
                              <m:endChr m:val="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=2</m:t>
                                  </m:r>
                                </m:e>
                              </m:eqAr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         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5</a:t>
                </a:r>
                <a:r>
                  <a:rPr lang="uk-UA" dirty="0" smtClean="0"/>
                  <a:t>. Визначимо знаки: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uk-UA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03"/>
          <a:stretch/>
        </p:blipFill>
        <p:spPr bwMode="auto">
          <a:xfrm>
            <a:off x="3620096" y="4290251"/>
            <a:ext cx="4860479" cy="124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524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4. Дослідження функції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Складемо таблицю: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я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52862592"/>
                  </p:ext>
                </p:extLst>
              </p:nvPr>
            </p:nvGraphicFramePr>
            <p:xfrm>
              <a:off x="1455803" y="2297945"/>
              <a:ext cx="8965854" cy="29504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94309">
                      <a:extLst>
                        <a:ext uri="{9D8B030D-6E8A-4147-A177-3AD203B41FA5}">
                          <a16:colId xmlns:a16="http://schemas.microsoft.com/office/drawing/2014/main" val="3856138952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71511711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4019326106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851507842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3385493584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3932212307"/>
                        </a:ext>
                      </a:extLst>
                    </a:gridCol>
                  </a:tblGrid>
                  <a:tr h="73761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</a:rPr>
                                  <m:t>(−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∞;0)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</a:rPr>
                                  <m:t>(0;2)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</a:rPr>
                                  <m:t>(2;</m:t>
                                </m:r>
                                <m:r>
                                  <a:rPr lang="uk-U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1301645"/>
                      </a:ext>
                    </a:extLst>
                  </a:tr>
                  <a:tr h="73761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′(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+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-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+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08947558"/>
                      </a:ext>
                    </a:extLst>
                  </a:tr>
                  <a:tr h="737615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↗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↘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-4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↗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90218453"/>
                      </a:ext>
                    </a:extLst>
                  </a:tr>
                  <a:tr h="737615">
                    <a:tc>
                      <a:txBody>
                        <a:bodyPr/>
                        <a:lstStyle/>
                        <a:p>
                          <a:endParaRPr lang="ru-RU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max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min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134648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я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52862592"/>
                  </p:ext>
                </p:extLst>
              </p:nvPr>
            </p:nvGraphicFramePr>
            <p:xfrm>
              <a:off x="1455803" y="2297945"/>
              <a:ext cx="8965854" cy="29504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494309">
                      <a:extLst>
                        <a:ext uri="{9D8B030D-6E8A-4147-A177-3AD203B41FA5}">
                          <a16:colId xmlns:a16="http://schemas.microsoft.com/office/drawing/2014/main" val="3856138952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71511711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4019326106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851507842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3385493584"/>
                        </a:ext>
                      </a:extLst>
                    </a:gridCol>
                    <a:gridCol w="1494309">
                      <a:extLst>
                        <a:ext uri="{9D8B030D-6E8A-4147-A177-3AD203B41FA5}">
                          <a16:colId xmlns:a16="http://schemas.microsoft.com/office/drawing/2014/main" val="3932212307"/>
                        </a:ext>
                      </a:extLst>
                    </a:gridCol>
                  </a:tblGrid>
                  <a:tr h="73761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08" t="-7438" r="-501633" b="-3033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0000" t="-7438" r="-399593" b="-3033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00816" t="-7438" r="-201224" b="-30330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2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501224" t="-7438" r="-816" b="-3033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1301645"/>
                      </a:ext>
                    </a:extLst>
                  </a:tr>
                  <a:tr h="73761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08" t="-106557" r="-501633" b="-2008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+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-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k-UA" sz="2800" dirty="0" smtClean="0"/>
                            <a:t>+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08947558"/>
                      </a:ext>
                    </a:extLst>
                  </a:tr>
                  <a:tr h="73761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08" t="-208264" r="-501633" b="-1024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↗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0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↘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-4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ru-RU" sz="2800" dirty="0" smtClean="0"/>
                            <a:t>↗</a:t>
                          </a:r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90218453"/>
                      </a:ext>
                    </a:extLst>
                  </a:tr>
                  <a:tr h="737615">
                    <a:tc>
                      <a:txBody>
                        <a:bodyPr/>
                        <a:lstStyle/>
                        <a:p>
                          <a:endParaRPr lang="ru-RU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max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dirty="0" smtClean="0"/>
                            <a:t>min</a:t>
                          </a:r>
                          <a:endParaRPr lang="ru-RU" sz="2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sz="28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3134648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7729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uk-UA" sz="3600" dirty="0" smtClean="0"/>
              <a:t>Зростання і спадання функції</a:t>
            </a:r>
          </a:p>
          <a:p>
            <a:pPr marL="514350" indent="-514350">
              <a:buAutoNum type="arabicPeriod"/>
            </a:pPr>
            <a:r>
              <a:rPr lang="uk-UA" sz="3600" dirty="0" smtClean="0"/>
              <a:t>Екстремуми функції</a:t>
            </a:r>
          </a:p>
          <a:p>
            <a:pPr marL="514350" indent="-514350">
              <a:buAutoNum type="arabicPeriod"/>
            </a:pPr>
            <a:r>
              <a:rPr lang="uk-UA" sz="3600" dirty="0" smtClean="0"/>
              <a:t>Найбільше і найменше значення функції</a:t>
            </a:r>
          </a:p>
          <a:p>
            <a:pPr marL="514350" indent="-514350">
              <a:buAutoNum type="arabicPeriod"/>
            </a:pPr>
            <a:r>
              <a:rPr lang="uk-UA" sz="3600" dirty="0" smtClean="0"/>
              <a:t>Дослідження функції і побудова графіка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02293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</a:t>
            </a:r>
            <a:r>
              <a:rPr lang="uk-UA" dirty="0" smtClean="0"/>
              <a:t>. Дослідження функції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6. </a:t>
            </a:r>
            <a:r>
              <a:rPr lang="uk-UA" dirty="0"/>
              <a:t>Використовуючи результати дослі­дження, будуємо графік функції </a:t>
            </a:r>
            <a:r>
              <a:rPr lang="uk-UA" i="1" dirty="0"/>
              <a:t>у</a:t>
            </a:r>
            <a:r>
              <a:rPr lang="uk-UA" dirty="0"/>
              <a:t> = </a:t>
            </a:r>
            <a:r>
              <a:rPr lang="uk-UA" i="1" dirty="0"/>
              <a:t>х</a:t>
            </a:r>
            <a:r>
              <a:rPr lang="uk-UA" i="1" baseline="30000" dirty="0"/>
              <a:t>3</a:t>
            </a:r>
            <a:r>
              <a:rPr lang="uk-UA" i="1" dirty="0"/>
              <a:t> - Зх</a:t>
            </a:r>
            <a:r>
              <a:rPr lang="uk-UA" i="1" baseline="30000" dirty="0"/>
              <a:t>2</a:t>
            </a:r>
            <a:r>
              <a:rPr lang="uk-UA" dirty="0"/>
              <a:t> </a:t>
            </a:r>
            <a:endParaRPr lang="uk-UA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525" y="2786063"/>
            <a:ext cx="412432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41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Зростання і спадання функції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Функція </a:t>
            </a:r>
            <a:r>
              <a:rPr lang="uk-UA" sz="3200" i="1" dirty="0" smtClean="0"/>
              <a:t>y = f(x)</a:t>
            </a:r>
            <a:r>
              <a:rPr lang="uk-UA" sz="3200" dirty="0" smtClean="0"/>
              <a:t> називається зростаючою на деякому проміжку, якщо для будь-яких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1</a:t>
            </a:r>
            <a:r>
              <a:rPr lang="uk-UA" sz="3200" dirty="0" smtClean="0"/>
              <a:t> і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2</a:t>
            </a:r>
            <a:r>
              <a:rPr lang="uk-UA" sz="3200" dirty="0" smtClean="0"/>
              <a:t>, що належать проміжку, із умови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2 </a:t>
            </a:r>
            <a:r>
              <a:rPr lang="uk-UA" sz="3200" i="1" dirty="0" smtClean="0"/>
              <a:t>&gt;</a:t>
            </a:r>
            <a:r>
              <a:rPr lang="uk-UA" sz="3200" i="1" baseline="-25000" dirty="0" smtClean="0"/>
              <a:t> 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1</a:t>
            </a:r>
            <a:r>
              <a:rPr lang="uk-UA" sz="3200" dirty="0" smtClean="0"/>
              <a:t> випливає, що </a:t>
            </a:r>
            <a:r>
              <a:rPr lang="uk-UA" sz="3200" i="1" dirty="0" smtClean="0"/>
              <a:t>f(x</a:t>
            </a:r>
            <a:r>
              <a:rPr lang="uk-UA" sz="3200" i="1" baseline="-25000" dirty="0" smtClean="0"/>
              <a:t>2</a:t>
            </a:r>
            <a:r>
              <a:rPr lang="uk-UA" sz="3200" i="1" dirty="0" smtClean="0"/>
              <a:t>) &gt; f(x</a:t>
            </a:r>
            <a:r>
              <a:rPr lang="uk-UA" sz="3200" i="1" baseline="-25000" dirty="0" smtClean="0"/>
              <a:t>1</a:t>
            </a:r>
            <a:r>
              <a:rPr lang="uk-UA" sz="3200" i="1" dirty="0" smtClean="0"/>
              <a:t>)</a:t>
            </a: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uk-UA" sz="3200" dirty="0" smtClean="0"/>
              <a:t>Функція </a:t>
            </a:r>
            <a:r>
              <a:rPr lang="uk-UA" sz="3200" i="1" dirty="0" smtClean="0"/>
              <a:t>y = f(x)</a:t>
            </a:r>
            <a:r>
              <a:rPr lang="uk-UA" sz="3200" dirty="0" smtClean="0"/>
              <a:t> називається спадною, якщо для будь-яких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1</a:t>
            </a:r>
            <a:r>
              <a:rPr lang="uk-UA" sz="3200" dirty="0" smtClean="0"/>
              <a:t> і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2</a:t>
            </a:r>
            <a:r>
              <a:rPr lang="uk-UA" sz="3200" dirty="0" smtClean="0"/>
              <a:t>, що належать проміжку, умови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2 </a:t>
            </a:r>
            <a:r>
              <a:rPr lang="uk-UA" sz="3200" i="1" dirty="0" smtClean="0"/>
              <a:t>&gt;</a:t>
            </a:r>
            <a:r>
              <a:rPr lang="uk-UA" sz="3200" i="1" baseline="-25000" dirty="0" smtClean="0"/>
              <a:t>  </a:t>
            </a:r>
            <a:r>
              <a:rPr lang="uk-UA" sz="3200" i="1" dirty="0" smtClean="0"/>
              <a:t>х</a:t>
            </a:r>
            <a:r>
              <a:rPr lang="uk-UA" sz="3200" i="1" baseline="-25000" dirty="0" smtClean="0"/>
              <a:t>1</a:t>
            </a:r>
            <a:r>
              <a:rPr lang="uk-UA" sz="3200" dirty="0" smtClean="0"/>
              <a:t> випливає, що </a:t>
            </a:r>
            <a:r>
              <a:rPr lang="uk-UA" sz="3200" i="1" dirty="0" smtClean="0"/>
              <a:t>f(x</a:t>
            </a:r>
            <a:r>
              <a:rPr lang="uk-UA" sz="3200" i="1" baseline="-25000" dirty="0" smtClean="0"/>
              <a:t>2</a:t>
            </a:r>
            <a:r>
              <a:rPr lang="uk-UA" sz="3200" i="1" dirty="0" smtClean="0"/>
              <a:t>) &lt; f(x</a:t>
            </a:r>
            <a:r>
              <a:rPr lang="uk-UA" sz="3200" i="1" baseline="-25000" dirty="0" smtClean="0"/>
              <a:t>1</a:t>
            </a:r>
            <a:r>
              <a:rPr lang="uk-UA" sz="3200" i="1" dirty="0" smtClean="0"/>
              <a:t>)</a:t>
            </a:r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7682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Зростання і спадання функції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Місце для вмісту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922729" y="1825625"/>
                <a:ext cx="6431071" cy="4351338"/>
              </a:xfrm>
            </p:spPr>
            <p:txBody>
              <a:bodyPr/>
              <a:lstStyle/>
              <a:p>
                <a:r>
                  <a:rPr lang="uk-UA" dirty="0" smtClean="0"/>
                  <a:t>Дотична до графіка утворює гострий кут </a:t>
                </a:r>
                <a:r>
                  <a:rPr lang="el-GR" dirty="0" smtClean="0"/>
                  <a:t>α</a:t>
                </a:r>
                <a:r>
                  <a:rPr lang="uk-UA" dirty="0" smtClean="0"/>
                  <a:t> з додатним напрямом осі ОХ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&gt;0</a:t>
                </a:r>
              </a:p>
              <a:p>
                <a:pPr marL="0" indent="0">
                  <a:buNone/>
                </a:pPr>
                <a:r>
                  <a:rPr lang="uk-UA" b="1" dirty="0"/>
                  <a:t>Якщо </a:t>
                </a:r>
                <a:r>
                  <a:rPr lang="uk-UA" b="1" i="1" dirty="0"/>
                  <a:t>f'(x)</a:t>
                </a:r>
                <a:r>
                  <a:rPr lang="uk-UA" b="1" dirty="0"/>
                  <a:t> &gt; 0 на проміжку, то функція </a:t>
                </a:r>
                <a:r>
                  <a:rPr lang="uk-UA" b="1" i="1" dirty="0"/>
                  <a:t>f(x)</a:t>
                </a:r>
                <a:r>
                  <a:rPr lang="uk-UA" b="1" dirty="0"/>
                  <a:t> зростає на цьому проміжку. 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6" name="Місце для вмісту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922729" y="1825625"/>
                <a:ext cx="6431071" cy="4351338"/>
              </a:xfrm>
              <a:blipFill>
                <a:blip r:embed="rId2"/>
                <a:stretch>
                  <a:fillRect l="-1991" t="-22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Місце для вмісту 6"/>
          <p:cNvPicPr>
            <a:picLocks noGrp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4"/>
          <a:stretch/>
        </p:blipFill>
        <p:spPr bwMode="auto">
          <a:xfrm>
            <a:off x="1352811" y="2066469"/>
            <a:ext cx="3444657" cy="32786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7929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Зростання і спадання функції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Місце для вмісту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5098093" y="1825625"/>
                <a:ext cx="6255707" cy="4351338"/>
              </a:xfrm>
            </p:spPr>
            <p:txBody>
              <a:bodyPr/>
              <a:lstStyle/>
              <a:p>
                <a:r>
                  <a:rPr lang="uk-UA" dirty="0" smtClean="0"/>
                  <a:t>Дотична до графіка утворює гострий кут </a:t>
                </a:r>
                <a:r>
                  <a:rPr lang="el-GR" dirty="0" smtClean="0"/>
                  <a:t>α</a:t>
                </a:r>
                <a:r>
                  <a:rPr lang="uk-UA" dirty="0" smtClean="0"/>
                  <a:t> з додатним напрямом осі ОХ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&lt; 0</a:t>
                </a:r>
              </a:p>
              <a:p>
                <a:pPr marL="0" indent="0">
                  <a:buNone/>
                </a:pPr>
                <a:r>
                  <a:rPr lang="uk-UA" b="1" dirty="0"/>
                  <a:t>Якщо </a:t>
                </a:r>
                <a:r>
                  <a:rPr lang="uk-UA" b="1" i="1" dirty="0"/>
                  <a:t>f'(x)</a:t>
                </a:r>
                <a:r>
                  <a:rPr lang="uk-UA" b="1" dirty="0"/>
                  <a:t> </a:t>
                </a:r>
                <a:r>
                  <a:rPr lang="en-US" b="1" dirty="0" smtClean="0"/>
                  <a:t>&lt; </a:t>
                </a:r>
                <a:r>
                  <a:rPr lang="uk-UA" b="1" dirty="0" smtClean="0"/>
                  <a:t>0 </a:t>
                </a:r>
                <a:r>
                  <a:rPr lang="uk-UA" b="1" dirty="0"/>
                  <a:t>на проміжку, то функція </a:t>
                </a:r>
                <a:r>
                  <a:rPr lang="uk-UA" b="1" i="1" dirty="0"/>
                  <a:t>f(x)</a:t>
                </a:r>
                <a:r>
                  <a:rPr lang="uk-UA" b="1" dirty="0"/>
                  <a:t> </a:t>
                </a:r>
                <a:r>
                  <a:rPr lang="uk-UA" b="1" dirty="0" smtClean="0"/>
                  <a:t>спадає </a:t>
                </a:r>
                <a:r>
                  <a:rPr lang="uk-UA" b="1" dirty="0"/>
                  <a:t>на цьому проміжку. 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Місце для вмісту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5098093" y="1825625"/>
                <a:ext cx="6255707" cy="4351338"/>
              </a:xfrm>
              <a:blipFill>
                <a:blip r:embed="rId2"/>
                <a:stretch>
                  <a:fillRect l="-1947" t="-2241" r="-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Місце для вмісту 4"/>
          <p:cNvPicPr>
            <a:picLocks noGrp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7"/>
          <a:stretch/>
        </p:blipFill>
        <p:spPr bwMode="auto">
          <a:xfrm>
            <a:off x="1064712" y="2229633"/>
            <a:ext cx="3181611" cy="31653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9193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Зростання і спадання функції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Місце для вмісту 5"/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825625"/>
                <a:ext cx="5387236" cy="4351338"/>
              </a:xfr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r>
                  <a:rPr lang="uk-UA" b="1" i="1" dirty="0" smtClean="0"/>
                  <a:t>Приклад.</a:t>
                </a:r>
                <a:r>
                  <a:rPr lang="uk-UA" dirty="0"/>
                  <a:t> Знайдіть проміжки монотонності функції </a:t>
                </a:r>
                <a:r>
                  <a:rPr lang="uk-UA" i="1" dirty="0"/>
                  <a:t>у</a:t>
                </a:r>
                <a:r>
                  <a:rPr lang="uk-UA" dirty="0"/>
                  <a:t> = </a:t>
                </a:r>
                <a:r>
                  <a:rPr lang="uk-UA" i="1" dirty="0"/>
                  <a:t>х</a:t>
                </a:r>
                <a:r>
                  <a:rPr lang="uk-UA" i="1" baseline="30000" dirty="0"/>
                  <a:t>3</a:t>
                </a:r>
                <a:r>
                  <a:rPr lang="uk-UA" i="1" dirty="0"/>
                  <a:t> - </a:t>
                </a:r>
                <a:r>
                  <a:rPr lang="uk-UA" i="1" dirty="0" smtClean="0"/>
                  <a:t>3х</a:t>
                </a:r>
                <a:r>
                  <a:rPr lang="uk-UA" i="1" baseline="30000" dirty="0" smtClean="0"/>
                  <a:t>2</a:t>
                </a:r>
                <a:endParaRPr lang="en-US" i="1" baseline="30000" dirty="0" smtClean="0"/>
              </a:p>
              <a:p>
                <a:pPr marL="0" indent="0" algn="ctr">
                  <a:buNone/>
                </a:pPr>
                <a:r>
                  <a:rPr lang="uk-UA" dirty="0" smtClean="0"/>
                  <a:t>Розв’язання:</a:t>
                </a:r>
                <a:endParaRPr lang="ru-RU" dirty="0" smtClean="0"/>
              </a:p>
              <a:p>
                <a:pPr marL="514350" indent="-514350">
                  <a:buFont typeface="+mj-lt"/>
                  <a:buAutoNum type="arabicParenR"/>
                </a:pPr>
                <a:r>
                  <a:rPr lang="en-US" i="1" dirty="0" smtClean="0"/>
                  <a:t>D</a:t>
                </a:r>
                <a:r>
                  <a:rPr lang="ru-RU" i="1" dirty="0"/>
                  <a:t>(</a:t>
                </a:r>
                <a:r>
                  <a:rPr lang="en-US" i="1" dirty="0"/>
                  <a:t>y</a:t>
                </a:r>
                <a:r>
                  <a:rPr lang="ru-RU" i="1" dirty="0"/>
                  <a:t>)</a:t>
                </a:r>
                <a:r>
                  <a:rPr lang="ru-RU" dirty="0"/>
                  <a:t> = </a:t>
                </a:r>
                <a:r>
                  <a:rPr lang="en-US" i="1" dirty="0"/>
                  <a:t>R</a:t>
                </a:r>
                <a:r>
                  <a:rPr lang="ru-RU" i="1" dirty="0"/>
                  <a:t>.</a:t>
                </a:r>
                <a:endParaRPr lang="ru-RU" dirty="0"/>
              </a:p>
              <a:p>
                <a:pPr marL="514350" indent="-514350">
                  <a:buFont typeface="+mj-lt"/>
                  <a:buAutoNum type="arabicParenR"/>
                </a:pPr>
                <a:r>
                  <a:rPr lang="uk-UA" i="1" dirty="0" smtClean="0"/>
                  <a:t>у</a:t>
                </a:r>
                <a:r>
                  <a:rPr lang="uk-UA" i="1" dirty="0"/>
                  <a:t>' = 3х</a:t>
                </a:r>
                <a:r>
                  <a:rPr lang="uk-UA" i="1" baseline="30000" dirty="0"/>
                  <a:t>2</a:t>
                </a:r>
                <a:r>
                  <a:rPr lang="uk-UA" i="1" dirty="0"/>
                  <a:t> -</a:t>
                </a:r>
                <a:r>
                  <a:rPr lang="uk-UA" b="1" i="1" dirty="0"/>
                  <a:t> </a:t>
                </a:r>
                <a:r>
                  <a:rPr lang="uk-UA" i="1" dirty="0" smtClean="0"/>
                  <a:t>6х</a:t>
                </a:r>
              </a:p>
              <a:p>
                <a:pPr marL="51435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=0,       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  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uk-UA" i="1" dirty="0" smtClean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uk-UA" dirty="0" smtClean="0"/>
              </a:p>
            </p:txBody>
          </p:sp>
        </mc:Choice>
        <mc:Fallback xmlns="">
          <p:sp>
            <p:nvSpPr>
              <p:cNvPr id="6" name="Місце для вмісту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825625"/>
                <a:ext cx="5387236" cy="4351338"/>
              </a:xfrm>
              <a:blipFill>
                <a:blip r:embed="rId2"/>
                <a:stretch>
                  <a:fillRect l="-2260" t="-2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Місце для вмісту 36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964472" y="1787721"/>
                <a:ext cx="4722312" cy="4351338"/>
              </a:xfr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−2=0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dirty="0" smtClean="0"/>
                  <a:t>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=0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=2</m:t>
                            </m:r>
                          </m:e>
                        </m:eqArr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i="1" dirty="0" smtClean="0"/>
                  <a:t>4)</a:t>
                </a:r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r>
                  <a:rPr lang="en-US" i="1" dirty="0" smtClean="0"/>
                  <a:t>5) </a:t>
                </a:r>
                <a:r>
                  <a:rPr lang="uk-UA" i="1" dirty="0" smtClean="0"/>
                  <a:t>Функція зростає при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−∞;0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begChr m:val="[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2;∞</m:t>
                          </m:r>
                        </m:e>
                      </m:d>
                    </m:oMath>
                  </m:oMathPara>
                </a14:m>
                <a:endParaRPr lang="en-US" b="0" i="1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uk-UA" i="1" dirty="0" smtClean="0"/>
                  <a:t>Функція спадає при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∈[0;2]</m:t>
                    </m:r>
                  </m:oMath>
                </a14:m>
                <a:endParaRPr lang="en-US" i="1" dirty="0" smtClean="0"/>
              </a:p>
              <a:p>
                <a:pPr marL="0" indent="0">
                  <a:buNone/>
                </a:pPr>
                <a:endParaRPr lang="en-US" i="1" dirty="0"/>
              </a:p>
              <a:p>
                <a:pPr marL="0" indent="0">
                  <a:buNone/>
                </a:pPr>
                <a:endParaRPr lang="ru-RU" i="1" dirty="0"/>
              </a:p>
            </p:txBody>
          </p:sp>
        </mc:Choice>
        <mc:Fallback xmlns="">
          <p:sp>
            <p:nvSpPr>
              <p:cNvPr id="37" name="Місце для вмісту 3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964472" y="1787721"/>
                <a:ext cx="4722312" cy="4351338"/>
              </a:xfrm>
              <a:blipFill>
                <a:blip r:embed="rId3"/>
                <a:stretch>
                  <a:fillRect l="-2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71" name="Picture 2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62"/>
          <a:stretch/>
        </p:blipFill>
        <p:spPr bwMode="auto">
          <a:xfrm>
            <a:off x="7624175" y="2639817"/>
            <a:ext cx="2301272" cy="90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947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Екстремуми </a:t>
            </a:r>
            <a:r>
              <a:rPr lang="uk-UA" dirty="0" smtClean="0"/>
              <a:t>функції</a:t>
            </a:r>
            <a:endParaRPr lang="ru-RU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Екстремум - це мінімум або максимум функції</a:t>
            </a:r>
          </a:p>
          <a:p>
            <a:pPr marL="0" indent="0">
              <a:buNone/>
            </a:pPr>
            <a:r>
              <a:rPr lang="uk-UA" dirty="0" smtClean="0"/>
              <a:t>Точки екстремуму – це точки мінімуму або максимуму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46"/>
          <a:stretch/>
        </p:blipFill>
        <p:spPr bwMode="auto">
          <a:xfrm>
            <a:off x="1914242" y="2712641"/>
            <a:ext cx="3296585" cy="2998203"/>
          </a:xfrm>
          <a:prstGeom prst="rect">
            <a:avLst/>
          </a:prstGeom>
          <a:noFill/>
        </p:spPr>
      </p:pic>
      <p:pic>
        <p:nvPicPr>
          <p:cNvPr id="9" name="Рисунок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11"/>
          <a:stretch/>
        </p:blipFill>
        <p:spPr bwMode="auto">
          <a:xfrm>
            <a:off x="6481223" y="2712641"/>
            <a:ext cx="3376761" cy="2765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2516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Екстремуми функції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Місце для вмісту 4"/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199" y="4146115"/>
                <a:ext cx="5181600" cy="20308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=−3,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5" name="Місце для вмісту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199" y="4146115"/>
                <a:ext cx="5181600" cy="203084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Місце для вмісту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72200" y="4146115"/>
                <a:ext cx="5181600" cy="20308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=−8,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=−6,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=−3,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Місце для вмісту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72200" y="4146115"/>
                <a:ext cx="5181600" cy="2030848"/>
              </a:xfrm>
              <a:blipFill>
                <a:blip r:embed="rId3"/>
                <a:stretch>
                  <a:fillRect b="-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202" y="1277328"/>
            <a:ext cx="9319595" cy="286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419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Екстремуми функції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Як пов’язані екстремуми і похідна?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18"/>
          <a:stretch/>
        </p:blipFill>
        <p:spPr bwMode="auto">
          <a:xfrm>
            <a:off x="2104373" y="2364997"/>
            <a:ext cx="3744238" cy="3187905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53"/>
          <a:stretch/>
        </p:blipFill>
        <p:spPr bwMode="auto">
          <a:xfrm>
            <a:off x="6889315" y="2618808"/>
            <a:ext cx="3886461" cy="3333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81405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629</Words>
  <Application>Microsoft Office PowerPoint</Application>
  <PresentationFormat>Широкий екран</PresentationFormat>
  <Paragraphs>151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Тема Office</vt:lpstr>
      <vt:lpstr>Застосування похідної до дослідження функцій</vt:lpstr>
      <vt:lpstr>План</vt:lpstr>
      <vt:lpstr>1. Зростання і спадання функції</vt:lpstr>
      <vt:lpstr>1. Зростання і спадання функції</vt:lpstr>
      <vt:lpstr>1. Зростання і спадання функції</vt:lpstr>
      <vt:lpstr>1. Зростання і спадання функції</vt:lpstr>
      <vt:lpstr>2. Екстремуми функції</vt:lpstr>
      <vt:lpstr>2. Екстремуми функції</vt:lpstr>
      <vt:lpstr>2. Екстремуми функції</vt:lpstr>
      <vt:lpstr>2. Екстремуми функції. </vt:lpstr>
      <vt:lpstr>2. Екстремуми функції</vt:lpstr>
      <vt:lpstr>2. Екстремуми функції</vt:lpstr>
      <vt:lpstr>3. Найбільше і найменше значення</vt:lpstr>
      <vt:lpstr>3. Найбільше і найменше значення</vt:lpstr>
      <vt:lpstr>3. Найбільше і найменше значення</vt:lpstr>
      <vt:lpstr>4. Дослідження функції </vt:lpstr>
      <vt:lpstr>4. Дослідження функції</vt:lpstr>
      <vt:lpstr>4. Дослідження функції</vt:lpstr>
      <vt:lpstr>4. Дослідження функції</vt:lpstr>
      <vt:lpstr>4. Дослідження функції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Застосування похідної до дослідження функцій</dc:title>
  <dc:creator>Наталія Циновник</dc:creator>
  <cp:lastModifiedBy>Наталія Циновник</cp:lastModifiedBy>
  <cp:revision>11</cp:revision>
  <dcterms:created xsi:type="dcterms:W3CDTF">2020-04-06T05:49:55Z</dcterms:created>
  <dcterms:modified xsi:type="dcterms:W3CDTF">2020-05-14T09:34:58Z</dcterms:modified>
</cp:coreProperties>
</file>