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6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60" r:id="rId16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05" autoAdjust="0"/>
  </p:normalViewPr>
  <p:slideViewPr>
    <p:cSldViewPr snapToGrid="0">
      <p:cViewPr varScale="1">
        <p:scale>
          <a:sx n="87" d="100"/>
          <a:sy n="87" d="100"/>
        </p:scale>
        <p:origin x="4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66C66A4-3E9A-4D48-AE19-59B11A0216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055A39-7BD8-4CB2-9E4E-D5F38D84B2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11ECE-97D8-44F9-9C7A-DB1AC630DFAC}" type="datetime1">
              <a:rPr lang="ru-RU" smtClean="0"/>
              <a:t>09.07.2025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AEB401-D353-45E5-8280-0606CCCBED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07E761-7F7A-4D2C-8944-3B49A5CD8D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F53B4-0D05-421F-85D3-F311BA4EBD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EBA56-40D1-4E05-9DDD-CA1A1A679143}" type="datetime1">
              <a:rPr lang="ru-RU" smtClean="0"/>
              <a:pPr/>
              <a:t>09.07.2025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41A3B-8407-4A4E-B5A6-988BD64132E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89824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7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32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82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29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803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320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0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 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Прямоугольник 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Прямоугольник 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Прямоугольник 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Группа 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Прямая соединительная линия 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C25A7E61-1BBB-461A-A3DA-7941C5BB961C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AF586D1-CCD2-4008-B9DD-08178F9B3587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147CB108-4600-494C-A02C-F32CCD9AC1AE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 sz="1800"/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AF4C9AFD-A4DD-4E73-ADEE-77437DA12583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 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Прямоугольник 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Прямоугольник 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Прямоугольник 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Группа 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Прямая соединительная линия 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583C615E-E95A-475E-BF17-8B9F578A04B6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A6B86C46-81F7-4E08-B84F-71E86E76A374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AE373B3-AD72-488C-8D65-CC2A0D855714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D816314-F397-49E9-A8ED-29B429DE8B7F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AA3BCF6-1B5D-48B1-BC5F-09A4104978DD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Прямоугольник 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9E48EAD-D381-4DD0-8557-975059B0D05D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 rtlCol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Прямоугольник 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Прямоугольник 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rtlCol="0"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16365492-6A5A-4444-B9B9-CCA334E4126D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E93472D9-7988-48D2-AF06-25BECD8DE9FF}" type="datetime1">
              <a:rPr lang="ru-RU" noProof="0" smtClean="0"/>
              <a:t>09.07.2025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:a16="http://schemas.microsoft.com/office/drawing/2014/main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8" name="Прямоугольник 27">
            <a:extLst>
              <a:ext uri="{FF2B5EF4-FFF2-40B4-BE49-F238E27FC236}">
                <a16:creationId xmlns:a16="http://schemas.microsoft.com/office/drawing/2014/main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Прямоугольник 29">
            <a:extLst>
              <a:ext uri="{FF2B5EF4-FFF2-40B4-BE49-F238E27FC236}">
                <a16:creationId xmlns:a16="http://schemas.microsoft.com/office/drawing/2014/main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19" name="Рисунок 18">
            <a:extLst>
              <a:ext uri="{FF2B5EF4-FFF2-40B4-BE49-F238E27FC236}">
                <a16:creationId xmlns:a16="http://schemas.microsoft.com/office/drawing/2014/main" id="{CA6895E3-C8BD-4010-B9E7-E43BA3DCF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01" y="1350148"/>
            <a:ext cx="6233513" cy="4157704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8867647-07B7-4265-832F-DE0E80979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5200" y="294641"/>
            <a:ext cx="3750472" cy="1292322"/>
          </a:xfrm>
        </p:spPr>
        <p:txBody>
          <a:bodyPr rtlCol="0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>ВИЩИЙ НАВЧАЛЬНИЙ ПРИВАТНИЙ ЗАКЛАД</a:t>
            </a:r>
            <a:r>
              <a:rPr lang="uk-UA" sz="140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/>
            </a:r>
            <a:br>
              <a:rPr lang="uk-UA" sz="140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</a:br>
            <a:r>
              <a:rPr lang="ru-RU" sz="1400" b="1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>«ДНІПРОВСЬКИЙ ГУМАНІТАРНИЙ УНІВЕРСИТЕТ»</a:t>
            </a:r>
            <a:r>
              <a:rPr lang="uk-UA" sz="140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/>
            </a:r>
            <a:br>
              <a:rPr lang="uk-UA" sz="140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</a:br>
            <a:r>
              <a:rPr lang="ru-RU" sz="1400" b="1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>Кафедра </a:t>
            </a:r>
            <a:r>
              <a:rPr lang="uk-UA" sz="1400" b="1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>психології</a:t>
            </a:r>
            <a:r>
              <a:rPr lang="uk-UA" sz="140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/>
            </a:r>
            <a:br>
              <a:rPr lang="uk-UA" sz="140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</a:br>
            <a:r>
              <a:rPr lang="uk-UA" sz="1400" b="1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rPr>
              <a:t>Науково-дослідний інститут</a:t>
            </a:r>
            <a:endParaRPr lang="uk-UA" sz="1400" dirty="0">
              <a:effectLst/>
              <a:latin typeface="Yu Gothic UI Semibold" panose="020B0700000000000000" pitchFamily="34" charset="-128"/>
              <a:ea typeface="Yu Gothic UI Semibold" panose="020B07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8483" y="2641533"/>
            <a:ext cx="3890948" cy="1496816"/>
          </a:xfrm>
        </p:spPr>
        <p:txBody>
          <a:bodyPr rtlCol="0">
            <a:normAutofit/>
          </a:bodyPr>
          <a:lstStyle/>
          <a:p>
            <a:pPr rtl="0"/>
            <a:r>
              <a:rPr lang="uk-UA" sz="2000" dirty="0" smtClean="0">
                <a:solidFill>
                  <a:srgbClr val="FFFFFF"/>
                </a:solidFill>
              </a:rPr>
              <a:t>Захист навчальної практики</a:t>
            </a:r>
          </a:p>
          <a:p>
            <a:pPr rtl="0"/>
            <a:r>
              <a:rPr lang="uk-UA" sz="2000" dirty="0" smtClean="0">
                <a:solidFill>
                  <a:srgbClr val="FFFFFF"/>
                </a:solidFill>
              </a:rPr>
              <a:t>Студента 3-го курсу, групи ПП-2-1 </a:t>
            </a:r>
          </a:p>
          <a:p>
            <a:pPr rtl="0"/>
            <a:endParaRPr lang="ru-RU" sz="2000" dirty="0">
              <a:solidFill>
                <a:srgbClr val="FFFFFF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172258"/>
              </p:ext>
            </p:extLst>
          </p:nvPr>
        </p:nvGraphicFramePr>
        <p:xfrm>
          <a:off x="8195915" y="5192921"/>
          <a:ext cx="3996085" cy="8648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96085">
                  <a:extLst>
                    <a:ext uri="{9D8B030D-6E8A-4147-A177-3AD203B41FA5}">
                      <a16:colId xmlns:a16="http://schemas.microsoft.com/office/drawing/2014/main" val="155140495"/>
                    </a:ext>
                  </a:extLst>
                </a:gridCol>
              </a:tblGrid>
              <a:tr h="2120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 err="1">
                          <a:effectLst/>
                        </a:rPr>
                        <a:t>Великодного</a:t>
                      </a:r>
                      <a:r>
                        <a:rPr lang="uk-UA" sz="2000" b="0" dirty="0">
                          <a:effectLst/>
                        </a:rPr>
                        <a:t> Дмитра Владиславовича</a:t>
                      </a:r>
                      <a:endParaRPr lang="uk-UA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0959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769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усеченным и одним скругленным углом 3"/>
          <p:cNvSpPr/>
          <p:nvPr/>
        </p:nvSpPr>
        <p:spPr>
          <a:xfrm rot="16200000">
            <a:off x="6548048" y="959757"/>
            <a:ext cx="5201920" cy="5466080"/>
          </a:xfrm>
          <a:prstGeom prst="snip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249802" y="193232"/>
            <a:ext cx="3752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Результати досліджень </a:t>
            </a:r>
            <a:endParaRPr lang="uk-UA" sz="2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629" y="1215444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Після завершення збору всіх даних я почав їх аналізувати. </a:t>
            </a:r>
            <a:r>
              <a:rPr lang="uk-UA" dirty="0" smtClean="0">
                <a:solidFill>
                  <a:schemeClr val="bg1"/>
                </a:solidFill>
              </a:rPr>
              <a:t>Обчислив кореляцію </a:t>
            </a:r>
            <a:r>
              <a:rPr lang="uk-UA" dirty="0">
                <a:solidFill>
                  <a:schemeClr val="bg1"/>
                </a:solidFill>
              </a:rPr>
              <a:t>між різними аспектами тестів, використовуючи кореляційний коефіцієнт </a:t>
            </a:r>
            <a:r>
              <a:rPr lang="uk-UA" dirty="0" err="1">
                <a:solidFill>
                  <a:schemeClr val="bg1"/>
                </a:solidFill>
              </a:rPr>
              <a:t>Пірсона</a:t>
            </a:r>
            <a:r>
              <a:rPr lang="uk-UA" dirty="0">
                <a:solidFill>
                  <a:schemeClr val="bg1"/>
                </a:solidFill>
              </a:rPr>
              <a:t>. Це дозволило виявити, що високий рівень стресу часто супроводжується підвищеним рівнем тривоги. </a:t>
            </a:r>
            <a:endParaRPr lang="uk-UA" dirty="0" smtClean="0">
              <a:solidFill>
                <a:schemeClr val="bg1"/>
              </a:solidFill>
            </a:endParaRPr>
          </a:p>
          <a:p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Також </a:t>
            </a:r>
            <a:r>
              <a:rPr lang="uk-UA" dirty="0">
                <a:solidFill>
                  <a:schemeClr val="bg1"/>
                </a:solidFill>
              </a:rPr>
              <a:t>було помічено, що злісність і депресія найчастіше виникають у людей, які переживають хронічний стрес.</a:t>
            </a:r>
          </a:p>
          <a:p>
            <a:r>
              <a:rPr lang="uk-UA" dirty="0">
                <a:solidFill>
                  <a:schemeClr val="bg1"/>
                </a:solidFill>
              </a:rPr>
              <a:t>Результати показали, що рівень стресу варіюється серед респондентів, і навіть невелика кількість учасників може надати корисну інформацію про емоційні особливості людей у стресових ситуаціях. Це підкреслює важливість вчасного виявлення емоційних труднощів і впровадження відповідних методів корекції для покращення психоемоційного здоров’я.</a:t>
            </a:r>
          </a:p>
        </p:txBody>
      </p:sp>
      <p:pic>
        <p:nvPicPr>
          <p:cNvPr id="8194" name="Picture 2" descr="Тести - на всі двіст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645" y="1714500"/>
            <a:ext cx="3810000" cy="381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183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:a16="http://schemas.microsoft.com/office/drawing/2014/main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8" name="Прямоугольник 27">
            <a:extLst>
              <a:ext uri="{FF2B5EF4-FFF2-40B4-BE49-F238E27FC236}">
                <a16:creationId xmlns:a16="http://schemas.microsoft.com/office/drawing/2014/main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Прямоугольник 29">
            <a:extLst>
              <a:ext uri="{FF2B5EF4-FFF2-40B4-BE49-F238E27FC236}">
                <a16:creationId xmlns:a16="http://schemas.microsoft.com/office/drawing/2014/main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8867647-07B7-4265-832F-DE0E80979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5822" y="2657219"/>
            <a:ext cx="3890948" cy="915583"/>
          </a:xfrm>
        </p:spPr>
        <p:txBody>
          <a:bodyPr rtlCol="0">
            <a:normAutofit/>
          </a:bodyPr>
          <a:lstStyle/>
          <a:p>
            <a:pPr rtl="0"/>
            <a:r>
              <a:rPr lang="uk-UA" sz="3200" dirty="0" smtClean="0">
                <a:solidFill>
                  <a:srgbClr val="FFFFFF"/>
                </a:solidFill>
              </a:rPr>
              <a:t>Висновки</a:t>
            </a:r>
            <a:endParaRPr lang="uk-UA" sz="3200" dirty="0" smtClean="0">
              <a:solidFill>
                <a:srgbClr val="FFFFFF"/>
              </a:solidFill>
            </a:endParaRPr>
          </a:p>
          <a:p>
            <a:pPr rtl="0"/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79755" y="1395029"/>
            <a:ext cx="640549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ahnschrift Light SemiCondensed" panose="020B0502040204020203" pitchFamily="34" charset="0"/>
              </a:rPr>
              <a:t>Ця практика була надзвичайно корисною та змістовною. Теоретичні аспекти, такі як нормативна база, сертифікація та етичні правила, раніше здавались формальностями, але тепер я розумію їх важливість для професії психолога.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ahnschrift Light SemiCondensed" panose="020B0502040204020203" pitchFamily="34" charset="0"/>
              </a:rPr>
              <a:t>Участь у перегляді захистів кваліфікаційних робіт допомогла мені зрозуміти, на що варто звертати увагу під час публічних виступів та вибору теми дипломної роботи.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ahnschrift Light SemiCondensed" panose="020B0502040204020203" pitchFamily="34" charset="0"/>
              </a:rPr>
              <a:t>Практичні вправи з первинного консультування стали найцікавішим етапом. Я зрозумів, наскільки важливо дотримуватись структури консультації, правильно встановлювати контакт і укладати контракт.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ahnschrift Light SemiCondensed" panose="020B0502040204020203" pitchFamily="34" charset="0"/>
              </a:rPr>
              <a:t>Онлайн-зустріч з новим законодавством допомогла мені усвідомити, що для того, щоб бути успішним фахівцем, потрібно вже зараз почати планувати своє професійне зростання.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ahnschrift Light SemiCondensed" panose="020B0502040204020203" pitchFamily="34" charset="0"/>
              </a:rPr>
              <a:t>Загалом, практика допомогла краще зрозуміти професію, а досвід надав більше впевненості в правильності вибору сфери діяльності.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15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06FF3823-BBAD-4D28-B6DB-E416E2409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Прямоугольник 15">
            <a:extLst>
              <a:ext uri="{FF2B5EF4-FFF2-40B4-BE49-F238E27FC236}">
                <a16:creationId xmlns:a16="http://schemas.microsoft.com/office/drawing/2014/main" id="{0E20F056-0FFD-4EE9-BDCB-8963C7F8BA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8" name="Прямоугольник 17">
            <a:extLst>
              <a:ext uri="{FF2B5EF4-FFF2-40B4-BE49-F238E27FC236}">
                <a16:creationId xmlns:a16="http://schemas.microsoft.com/office/drawing/2014/main" id="{87507ED7-71D7-4B95-8D4F-7B3E186238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grpSp>
        <p:nvGrpSpPr>
          <p:cNvPr id="20" name="Группа 19">
            <a:extLst>
              <a:ext uri="{FF2B5EF4-FFF2-40B4-BE49-F238E27FC236}">
                <a16:creationId xmlns:a16="http://schemas.microsoft.com/office/drawing/2014/main" id="{AA38E6D2-F0D9-4B69-ABEB-EB70412E8C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35880" y="1267730"/>
            <a:ext cx="1920240" cy="731520"/>
            <a:chOff x="4828372" y="1267730"/>
            <a:chExt cx="2227748" cy="731520"/>
          </a:xfrm>
        </p:grpSpPr>
        <p:sp>
          <p:nvSpPr>
            <p:cNvPr id="21" name="Прямоугольник 20">
              <a:extLst>
                <a:ext uri="{FF2B5EF4-FFF2-40B4-BE49-F238E27FC236}">
                  <a16:creationId xmlns:a16="http://schemas.microsoft.com/office/drawing/2014/main" id="{025EA075-7728-48F3-B18E-92389160D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35880" y="1267730"/>
              <a:ext cx="19202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22" name="Группа 21">
              <a:extLst>
                <a:ext uri="{FF2B5EF4-FFF2-40B4-BE49-F238E27FC236}">
                  <a16:creationId xmlns:a16="http://schemas.microsoft.com/office/drawing/2014/main" id="{1115E6AD-1E2A-40FE-B424-56271D8A89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28372" y="1267730"/>
              <a:ext cx="1567331" cy="645295"/>
              <a:chOff x="5318306" y="1386268"/>
              <a:chExt cx="1567331" cy="645295"/>
            </a:xfrm>
          </p:grpSpPr>
          <p:cxnSp>
            <p:nvCxnSpPr>
              <p:cNvPr id="23" name="Прямая соединительная линия 22">
                <a:extLst>
                  <a:ext uri="{FF2B5EF4-FFF2-40B4-BE49-F238E27FC236}">
                    <a16:creationId xmlns:a16="http://schemas.microsoft.com/office/drawing/2014/main" id="{D2CFBBA0-D70F-4068-8385-B020EA21AAB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D963F62F-FFD6-43CD-BE0D-00770BB97C0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6885637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 24">
                <a:extLst>
                  <a:ext uri="{FF2B5EF4-FFF2-40B4-BE49-F238E27FC236}">
                    <a16:creationId xmlns:a16="http://schemas.microsoft.com/office/drawing/2014/main" id="{875688F4-0BFA-49D0-92B0-84CBE5508B0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2031563"/>
                <a:ext cx="156733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Прямоугольник 26">
            <a:extLst>
              <a:ext uri="{FF2B5EF4-FFF2-40B4-BE49-F238E27FC236}">
                <a16:creationId xmlns:a16="http://schemas.microsoft.com/office/drawing/2014/main" id="{7BB58C53-AF1A-4577-9FD9-2A6A3DDEA5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9" name="Прямоугольник 28">
            <a:extLst>
              <a:ext uri="{FF2B5EF4-FFF2-40B4-BE49-F238E27FC236}">
                <a16:creationId xmlns:a16="http://schemas.microsoft.com/office/drawing/2014/main" id="{E5F7F7DE-2DAA-4260-B379-423DEC36F3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BAEBB-B897-4E2E-8BE7-753F1060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1" y="2753303"/>
            <a:ext cx="9068586" cy="18833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sz="6600" dirty="0" err="1" smtClean="0"/>
              <a:t>Дякую</a:t>
            </a:r>
            <a:r>
              <a:rPr lang="ru-RU" sz="6600" dirty="0" smtClean="0"/>
              <a:t> за </a:t>
            </a:r>
            <a:r>
              <a:rPr lang="ru-RU" sz="6600" dirty="0" err="1" smtClean="0"/>
              <a:t>увагу</a:t>
            </a:r>
            <a:r>
              <a:rPr lang="ru-RU" sz="6600" dirty="0" smtClean="0"/>
              <a:t> !</a:t>
            </a:r>
            <a:endParaRPr lang="ru-RU" sz="6600" dirty="0"/>
          </a:p>
        </p:txBody>
      </p:sp>
      <p:sp>
        <p:nvSpPr>
          <p:cNvPr id="31" name="Прямоугольник 30">
            <a:extLst>
              <a:ext uri="{FF2B5EF4-FFF2-40B4-BE49-F238E27FC236}">
                <a16:creationId xmlns:a16="http://schemas.microsoft.com/office/drawing/2014/main" id="{3C0C984F-4779-40F8-A8DC-59DD7615BE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7D5430C-DB52-4EA6-8319-C7AC4C1710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166ECFA-EC1E-4CD9-A9CC-1EBFE29AB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746FE2E-3188-4CA0-96F7-21A68D1B19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906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E192707B-B929-41A7-9B41-E959A1C68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2" descr="Листья крупным планом">
            <a:extLst>
              <a:ext uri="{FF2B5EF4-FFF2-40B4-BE49-F238E27FC236}">
                <a16:creationId xmlns:a16="http://schemas.microsoft.com/office/drawing/2014/main" id="{C542C31E-A9A6-4196-9C15-D9E26F2B21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99000"/>
                    </a14:imgEffect>
                    <a14:imgEffect>
                      <a14:colorTemperature colorTemp="4867"/>
                    </a14:imgEffect>
                    <a14:imgEffect>
                      <a14:saturation sat="60000"/>
                    </a14:imgEffect>
                    <a14:imgEffect>
                      <a14:brightnessContrast bright="16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12" y="17594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 15">
            <a:extLst>
              <a:ext uri="{FF2B5EF4-FFF2-40B4-BE49-F238E27FC236}">
                <a16:creationId xmlns:a16="http://schemas.microsoft.com/office/drawing/2014/main" id="{8FB4235C-4505-46C7-AD8F-8769A197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0B972-0B7A-40CD-9E79-07E8A87A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120" y="469874"/>
            <a:ext cx="5628640" cy="627406"/>
          </a:xfrm>
        </p:spPr>
        <p:txBody>
          <a:bodyPr rtlCol="0">
            <a:normAutofit fontScale="90000"/>
          </a:bodyPr>
          <a:lstStyle/>
          <a:p>
            <a:pPr algn="ctr" rtl="0">
              <a:tabLst>
                <a:tab pos="4119563" algn="l"/>
              </a:tabLst>
            </a:pPr>
            <a:r>
              <a:rPr lang="ru-RU" sz="4000" dirty="0" err="1" smtClean="0"/>
              <a:t>Вступ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8000" indent="0" algn="just">
              <a:buNone/>
            </a:pP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Я,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Великодний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Дмитро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Владиславович, студент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групи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П-22-1, проходив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навчальну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практику з 16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червня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по 11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липня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2025 року на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базі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Центру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психологічної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допомоги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Дніпровського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гуманітарного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університету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під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керівництвом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старшого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викладача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Марини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Варакути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. Практика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передбачала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ознайомлення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з нормативно-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правовими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аспектами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діяльності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психолога, участь у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консультаціях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, а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також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проведення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власного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дослідження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.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Здобуті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навички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і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знання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стали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важливим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етапом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у </a:t>
            </a:r>
            <a:r>
              <a:rPr lang="ru-RU" sz="24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моєму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аналізі</a:t>
            </a:r>
            <a:r>
              <a:rPr lang="ru-RU" sz="2400" dirty="0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 err="1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досліджень</a:t>
            </a:r>
            <a:r>
              <a:rPr lang="ru-RU" sz="2400" dirty="0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, як  для </a:t>
            </a:r>
            <a:r>
              <a:rPr lang="ru-RU" sz="2400" dirty="0" err="1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майбутнього</a:t>
            </a:r>
            <a:r>
              <a:rPr lang="ru-RU" sz="2400" dirty="0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ru-RU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психолога.</a:t>
            </a:r>
            <a:endParaRPr lang="uk-UA" sz="2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679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 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 useBgFill="1">
        <p:nvSpPr>
          <p:cNvPr id="15" name="Прямоугольник 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Прямоугольник 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Прямоугольник 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Прямоугольник 4"/>
          <p:cNvSpPr/>
          <p:nvPr/>
        </p:nvSpPr>
        <p:spPr>
          <a:xfrm>
            <a:off x="8084062" y="809244"/>
            <a:ext cx="40251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1 </a:t>
            </a:r>
            <a:r>
              <a:rPr lang="ru-RU" sz="2800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тиждень</a:t>
            </a:r>
            <a:r>
              <a:rPr lang="ru-RU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: </a:t>
            </a:r>
            <a:r>
              <a:rPr lang="ru-RU" sz="2800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Організаційне</a:t>
            </a:r>
            <a:r>
              <a:rPr lang="ru-RU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ознайомлення</a:t>
            </a:r>
            <a:r>
              <a:rPr lang="ru-RU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 та нормативно-</a:t>
            </a:r>
            <a:r>
              <a:rPr lang="ru-RU" sz="2800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правова</a:t>
            </a:r>
            <a:r>
              <a:rPr lang="ru-RU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підготовка</a:t>
            </a:r>
            <a:endParaRPr lang="uk-UA" sz="2800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9911" y="140091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Під час першого тижня практики я ознайомився зі структурою Центру психологічної допомоги та основними напрямками його діяльності. Вивчив нормативно-правове поле психолога, зокрема Закон України «Про систему охорони психічного здоров’я» та Наказ МОЗ № 2118. Пройшов інструктаж з техніки безпеки</a:t>
            </a:r>
            <a:r>
              <a:rPr lang="uk-UA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Також переглянув відео «Новий закон України для психологів і психотерапевтів 2025», де дізнався про сертифікацію фахівців та зміни в професіоналізації сфери, що стало важливим кроком для формування моєї майбутньої професійної діяльності.</a:t>
            </a:r>
          </a:p>
        </p:txBody>
      </p:sp>
      <p:pic>
        <p:nvPicPr>
          <p:cNvPr id="2050" name="Picture 2" descr="Закон про народовладдя вступає в силу: що зміниться – Відно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119" y="4592686"/>
            <a:ext cx="2913018" cy="19338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77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 20">
            <a:extLst>
              <a:ext uri="{FF2B5EF4-FFF2-40B4-BE49-F238E27FC236}">
                <a16:creationId xmlns:a16="http://schemas.microsoft.com/office/drawing/2014/main" id="{2A4D183E-A455-400F-B558-5EF3C42F66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solidFill>
            <a:schemeClr val="tx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3" name="Прямоугольник 22">
            <a:extLst>
              <a:ext uri="{FF2B5EF4-FFF2-40B4-BE49-F238E27FC236}">
                <a16:creationId xmlns:a16="http://schemas.microsoft.com/office/drawing/2014/main" id="{46EC6A0A-8EDD-4CAD-8301-B0613EFB68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2175" y="1005675"/>
            <a:ext cx="4800601" cy="4870174"/>
          </a:xfrm>
          <a:prstGeom prst="rect">
            <a:avLst/>
          </a:prstGeom>
          <a:solidFill>
            <a:schemeClr val="tx1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E61F3-2745-486A-9B37-D1351783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60" y="662774"/>
            <a:ext cx="5436912" cy="891705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bg2"/>
            </a:solidFill>
          </a:ln>
        </p:spPr>
        <p:txBody>
          <a:bodyPr rtlCol="0">
            <a:noAutofit/>
          </a:bodyPr>
          <a:lstStyle/>
          <a:p>
            <a:pPr algn="r"/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2 </a:t>
            </a:r>
            <a:r>
              <a:rPr lang="ru-RU" sz="2800" dirty="0" err="1" smtClean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Тиждень</a:t>
            </a:r>
            <a:r>
              <a:rPr lang="ru-RU" sz="2800" dirty="0" smtClean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: Робота </a:t>
            </a:r>
            <a:r>
              <a:rPr lang="ru-RU" sz="28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з </a:t>
            </a:r>
            <a:r>
              <a:rPr lang="ru-RU" sz="2800" dirty="0" err="1">
                <a:solidFill>
                  <a:schemeClr val="bg1"/>
                </a:solidFill>
                <a:latin typeface="Bahnschrift Light SemiCondensed" panose="020B0502040204020203" pitchFamily="34" charset="0"/>
              </a:rPr>
              <a:t>нормативними</a:t>
            </a:r>
            <a:r>
              <a:rPr lang="ru-RU" sz="28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документами МОЗ </a:t>
            </a:r>
            <a:r>
              <a:rPr lang="ru-RU" sz="2800" dirty="0" err="1" smtClean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України</a:t>
            </a:r>
            <a:endParaRPr lang="ru-RU" sz="2800" dirty="0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66692" y="1729521"/>
            <a:ext cx="58036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Bahnschrift Light SemiCondensed" panose="020B0502040204020203" pitchFamily="34" charset="0"/>
              </a:rPr>
              <a:t>Протягом другого тижня практики я працював із нормативними документами МОЗ України, зокрема з Наказом МОЗ № 2118 від 13.12.2023. Я ознайомився з двома основними списками:</a:t>
            </a:r>
          </a:p>
          <a:p>
            <a:endParaRPr lang="uk-UA" sz="2000" dirty="0" smtClean="0">
              <a:latin typeface="Bahnschrift Light SemiCondensed" panose="020B0502040204020203" pitchFamily="34" charset="0"/>
            </a:endParaRPr>
          </a:p>
          <a:p>
            <a:endParaRPr lang="uk-UA" sz="2000" dirty="0">
              <a:latin typeface="Bahnschrift Light SemiCondensed" panose="020B0502040204020203" pitchFamily="34" charset="0"/>
            </a:endParaRPr>
          </a:p>
          <a:p>
            <a:r>
              <a:rPr lang="uk-UA" sz="2000" dirty="0">
                <a:latin typeface="Bahnschrift Light SemiCondensed" panose="020B0502040204020203" pitchFamily="34" charset="0"/>
              </a:rPr>
              <a:t/>
            </a:r>
            <a:br>
              <a:rPr lang="uk-UA" sz="2000" dirty="0">
                <a:latin typeface="Bahnschrift Light SemiCondensed" panose="020B0502040204020203" pitchFamily="34" charset="0"/>
              </a:rPr>
            </a:br>
            <a:r>
              <a:rPr lang="uk-UA" sz="2000" dirty="0">
                <a:latin typeface="Bahnschrift Light SemiCondensed" panose="020B0502040204020203" pitchFamily="34" charset="0"/>
              </a:rPr>
              <a:t>Я зрозумів різницю між психосоціальною допомогою та психотерапією, де </a:t>
            </a:r>
            <a:r>
              <a:rPr lang="uk-UA" sz="2000" dirty="0" smtClean="0">
                <a:latin typeface="Bahnschrift Light SemiCondensed" panose="020B0502040204020203" pitchFamily="34" charset="0"/>
              </a:rPr>
              <a:t>психосоціальну </a:t>
            </a:r>
            <a:r>
              <a:rPr lang="uk-UA" sz="2000" dirty="0">
                <a:latin typeface="Bahnschrift Light SemiCondensed" panose="020B0502040204020203" pitchFamily="34" charset="0"/>
              </a:rPr>
              <a:t>можуть надавати нові спеціалісти, </a:t>
            </a:r>
            <a:r>
              <a:rPr lang="uk-UA" sz="2000" dirty="0" smtClean="0">
                <a:latin typeface="Bahnschrift Light SemiCondensed" panose="020B0502040204020203" pitchFamily="34" charset="0"/>
              </a:rPr>
              <a:t>на відміну від </a:t>
            </a:r>
            <a:r>
              <a:rPr lang="uk-UA" sz="2000" dirty="0" err="1" smtClean="0">
                <a:latin typeface="Bahnschrift Light SemiCondensed" panose="020B0502040204020203" pitchFamily="34" charset="0"/>
              </a:rPr>
              <a:t>психотеріпії</a:t>
            </a:r>
            <a:r>
              <a:rPr lang="uk-UA" sz="2000" dirty="0" smtClean="0">
                <a:latin typeface="Bahnschrift Light SemiCondensed" panose="020B0502040204020203" pitchFamily="34" charset="0"/>
              </a:rPr>
              <a:t>, яка вимагає </a:t>
            </a:r>
            <a:r>
              <a:rPr lang="uk-UA" sz="2000" dirty="0">
                <a:latin typeface="Bahnschrift Light SemiCondensed" panose="020B0502040204020203" pitchFamily="34" charset="0"/>
              </a:rPr>
              <a:t>сертифікації і глибшої підготовки</a:t>
            </a:r>
            <a:r>
              <a:rPr lang="uk-UA" sz="2000" dirty="0" smtClean="0">
                <a:latin typeface="Bahnschrift Light SemiCondensed" panose="020B0502040204020203" pitchFamily="34" charset="0"/>
              </a:rPr>
              <a:t>. Також мною було активно застосовано базові </a:t>
            </a:r>
            <a:r>
              <a:rPr lang="uk-UA" sz="2000" dirty="0">
                <a:latin typeface="Bahnschrift Light SemiCondensed" panose="020B0502040204020203" pitchFamily="34" charset="0"/>
              </a:rPr>
              <a:t>навички активного слухання та емоційного відображення, працюючи з одногрупниками під час рольових вправ.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7307" y="1297339"/>
            <a:ext cx="40703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Психосоціальні послуги, які включають </a:t>
            </a:r>
            <a:r>
              <a:rPr lang="uk-UA" dirty="0" err="1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психоедукацію</a:t>
            </a:r>
            <a:r>
              <a:rPr lang="uk-UA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, базове консультування та підтримку в кризових ситуаціях</a:t>
            </a:r>
            <a:r>
              <a:rPr lang="uk-UA" dirty="0" smtClean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.</a:t>
            </a:r>
          </a:p>
          <a:p>
            <a:endParaRPr lang="uk-UA" dirty="0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Науково обґрунтовані психотерапевтичні методи, що потребують сертифікації та досвіду.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3074" name="Picture 2" descr="Навчання, базоване на співпраці. 32 стратегії кооперації у клас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3350430"/>
            <a:ext cx="3347980" cy="2435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18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усеченным и одним скругленным углом 3"/>
          <p:cNvSpPr/>
          <p:nvPr/>
        </p:nvSpPr>
        <p:spPr>
          <a:xfrm>
            <a:off x="525317" y="880626"/>
            <a:ext cx="5201920" cy="5466080"/>
          </a:xfrm>
          <a:prstGeom prst="snip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898437" y="260866"/>
            <a:ext cx="7869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Практичне навчання первинному консультуванню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1568440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bg1"/>
                </a:solidFill>
              </a:rPr>
              <a:t>Цього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тижня</a:t>
            </a:r>
            <a:r>
              <a:rPr lang="ru-RU" dirty="0">
                <a:solidFill>
                  <a:schemeClr val="bg1"/>
                </a:solidFill>
              </a:rPr>
              <a:t> я </a:t>
            </a:r>
            <a:r>
              <a:rPr lang="ru-RU" dirty="0" err="1">
                <a:solidFill>
                  <a:schemeClr val="bg1"/>
                </a:solidFill>
              </a:rPr>
              <a:t>формував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навички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проведення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первинного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психологічного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інтерв’ю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Викладач</a:t>
            </a:r>
            <a:r>
              <a:rPr lang="ru-RU" dirty="0">
                <a:solidFill>
                  <a:schemeClr val="bg1"/>
                </a:solidFill>
              </a:rPr>
              <a:t> пояснила, як правильно </a:t>
            </a:r>
            <a:r>
              <a:rPr lang="ru-RU" dirty="0" err="1">
                <a:solidFill>
                  <a:schemeClr val="bg1"/>
                </a:solidFill>
              </a:rPr>
              <a:t>починати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консультацію</a:t>
            </a:r>
            <a:r>
              <a:rPr lang="ru-RU" dirty="0">
                <a:solidFill>
                  <a:schemeClr val="bg1"/>
                </a:solidFill>
              </a:rPr>
              <a:t>: </a:t>
            </a:r>
            <a:r>
              <a:rPr lang="ru-RU" dirty="0" err="1">
                <a:solidFill>
                  <a:schemeClr val="bg1"/>
                </a:solidFill>
              </a:rPr>
              <a:t>встановлення</a:t>
            </a:r>
            <a:r>
              <a:rPr lang="ru-RU" dirty="0">
                <a:solidFill>
                  <a:schemeClr val="bg1"/>
                </a:solidFill>
              </a:rPr>
              <a:t> контакту та </a:t>
            </a:r>
            <a:r>
              <a:rPr lang="ru-RU" dirty="0" err="1">
                <a:solidFill>
                  <a:schemeClr val="bg1"/>
                </a:solidFill>
              </a:rPr>
              <a:t>створення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безпечної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атмосфери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chemeClr val="bg1"/>
                </a:solidFill>
              </a:rPr>
              <a:t>Важливим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було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укладання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адміністративного</a:t>
            </a:r>
            <a:r>
              <a:rPr lang="ru-RU" dirty="0">
                <a:solidFill>
                  <a:schemeClr val="bg1"/>
                </a:solidFill>
              </a:rPr>
              <a:t> контракту,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є основою для </a:t>
            </a:r>
            <a:r>
              <a:rPr lang="ru-RU" dirty="0" err="1">
                <a:solidFill>
                  <a:schemeClr val="bg1"/>
                </a:solidFill>
              </a:rPr>
              <a:t>довіри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між</a:t>
            </a:r>
            <a:r>
              <a:rPr lang="ru-RU" dirty="0">
                <a:solidFill>
                  <a:schemeClr val="bg1"/>
                </a:solidFill>
              </a:rPr>
              <a:t> консультантом і </a:t>
            </a:r>
            <a:r>
              <a:rPr lang="ru-RU" dirty="0" err="1">
                <a:solidFill>
                  <a:schemeClr val="bg1"/>
                </a:solidFill>
              </a:rPr>
              <a:t>клієнтом</a:t>
            </a:r>
            <a:r>
              <a:rPr lang="ru-RU" dirty="0">
                <a:solidFill>
                  <a:schemeClr val="bg1"/>
                </a:solidFill>
              </a:rPr>
              <a:t>. Ми </a:t>
            </a:r>
            <a:r>
              <a:rPr lang="ru-RU" dirty="0" err="1">
                <a:solidFill>
                  <a:schemeClr val="bg1"/>
                </a:solidFill>
              </a:rPr>
              <a:t>також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виконували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вправу</a:t>
            </a:r>
            <a:r>
              <a:rPr lang="ru-RU" dirty="0">
                <a:solidFill>
                  <a:schemeClr val="bg1"/>
                </a:solidFill>
              </a:rPr>
              <a:t> "</a:t>
            </a:r>
            <a:r>
              <a:rPr lang="ru-RU" dirty="0" err="1">
                <a:solidFill>
                  <a:schemeClr val="bg1"/>
                </a:solidFill>
              </a:rPr>
              <a:t>техніка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метафори</a:t>
            </a:r>
            <a:r>
              <a:rPr lang="ru-RU" dirty="0">
                <a:solidFill>
                  <a:schemeClr val="bg1"/>
                </a:solidFill>
              </a:rPr>
              <a:t>",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допомогла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оцінити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емоційні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стани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Після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консультації</a:t>
            </a:r>
            <a:r>
              <a:rPr lang="ru-RU" dirty="0">
                <a:solidFill>
                  <a:schemeClr val="bg1"/>
                </a:solidFill>
              </a:rPr>
              <a:t> я </a:t>
            </a:r>
            <a:r>
              <a:rPr lang="ru-RU" dirty="0" err="1">
                <a:solidFill>
                  <a:schemeClr val="bg1"/>
                </a:solidFill>
              </a:rPr>
              <a:t>зрозумів</a:t>
            </a:r>
            <a:r>
              <a:rPr lang="ru-RU" dirty="0">
                <a:solidFill>
                  <a:schemeClr val="bg1"/>
                </a:solidFill>
              </a:rPr>
              <a:t>, як </a:t>
            </a:r>
            <a:r>
              <a:rPr lang="ru-RU" dirty="0" err="1">
                <a:solidFill>
                  <a:schemeClr val="bg1"/>
                </a:solidFill>
              </a:rPr>
              <a:t>важливо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дотримуватися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структури</a:t>
            </a:r>
            <a:r>
              <a:rPr lang="ru-RU" dirty="0">
                <a:solidFill>
                  <a:schemeClr val="bg1"/>
                </a:solidFill>
              </a:rPr>
              <a:t> та </a:t>
            </a:r>
            <a:r>
              <a:rPr lang="ru-RU" dirty="0" err="1">
                <a:solidFill>
                  <a:schemeClr val="bg1"/>
                </a:solidFill>
              </a:rPr>
              <a:t>ретельно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слухати</a:t>
            </a:r>
            <a:r>
              <a:rPr lang="ru-RU" dirty="0">
                <a:solidFill>
                  <a:schemeClr val="bg1"/>
                </a:solidFill>
              </a:rPr>
              <a:t> не </a:t>
            </a:r>
            <a:r>
              <a:rPr lang="ru-RU" dirty="0" err="1">
                <a:solidFill>
                  <a:schemeClr val="bg1"/>
                </a:solidFill>
              </a:rPr>
              <a:t>лише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клієнта</a:t>
            </a:r>
            <a:r>
              <a:rPr lang="ru-RU" dirty="0">
                <a:solidFill>
                  <a:schemeClr val="bg1"/>
                </a:solidFill>
              </a:rPr>
              <a:t>, а й себе.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4000" y="975360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>
                <a:solidFill>
                  <a:schemeClr val="bg1"/>
                </a:solidFill>
              </a:rPr>
              <a:t>Тиждень 3 :</a:t>
            </a:r>
            <a:endParaRPr lang="uk-UA" u="sng" dirty="0">
              <a:solidFill>
                <a:schemeClr val="bg1"/>
              </a:solidFill>
            </a:endParaRPr>
          </a:p>
        </p:txBody>
      </p:sp>
      <p:pic>
        <p:nvPicPr>
          <p:cNvPr id="4100" name="Picture 4" descr="Техніки роботи з МАК: збірка «Метафори життя», приклад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01" y="2113280"/>
            <a:ext cx="4489551" cy="3250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47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553200" y="1605280"/>
            <a:ext cx="4947920" cy="3962400"/>
          </a:xfrm>
          <a:prstGeom prst="round2Diag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392771" y="836414"/>
            <a:ext cx="6354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/>
              <a:t>Участь в онлайн-консультаційній зустрічі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9280" y="1605280"/>
            <a:ext cx="6096000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dirty="0" smtClean="0"/>
              <a:t>Важливим етапом в проходженні навчальної практики, було прийняття участі в </a:t>
            </a:r>
            <a:r>
              <a:rPr lang="uk-UA" dirty="0"/>
              <a:t>онлайн-захисті, де обговорювали зміни в законодавстві, що регулюють професійну діяльність психологів. </a:t>
            </a:r>
            <a:r>
              <a:rPr lang="uk-UA" dirty="0" err="1"/>
              <a:t>Спікерка</a:t>
            </a:r>
            <a:r>
              <a:rPr lang="uk-UA" dirty="0"/>
              <a:t>, Людмила Москаленко, розповіла про сертифікацію, вимоги до психотерапевтів і систему безперервного професійного розвитку. Зустріч змусила мене задуматися про мою професійну траєкторію і плани на майбутнє. </a:t>
            </a:r>
            <a:r>
              <a:rPr lang="uk-UA" dirty="0" smtClean="0"/>
              <a:t>Розуміння, </a:t>
            </a:r>
            <a:r>
              <a:rPr lang="uk-UA" dirty="0"/>
              <a:t>що сертифікація є можливістю для розвитку та удосконалення в професії.</a:t>
            </a:r>
          </a:p>
        </p:txBody>
      </p:sp>
      <p:pic>
        <p:nvPicPr>
          <p:cNvPr id="5122" name="Picture 2" descr="10 способів максимально ефективно проводити онлайн-зустрічі - Staff  Commun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660" y="2325426"/>
            <a:ext cx="4583414" cy="2578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4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:a16="http://schemas.microsoft.com/office/drawing/2014/main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8" name="Прямоугольник 27">
            <a:extLst>
              <a:ext uri="{FF2B5EF4-FFF2-40B4-BE49-F238E27FC236}">
                <a16:creationId xmlns:a16="http://schemas.microsoft.com/office/drawing/2014/main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Прямоугольник 29">
            <a:extLst>
              <a:ext uri="{FF2B5EF4-FFF2-40B4-BE49-F238E27FC236}">
                <a16:creationId xmlns:a16="http://schemas.microsoft.com/office/drawing/2014/main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8867647-07B7-4265-832F-DE0E80979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5914" y="503103"/>
            <a:ext cx="3890948" cy="915583"/>
          </a:xfrm>
        </p:spPr>
        <p:txBody>
          <a:bodyPr rtlCol="0">
            <a:normAutofit/>
          </a:bodyPr>
          <a:lstStyle/>
          <a:p>
            <a:pPr rtl="0"/>
            <a:r>
              <a:rPr lang="uk-UA" sz="2000" dirty="0" smtClean="0">
                <a:solidFill>
                  <a:srgbClr val="FFFFFF"/>
                </a:solidFill>
              </a:rPr>
              <a:t> 4 Тиждень : Проведення досліджень</a:t>
            </a:r>
            <a:endParaRPr lang="uk-UA" sz="2000" dirty="0" smtClean="0">
              <a:solidFill>
                <a:srgbClr val="FFFFFF"/>
              </a:solidFill>
            </a:endParaRPr>
          </a:p>
          <a:p>
            <a:pPr rtl="0"/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50180" y="1499758"/>
            <a:ext cx="4010144" cy="5025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мого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я </a:t>
            </a:r>
            <a:r>
              <a:rPr lang="ru-RU" dirty="0" err="1"/>
              <a:t>використав</a:t>
            </a:r>
            <a:r>
              <a:rPr lang="ru-RU" dirty="0"/>
              <a:t> три </a:t>
            </a:r>
            <a:r>
              <a:rPr lang="ru-RU" dirty="0" err="1"/>
              <a:t>різні</a:t>
            </a:r>
            <a:r>
              <a:rPr lang="ru-RU" dirty="0"/>
              <a:t> методики,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оцінити</a:t>
            </a:r>
            <a:r>
              <a:rPr lang="ru-RU" dirty="0"/>
              <a:t>, як люди </a:t>
            </a:r>
            <a:r>
              <a:rPr lang="ru-RU" dirty="0" err="1"/>
              <a:t>реагують</a:t>
            </a:r>
            <a:r>
              <a:rPr lang="ru-RU" dirty="0"/>
              <a:t> на </a:t>
            </a:r>
            <a:r>
              <a:rPr lang="ru-RU" dirty="0" err="1"/>
              <a:t>стрес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емоційний</a:t>
            </a:r>
            <a:r>
              <a:rPr lang="ru-RU" dirty="0"/>
              <a:t> стан вони </a:t>
            </a:r>
            <a:r>
              <a:rPr lang="ru-RU" dirty="0" err="1"/>
              <a:t>переживають</a:t>
            </a:r>
            <a:r>
              <a:rPr lang="ru-RU" dirty="0"/>
              <a:t> та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тривожності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тесту Бойка, методики </a:t>
            </a:r>
            <a:r>
              <a:rPr lang="ru-RU" dirty="0" err="1"/>
              <a:t>самооцінки</a:t>
            </a:r>
            <a:r>
              <a:rPr lang="ru-RU" dirty="0"/>
              <a:t> </a:t>
            </a:r>
            <a:r>
              <a:rPr lang="ru-RU" dirty="0" err="1"/>
              <a:t>емоційних</a:t>
            </a:r>
            <a:r>
              <a:rPr lang="ru-RU" dirty="0"/>
              <a:t> </a:t>
            </a:r>
            <a:r>
              <a:rPr lang="ru-RU" dirty="0" err="1"/>
              <a:t>станів</a:t>
            </a:r>
            <a:r>
              <a:rPr lang="ru-RU" dirty="0"/>
              <a:t> (</a:t>
            </a:r>
            <a:r>
              <a:rPr lang="ru-RU" dirty="0" err="1"/>
              <a:t>Уессман</a:t>
            </a:r>
            <a:r>
              <a:rPr lang="ru-RU" dirty="0"/>
              <a:t>, </a:t>
            </a:r>
            <a:r>
              <a:rPr lang="ru-RU" dirty="0" err="1"/>
              <a:t>Рікс</a:t>
            </a:r>
            <a:r>
              <a:rPr lang="ru-RU" dirty="0"/>
              <a:t>) та </a:t>
            </a:r>
            <a:r>
              <a:rPr lang="ru-RU" dirty="0" err="1"/>
              <a:t>шкали</a:t>
            </a:r>
            <a:r>
              <a:rPr lang="ru-RU" dirty="0"/>
              <a:t> </a:t>
            </a:r>
            <a:r>
              <a:rPr lang="ru-RU" dirty="0" err="1"/>
              <a:t>тривоги</a:t>
            </a:r>
            <a:r>
              <a:rPr lang="ru-RU" dirty="0"/>
              <a:t> </a:t>
            </a:r>
            <a:r>
              <a:rPr lang="ru-RU" dirty="0" err="1"/>
              <a:t>Спілберга-Ханіна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2877" y="0"/>
            <a:ext cx="6611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</a:rPr>
              <a:t>Опитувальник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самодіагностики</a:t>
            </a:r>
            <a:r>
              <a:rPr lang="ru-RU" b="1" dirty="0">
                <a:solidFill>
                  <a:schemeClr val="bg1"/>
                </a:solidFill>
              </a:rPr>
              <a:t> типу </a:t>
            </a:r>
            <a:r>
              <a:rPr lang="ru-RU" b="1" dirty="0" err="1">
                <a:solidFill>
                  <a:schemeClr val="bg1"/>
                </a:solidFill>
              </a:rPr>
              <a:t>поведінки</a:t>
            </a:r>
            <a:r>
              <a:rPr lang="ru-RU" b="1" dirty="0">
                <a:solidFill>
                  <a:schemeClr val="bg1"/>
                </a:solidFill>
              </a:rPr>
              <a:t> у </a:t>
            </a:r>
            <a:r>
              <a:rPr lang="ru-RU" b="1" dirty="0" err="1">
                <a:solidFill>
                  <a:schemeClr val="bg1"/>
                </a:solidFill>
              </a:rPr>
              <a:t>стресовій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ситуації</a:t>
            </a:r>
            <a:r>
              <a:rPr lang="ru-RU" b="1" dirty="0">
                <a:solidFill>
                  <a:schemeClr val="bg1"/>
                </a:solidFill>
              </a:rPr>
              <a:t> (Бойко)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396" y="1567803"/>
            <a:ext cx="65165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Для початку я </a:t>
            </a:r>
            <a:r>
              <a:rPr lang="ru-RU" sz="1600" dirty="0" err="1">
                <a:solidFill>
                  <a:schemeClr val="bg1"/>
                </a:solidFill>
              </a:rPr>
              <a:t>використав</a:t>
            </a:r>
            <a:r>
              <a:rPr lang="ru-RU" sz="1600" dirty="0">
                <a:solidFill>
                  <a:schemeClr val="bg1"/>
                </a:solidFill>
              </a:rPr>
              <a:t> тест Бойка, </a:t>
            </a:r>
            <a:r>
              <a:rPr lang="ru-RU" sz="1600" dirty="0" err="1">
                <a:solidFill>
                  <a:schemeClr val="bg1"/>
                </a:solidFill>
              </a:rPr>
              <a:t>який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дозволяє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оцінити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типи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поведінки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людини</a:t>
            </a:r>
            <a:r>
              <a:rPr lang="ru-RU" sz="1600" dirty="0">
                <a:solidFill>
                  <a:schemeClr val="bg1"/>
                </a:solidFill>
              </a:rPr>
              <a:t> в </a:t>
            </a:r>
            <a:r>
              <a:rPr lang="ru-RU" sz="1600" dirty="0" err="1">
                <a:solidFill>
                  <a:schemeClr val="bg1"/>
                </a:solidFill>
              </a:rPr>
              <a:t>умовах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стресу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Цей</a:t>
            </a:r>
            <a:r>
              <a:rPr lang="ru-RU" sz="1600" dirty="0">
                <a:solidFill>
                  <a:schemeClr val="bg1"/>
                </a:solidFill>
              </a:rPr>
              <a:t> тест </a:t>
            </a:r>
            <a:r>
              <a:rPr lang="ru-RU" sz="1600" dirty="0" err="1">
                <a:solidFill>
                  <a:schemeClr val="bg1"/>
                </a:solidFill>
              </a:rPr>
              <a:t>включає</a:t>
            </a:r>
            <a:r>
              <a:rPr lang="ru-RU" sz="1600" dirty="0">
                <a:solidFill>
                  <a:schemeClr val="bg1"/>
                </a:solidFill>
              </a:rPr>
              <a:t> 10 </a:t>
            </a:r>
            <a:r>
              <a:rPr lang="ru-RU" sz="1600" dirty="0" err="1">
                <a:solidFill>
                  <a:schemeClr val="bg1"/>
                </a:solidFill>
              </a:rPr>
              <a:t>запитань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кожне</a:t>
            </a:r>
            <a:r>
              <a:rPr lang="ru-RU" sz="1600" dirty="0">
                <a:solidFill>
                  <a:schemeClr val="bg1"/>
                </a:solidFill>
              </a:rPr>
              <a:t> з </a:t>
            </a:r>
            <a:r>
              <a:rPr lang="ru-RU" sz="1600" dirty="0" err="1">
                <a:solidFill>
                  <a:schemeClr val="bg1"/>
                </a:solidFill>
              </a:rPr>
              <a:t>яких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описує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певну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ситуацію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або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реакцію</a:t>
            </a:r>
            <a:r>
              <a:rPr lang="ru-RU" sz="1600" dirty="0">
                <a:solidFill>
                  <a:schemeClr val="bg1"/>
                </a:solidFill>
              </a:rPr>
              <a:t> на </a:t>
            </a:r>
            <a:r>
              <a:rPr lang="ru-RU" sz="1600" dirty="0" err="1">
                <a:solidFill>
                  <a:schemeClr val="bg1"/>
                </a:solidFill>
              </a:rPr>
              <a:t>неї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Респонденти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повинні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були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оцінити</a:t>
            </a:r>
            <a:r>
              <a:rPr lang="ru-RU" sz="1600" dirty="0">
                <a:solidFill>
                  <a:schemeClr val="bg1"/>
                </a:solidFill>
              </a:rPr>
              <a:t> свою </a:t>
            </a:r>
            <a:r>
              <a:rPr lang="ru-RU" sz="1600" dirty="0" err="1">
                <a:solidFill>
                  <a:schemeClr val="bg1"/>
                </a:solidFill>
              </a:rPr>
              <a:t>реакцію</a:t>
            </a:r>
            <a:r>
              <a:rPr lang="ru-RU" sz="1600" dirty="0">
                <a:solidFill>
                  <a:schemeClr val="bg1"/>
                </a:solidFill>
              </a:rPr>
              <a:t> за шкалою </a:t>
            </a:r>
            <a:r>
              <a:rPr lang="ru-RU" sz="1600" dirty="0" err="1">
                <a:solidFill>
                  <a:schemeClr val="bg1"/>
                </a:solidFill>
              </a:rPr>
              <a:t>від</a:t>
            </a:r>
            <a:r>
              <a:rPr lang="ru-RU" sz="1600" dirty="0">
                <a:solidFill>
                  <a:schemeClr val="bg1"/>
                </a:solidFill>
              </a:rPr>
              <a:t> 1 до 4, де 1 </a:t>
            </a:r>
            <a:r>
              <a:rPr lang="ru-RU" sz="1600" dirty="0" err="1">
                <a:solidFill>
                  <a:schemeClr val="bg1"/>
                </a:solidFill>
              </a:rPr>
              <a:t>означає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спокійне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ставлення</a:t>
            </a:r>
            <a:r>
              <a:rPr lang="ru-RU" sz="1600" dirty="0">
                <a:solidFill>
                  <a:schemeClr val="bg1"/>
                </a:solidFill>
              </a:rPr>
              <a:t> до </a:t>
            </a:r>
            <a:r>
              <a:rPr lang="ru-RU" sz="1600" dirty="0" err="1">
                <a:solidFill>
                  <a:schemeClr val="bg1"/>
                </a:solidFill>
              </a:rPr>
              <a:t>ситуації</a:t>
            </a:r>
            <a:r>
              <a:rPr lang="ru-RU" sz="1600" dirty="0">
                <a:solidFill>
                  <a:schemeClr val="bg1"/>
                </a:solidFill>
              </a:rPr>
              <a:t>, а 4 — </a:t>
            </a:r>
            <a:r>
              <a:rPr lang="ru-RU" sz="1600" dirty="0" err="1">
                <a:solidFill>
                  <a:schemeClr val="bg1"/>
                </a:solidFill>
              </a:rPr>
              <a:t>максимальну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емоційну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реакцію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що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може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включати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паніку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або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втрату</a:t>
            </a:r>
            <a:r>
              <a:rPr lang="ru-RU" sz="1600" dirty="0">
                <a:solidFill>
                  <a:schemeClr val="bg1"/>
                </a:solidFill>
              </a:rPr>
              <a:t> контролю. Я </a:t>
            </a:r>
            <a:r>
              <a:rPr lang="ru-RU" sz="1600" dirty="0" err="1">
                <a:solidFill>
                  <a:schemeClr val="bg1"/>
                </a:solidFill>
              </a:rPr>
              <a:t>провів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це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опитування</a:t>
            </a:r>
            <a:r>
              <a:rPr lang="ru-RU" sz="1600" dirty="0">
                <a:solidFill>
                  <a:schemeClr val="bg1"/>
                </a:solidFill>
              </a:rPr>
              <a:t> в онлайн-</a:t>
            </a:r>
            <a:r>
              <a:rPr lang="ru-RU" sz="1600" dirty="0" err="1">
                <a:solidFill>
                  <a:schemeClr val="bg1"/>
                </a:solidFill>
              </a:rPr>
              <a:t>форматі</a:t>
            </a:r>
            <a:r>
              <a:rPr lang="ru-RU" sz="1600" dirty="0">
                <a:solidFill>
                  <a:schemeClr val="bg1"/>
                </a:solidFill>
              </a:rPr>
              <a:t> через </a:t>
            </a:r>
            <a:r>
              <a:rPr lang="ru-RU" sz="1600" dirty="0" err="1">
                <a:solidFill>
                  <a:schemeClr val="bg1"/>
                </a:solidFill>
              </a:rPr>
              <a:t>Google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Forms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що</a:t>
            </a:r>
            <a:r>
              <a:rPr lang="ru-RU" sz="1600" dirty="0">
                <a:solidFill>
                  <a:schemeClr val="bg1"/>
                </a:solidFill>
              </a:rPr>
              <a:t> дозволило респондентам </a:t>
            </a:r>
            <a:r>
              <a:rPr lang="ru-RU" sz="1600" dirty="0" err="1">
                <a:solidFill>
                  <a:schemeClr val="bg1"/>
                </a:solidFill>
              </a:rPr>
              <a:t>зручно</a:t>
            </a:r>
            <a:r>
              <a:rPr lang="ru-RU" sz="1600" dirty="0">
                <a:solidFill>
                  <a:schemeClr val="bg1"/>
                </a:solidFill>
              </a:rPr>
              <a:t> пройти тест у будь-</a:t>
            </a:r>
            <a:r>
              <a:rPr lang="ru-RU" sz="1600" dirty="0" err="1">
                <a:solidFill>
                  <a:schemeClr val="bg1"/>
                </a:solidFill>
              </a:rPr>
              <a:t>який</a:t>
            </a:r>
            <a:r>
              <a:rPr lang="ru-RU" sz="1600" dirty="0">
                <a:solidFill>
                  <a:schemeClr val="bg1"/>
                </a:solidFill>
              </a:rPr>
              <a:t> час без </a:t>
            </a:r>
            <a:r>
              <a:rPr lang="ru-RU" sz="1600" dirty="0" err="1">
                <a:solidFill>
                  <a:schemeClr val="bg1"/>
                </a:solidFill>
              </a:rPr>
              <a:t>відчуття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тиску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r>
              <a:rPr lang="ru-RU" sz="1600" dirty="0" err="1">
                <a:solidFill>
                  <a:schemeClr val="bg1"/>
                </a:solidFill>
              </a:rPr>
              <a:t>Після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завершення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тестування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відповіді</a:t>
            </a:r>
            <a:r>
              <a:rPr lang="ru-RU" sz="1600" dirty="0">
                <a:solidFill>
                  <a:schemeClr val="bg1"/>
                </a:solidFill>
              </a:rPr>
              <a:t> автоматично </a:t>
            </a:r>
            <a:r>
              <a:rPr lang="ru-RU" sz="1600" dirty="0" err="1">
                <a:solidFill>
                  <a:schemeClr val="bg1"/>
                </a:solidFill>
              </a:rPr>
              <a:t>зберігалися</a:t>
            </a:r>
            <a:r>
              <a:rPr lang="ru-RU" sz="1600" dirty="0">
                <a:solidFill>
                  <a:schemeClr val="bg1"/>
                </a:solidFill>
              </a:rPr>
              <a:t> в </a:t>
            </a:r>
            <a:r>
              <a:rPr lang="ru-RU" sz="1600" dirty="0" err="1">
                <a:solidFill>
                  <a:schemeClr val="bg1"/>
                </a:solidFill>
              </a:rPr>
              <a:t>таблиці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що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значно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полегшило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їх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подальший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аналіз</a:t>
            </a:r>
            <a:r>
              <a:rPr lang="ru-RU" sz="1600" dirty="0">
                <a:solidFill>
                  <a:schemeClr val="bg1"/>
                </a:solidFill>
              </a:rPr>
              <a:t>. Я </a:t>
            </a:r>
            <a:r>
              <a:rPr lang="ru-RU" sz="1600" dirty="0" err="1">
                <a:solidFill>
                  <a:schemeClr val="bg1"/>
                </a:solidFill>
              </a:rPr>
              <a:t>зібрав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результати</a:t>
            </a:r>
            <a:r>
              <a:rPr lang="ru-RU" sz="1600" dirty="0">
                <a:solidFill>
                  <a:schemeClr val="bg1"/>
                </a:solidFill>
              </a:rPr>
              <a:t> та </a:t>
            </a:r>
            <a:r>
              <a:rPr lang="ru-RU" sz="1600" dirty="0" err="1">
                <a:solidFill>
                  <a:schemeClr val="bg1"/>
                </a:solidFill>
              </a:rPr>
              <a:t>оцінив</a:t>
            </a:r>
            <a:r>
              <a:rPr lang="ru-RU" sz="1600" dirty="0">
                <a:solidFill>
                  <a:schemeClr val="bg1"/>
                </a:solidFill>
              </a:rPr>
              <a:t> кожного респондента, </a:t>
            </a:r>
            <a:r>
              <a:rPr lang="ru-RU" sz="1600" dirty="0" err="1">
                <a:solidFill>
                  <a:schemeClr val="bg1"/>
                </a:solidFill>
              </a:rPr>
              <a:t>визначивши</a:t>
            </a:r>
            <a:r>
              <a:rPr lang="ru-RU" sz="1600" dirty="0">
                <a:solidFill>
                  <a:schemeClr val="bg1"/>
                </a:solidFill>
              </a:rPr>
              <a:t> тип </a:t>
            </a:r>
            <a:r>
              <a:rPr lang="ru-RU" sz="1600" dirty="0" err="1">
                <a:solidFill>
                  <a:schemeClr val="bg1"/>
                </a:solidFill>
              </a:rPr>
              <a:t>його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поведінки</a:t>
            </a:r>
            <a:r>
              <a:rPr lang="ru-RU" sz="1600" dirty="0">
                <a:solidFill>
                  <a:schemeClr val="bg1"/>
                </a:solidFill>
              </a:rPr>
              <a:t> в </a:t>
            </a:r>
            <a:r>
              <a:rPr lang="ru-RU" sz="1600" dirty="0" err="1">
                <a:solidFill>
                  <a:schemeClr val="bg1"/>
                </a:solidFill>
              </a:rPr>
              <a:t>стресових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ситуаціях</a:t>
            </a:r>
            <a:r>
              <a:rPr lang="ru-RU" sz="1600" dirty="0">
                <a:solidFill>
                  <a:schemeClr val="bg1"/>
                </a:solidFill>
              </a:rPr>
              <a:t>: тип А (</a:t>
            </a:r>
            <a:r>
              <a:rPr lang="ru-RU" sz="1600" dirty="0" err="1">
                <a:solidFill>
                  <a:schemeClr val="bg1"/>
                </a:solidFill>
              </a:rPr>
              <a:t>високий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рівень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стресу</a:t>
            </a:r>
            <a:r>
              <a:rPr lang="ru-RU" sz="1600" dirty="0">
                <a:solidFill>
                  <a:schemeClr val="bg1"/>
                </a:solidFill>
              </a:rPr>
              <a:t>), тип АВ (</a:t>
            </a:r>
            <a:r>
              <a:rPr lang="ru-RU" sz="1600" dirty="0" err="1">
                <a:solidFill>
                  <a:schemeClr val="bg1"/>
                </a:solidFill>
              </a:rPr>
              <a:t>помірний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рівень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стресу</a:t>
            </a:r>
            <a:r>
              <a:rPr lang="ru-RU" sz="1600" dirty="0">
                <a:solidFill>
                  <a:schemeClr val="bg1"/>
                </a:solidFill>
              </a:rPr>
              <a:t>) </a:t>
            </a:r>
            <a:r>
              <a:rPr lang="ru-RU" sz="1600" dirty="0" err="1">
                <a:solidFill>
                  <a:schemeClr val="bg1"/>
                </a:solidFill>
              </a:rPr>
              <a:t>або</a:t>
            </a:r>
            <a:r>
              <a:rPr lang="ru-RU" sz="1600" dirty="0">
                <a:solidFill>
                  <a:schemeClr val="bg1"/>
                </a:solidFill>
              </a:rPr>
              <a:t> тип В (</a:t>
            </a:r>
            <a:r>
              <a:rPr lang="ru-RU" sz="1600" dirty="0" err="1">
                <a:solidFill>
                  <a:schemeClr val="bg1"/>
                </a:solidFill>
              </a:rPr>
              <a:t>низький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рівень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стресу</a:t>
            </a:r>
            <a:r>
              <a:rPr lang="ru-RU" sz="1600" dirty="0">
                <a:solidFill>
                  <a:schemeClr val="bg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10961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1266" y="241160"/>
            <a:ext cx="708408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Методика </a:t>
            </a:r>
            <a:r>
              <a:rPr lang="ru-RU" b="1" dirty="0" err="1">
                <a:solidFill>
                  <a:schemeClr val="bg1"/>
                </a:solidFill>
              </a:rPr>
              <a:t>самооцінки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емоційних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станів</a:t>
            </a:r>
            <a:r>
              <a:rPr lang="ru-RU" b="1" dirty="0">
                <a:solidFill>
                  <a:schemeClr val="bg1"/>
                </a:solidFill>
              </a:rPr>
              <a:t> (</a:t>
            </a:r>
            <a:r>
              <a:rPr lang="ru-RU" b="1" dirty="0" err="1">
                <a:solidFill>
                  <a:schemeClr val="bg1"/>
                </a:solidFill>
              </a:rPr>
              <a:t>Уессман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Рікс</a:t>
            </a:r>
            <a:r>
              <a:rPr lang="ru-RU" b="1" dirty="0">
                <a:solidFill>
                  <a:schemeClr val="bg1"/>
                </a:solidFill>
              </a:rPr>
              <a:t>)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0154" y="1990808"/>
            <a:ext cx="83099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Для глибшого аналізу емоційного стану респондентів я застосував методику самооцінки емоційних станів, розроблену </a:t>
            </a:r>
            <a:r>
              <a:rPr lang="uk-UA" dirty="0" err="1"/>
              <a:t>Уессманом</a:t>
            </a:r>
            <a:r>
              <a:rPr lang="uk-UA" dirty="0"/>
              <a:t> та </a:t>
            </a:r>
            <a:r>
              <a:rPr lang="uk-UA" dirty="0" err="1"/>
              <a:t>Ріксом</a:t>
            </a:r>
            <a:r>
              <a:rPr lang="uk-UA" dirty="0"/>
              <a:t>. Ця методика оцінює рівень таких емоцій, як стрес, тривога, злість, депресія та радість. Тест складається з чотирьох запитань, кожне з яких має десять варіантів відповідей. Респонденти оцінюють інтенсивність своїх переживань за шкалою від 1 до 10, де 1 — мінімальний прояв емоції, а 10 — максимальний.</a:t>
            </a:r>
          </a:p>
          <a:p>
            <a:r>
              <a:rPr lang="uk-UA" dirty="0"/>
              <a:t>Опитування я проводив онлайн, що забезпечило зручність для учасників, оскільки вони могли пройти тест у зручний для себе час. Після того, як я отримав всі відповіді, я підсумував бали для кожної емоції і визначив рівень її </a:t>
            </a:r>
            <a:r>
              <a:rPr lang="uk-UA" dirty="0" err="1"/>
              <a:t>вираженості</a:t>
            </a:r>
            <a:r>
              <a:rPr lang="uk-UA" dirty="0"/>
              <a:t> у кожного респондента.</a:t>
            </a:r>
          </a:p>
        </p:txBody>
      </p:sp>
    </p:spTree>
    <p:extLst>
      <p:ext uri="{BB962C8B-B14F-4D97-AF65-F5344CB8AC3E}">
        <p14:creationId xmlns:p14="http://schemas.microsoft.com/office/powerpoint/2010/main" val="2188874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09346" y="739678"/>
            <a:ext cx="5402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/>
              <a:t>Шкала тривоги Спілберга-</a:t>
            </a:r>
            <a:r>
              <a:rPr lang="uk-UA" sz="2400" b="1" dirty="0" err="1"/>
              <a:t>Ханіна</a:t>
            </a:r>
            <a:endParaRPr lang="uk-UA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7121" y="1201343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Останнім етапом мого дослідження було застосування шкали тривоги Спілберга-</a:t>
            </a:r>
            <a:r>
              <a:rPr lang="uk-UA" dirty="0" err="1"/>
              <a:t>Ханіна</a:t>
            </a:r>
            <a:r>
              <a:rPr lang="uk-UA" dirty="0"/>
              <a:t>. Ця шкала допомагає оцінити рівень емоційної напруги, стресу та тривожності в умовах звичних життєвих обставин. Вона включає 40 тверджень, які охоплюють широкий спектр емоцій — від тривоги і стресу до роздратування та депресії. Респонденти оцінюють кожне твердження за 7-бальною шкалою, де 1 — «не відчуваю зовсім», а 7 — «відчуваю дуже сильно».</a:t>
            </a:r>
          </a:p>
          <a:p>
            <a:r>
              <a:rPr lang="uk-UA" dirty="0"/>
              <a:t>Я також провів це опитування через </a:t>
            </a:r>
            <a:r>
              <a:rPr lang="en-US" dirty="0"/>
              <a:t>Google Forms, </a:t>
            </a:r>
            <a:r>
              <a:rPr lang="uk-UA" dirty="0"/>
              <a:t>що дозволило респондентам чесно та без поспіху оцінити свої емоційні стани. Після збору всіх відповідей я застосував кореляційний аналіз для виявлення зв’язку між тривогою як станом та тривогою як рисою. Це дозволило мені з’ясувати, наскільки ці два аспекти тривоги взаємопов’язані у різних людей.</a:t>
            </a:r>
          </a:p>
        </p:txBody>
      </p:sp>
      <p:pic>
        <p:nvPicPr>
          <p:cNvPr id="6148" name="Picture 4" descr="Онлайн-тести ЗНО 2020: а ви впораєтесь? — журнал | «Освіторія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5" r="22182"/>
          <a:stretch/>
        </p:blipFill>
        <p:spPr bwMode="auto">
          <a:xfrm>
            <a:off x="7783915" y="1912903"/>
            <a:ext cx="3435070" cy="33712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609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C0DB4D-BE53-4100-8A0D-CEFB2E48282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4CC21C94-EC06-4610-B8F0-A456DD28C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D6F7AD-09FB-47AB-B353-D1D83850E3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«Сад Савон»</Template>
  <TotalTime>0</TotalTime>
  <Words>1110</Words>
  <Application>Microsoft Office PowerPoint</Application>
  <PresentationFormat>Широкоэкранный</PresentationFormat>
  <Paragraphs>55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Yu Gothic UI Semibold</vt:lpstr>
      <vt:lpstr>Arial</vt:lpstr>
      <vt:lpstr>Bahnschrift Light</vt:lpstr>
      <vt:lpstr>Bahnschrift Light SemiCondensed</vt:lpstr>
      <vt:lpstr>Calibri</vt:lpstr>
      <vt:lpstr>Century Gothic</vt:lpstr>
      <vt:lpstr>Times New Roman</vt:lpstr>
      <vt:lpstr>Савон</vt:lpstr>
      <vt:lpstr>ВИЩИЙ НАВЧАЛЬНИЙ ПРИВАТНИЙ ЗАКЛАД «ДНІПРОВСЬКИЙ ГУМАНІТАРНИЙ УНІВЕРСИТЕТ» Кафедра психології Науково-дослідний інститут</vt:lpstr>
      <vt:lpstr>Вступ</vt:lpstr>
      <vt:lpstr>Презентация PowerPoint</vt:lpstr>
      <vt:lpstr> 2 Тиждень: Робота з нормативними документами МОЗ України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 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2025-07-09T15:53:16Z</dcterms:created>
  <dcterms:modified xsi:type="dcterms:W3CDTF">2025-07-09T18:36:37Z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