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Lst>
  <p:sldIdLst>
    <p:sldId id="256" r:id="rId2"/>
    <p:sldId id="257" r:id="rId3"/>
    <p:sldId id="259" r:id="rId4"/>
    <p:sldId id="258" r:id="rId5"/>
    <p:sldId id="260" r:id="rId6"/>
    <p:sldId id="261" r:id="rId7"/>
    <p:sldId id="263" r:id="rId8"/>
    <p:sldId id="264" r:id="rId9"/>
    <p:sldId id="265" r:id="rId10"/>
    <p:sldId id="266" r:id="rId11"/>
    <p:sldId id="267" r:id="rId12"/>
    <p:sldId id="268" r:id="rId13"/>
    <p:sldId id="269" r:id="rId14"/>
    <p:sldId id="273" r:id="rId15"/>
    <p:sldId id="270" r:id="rId16"/>
    <p:sldId id="271" r:id="rId17"/>
    <p:sldId id="272" r:id="rId18"/>
    <p:sldId id="278" r:id="rId19"/>
    <p:sldId id="274" r:id="rId20"/>
    <p:sldId id="275" r:id="rId21"/>
    <p:sldId id="277" r:id="rId22"/>
    <p:sldId id="279" r:id="rId23"/>
    <p:sldId id="280" r:id="rId24"/>
    <p:sldId id="282" r:id="rId25"/>
    <p:sldId id="281" r:id="rId26"/>
    <p:sldId id="283" r:id="rId27"/>
    <p:sldId id="284" r:id="rId28"/>
    <p:sldId id="285" r:id="rId29"/>
    <p:sldId id="286" r:id="rId30"/>
    <p:sldId id="287" r:id="rId31"/>
    <p:sldId id="288" r:id="rId32"/>
    <p:sldId id="290" r:id="rId33"/>
    <p:sldId id="291" r:id="rId34"/>
    <p:sldId id="293" r:id="rId35"/>
    <p:sldId id="292" r:id="rId36"/>
    <p:sldId id="294" r:id="rId37"/>
    <p:sldId id="296" r:id="rId38"/>
    <p:sldId id="295" r:id="rId39"/>
    <p:sldId id="299" r:id="rId4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FFFF99"/>
    <a:srgbClr val="FF6600"/>
    <a:srgbClr val="FF3300"/>
    <a:srgbClr val="33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888"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g"/><Relationship Id="rId2" Type="http://schemas.openxmlformats.org/officeDocument/2006/relationships/image" Target="../media/image48.jpg"/><Relationship Id="rId1" Type="http://schemas.openxmlformats.org/officeDocument/2006/relationships/image" Target="../media/image47.png"/><Relationship Id="rId6" Type="http://schemas.openxmlformats.org/officeDocument/2006/relationships/image" Target="../media/image52.jpg"/><Relationship Id="rId5" Type="http://schemas.openxmlformats.org/officeDocument/2006/relationships/image" Target="../media/image51.jpeg"/><Relationship Id="rId4" Type="http://schemas.openxmlformats.org/officeDocument/2006/relationships/image" Target="../media/image50.jpg"/></Relationships>
</file>

<file path=ppt/diagrams/_rels/drawing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g"/><Relationship Id="rId2" Type="http://schemas.openxmlformats.org/officeDocument/2006/relationships/image" Target="../media/image48.jpg"/><Relationship Id="rId1" Type="http://schemas.openxmlformats.org/officeDocument/2006/relationships/image" Target="../media/image47.png"/><Relationship Id="rId6" Type="http://schemas.openxmlformats.org/officeDocument/2006/relationships/image" Target="../media/image52.jpg"/><Relationship Id="rId5" Type="http://schemas.openxmlformats.org/officeDocument/2006/relationships/image" Target="../media/image51.jpeg"/><Relationship Id="rId4" Type="http://schemas.openxmlformats.org/officeDocument/2006/relationships/image" Target="../media/image50.jp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C622D2-26D2-421E-914E-8379ADCC5B75}" type="doc">
      <dgm:prSet loTypeId="urn:microsoft.com/office/officeart/2008/layout/VerticalCurvedList" loCatId="list" qsTypeId="urn:microsoft.com/office/officeart/2005/8/quickstyle/simple4" qsCatId="simple" csTypeId="urn:microsoft.com/office/officeart/2005/8/colors/accent3_5" csCatId="accent3" phldr="1"/>
      <dgm:spPr/>
      <dgm:t>
        <a:bodyPr/>
        <a:lstStyle/>
        <a:p>
          <a:endParaRPr lang="ru-RU"/>
        </a:p>
      </dgm:t>
    </dgm:pt>
    <dgm:pt modelId="{93F8A2ED-E27B-40D2-80A7-3BCAB318E82B}">
      <dgm:prSet custT="1"/>
      <dgm:spPr/>
      <dgm:t>
        <a:bodyPr/>
        <a:lstStyle/>
        <a:p>
          <a:r>
            <a:rPr lang="uk-UA" sz="1600" dirty="0" smtClean="0">
              <a:solidFill>
                <a:schemeClr val="tx1"/>
              </a:solidFill>
            </a:rPr>
            <a:t>Всі працівники, які приймаються на підприємство, проходять вступні інструктажі з охорони праці, пожежної та техногенної безпеки, які є обов’язковими згідно з чинним законодавством.</a:t>
          </a:r>
          <a:endParaRPr lang="ru-RU" sz="1600" dirty="0">
            <a:solidFill>
              <a:schemeClr val="tx1"/>
            </a:solidFill>
          </a:endParaRPr>
        </a:p>
      </dgm:t>
    </dgm:pt>
    <dgm:pt modelId="{ECE2BCE7-C844-4754-8ED3-DEC4CF18E973}" type="parTrans" cxnId="{6169405B-DCBD-4653-9B69-F4F0A6EF0643}">
      <dgm:prSet/>
      <dgm:spPr/>
      <dgm:t>
        <a:bodyPr/>
        <a:lstStyle/>
        <a:p>
          <a:endParaRPr lang="ru-RU" sz="1600"/>
        </a:p>
      </dgm:t>
    </dgm:pt>
    <dgm:pt modelId="{1D960F3B-6E5D-42B8-A13F-876C3308F8A9}" type="sibTrans" cxnId="{6169405B-DCBD-4653-9B69-F4F0A6EF0643}">
      <dgm:prSet/>
      <dgm:spPr/>
      <dgm:t>
        <a:bodyPr/>
        <a:lstStyle/>
        <a:p>
          <a:endParaRPr lang="ru-RU" sz="1600"/>
        </a:p>
      </dgm:t>
    </dgm:pt>
    <dgm:pt modelId="{B6DA2792-0398-4DFE-B52F-230BFE64283E}">
      <dgm:prSet custT="1"/>
      <dgm:spPr/>
      <dgm:t>
        <a:bodyPr/>
        <a:lstStyle/>
        <a:p>
          <a:r>
            <a:rPr lang="uk-UA" sz="1600" dirty="0" smtClean="0">
              <a:solidFill>
                <a:schemeClr val="tx1"/>
              </a:solidFill>
            </a:rPr>
            <a:t>Функціонування системи управління якістю і безпечністю харчових продуктів та кормів та її документації, обігу харчових продуктів.</a:t>
          </a:r>
          <a:endParaRPr lang="ru-RU" sz="1600" dirty="0">
            <a:solidFill>
              <a:schemeClr val="tx1"/>
            </a:solidFill>
          </a:endParaRPr>
        </a:p>
      </dgm:t>
    </dgm:pt>
    <dgm:pt modelId="{D8DC1EE7-D447-43DA-B437-84D2F8FD4F3D}" type="parTrans" cxnId="{AE084B0B-0E64-4B59-938F-2B5CDB6A4D77}">
      <dgm:prSet/>
      <dgm:spPr/>
      <dgm:t>
        <a:bodyPr/>
        <a:lstStyle/>
        <a:p>
          <a:endParaRPr lang="ru-RU" sz="1600"/>
        </a:p>
      </dgm:t>
    </dgm:pt>
    <dgm:pt modelId="{06F10B65-89DE-4535-8783-19E53F5F739D}" type="sibTrans" cxnId="{AE084B0B-0E64-4B59-938F-2B5CDB6A4D77}">
      <dgm:prSet/>
      <dgm:spPr/>
      <dgm:t>
        <a:bodyPr/>
        <a:lstStyle/>
        <a:p>
          <a:endParaRPr lang="ru-RU" sz="1600"/>
        </a:p>
      </dgm:t>
    </dgm:pt>
    <dgm:pt modelId="{77612309-696E-4B73-A09A-70A624ABB6A6}">
      <dgm:prSet custT="1"/>
      <dgm:spPr/>
      <dgm:t>
        <a:bodyPr/>
        <a:lstStyle/>
        <a:p>
          <a:r>
            <a:rPr lang="uk-UA" sz="1600" dirty="0" smtClean="0">
              <a:solidFill>
                <a:schemeClr val="tx1"/>
              </a:solidFill>
            </a:rPr>
            <a:t>Особистої гігієни та гігієнічних вимог до виробництва та обігу харчових продуктів при прийомі на роботу проводить сестра медична згідно</a:t>
          </a:r>
          <a:endParaRPr lang="ru-RU" sz="1600" dirty="0">
            <a:solidFill>
              <a:schemeClr val="tx1"/>
            </a:solidFill>
          </a:endParaRPr>
        </a:p>
      </dgm:t>
    </dgm:pt>
    <dgm:pt modelId="{B3551727-EB6E-422D-90A6-4E77177C380B}" type="parTrans" cxnId="{B6FC4BE0-28C6-432F-9463-3C9675DD785A}">
      <dgm:prSet/>
      <dgm:spPr/>
      <dgm:t>
        <a:bodyPr/>
        <a:lstStyle/>
        <a:p>
          <a:endParaRPr lang="ru-RU" sz="1600"/>
        </a:p>
      </dgm:t>
    </dgm:pt>
    <dgm:pt modelId="{C056CC38-F4F6-4CC8-865C-0770DE530412}" type="sibTrans" cxnId="{B6FC4BE0-28C6-432F-9463-3C9675DD785A}">
      <dgm:prSet/>
      <dgm:spPr/>
      <dgm:t>
        <a:bodyPr/>
        <a:lstStyle/>
        <a:p>
          <a:endParaRPr lang="ru-RU" sz="1600"/>
        </a:p>
      </dgm:t>
    </dgm:pt>
    <dgm:pt modelId="{DDAFF99E-B145-43A8-BD18-04210EB45300}" type="pres">
      <dgm:prSet presAssocID="{0EC622D2-26D2-421E-914E-8379ADCC5B75}" presName="Name0" presStyleCnt="0">
        <dgm:presLayoutVars>
          <dgm:chMax val="7"/>
          <dgm:chPref val="7"/>
          <dgm:dir/>
        </dgm:presLayoutVars>
      </dgm:prSet>
      <dgm:spPr/>
      <dgm:t>
        <a:bodyPr/>
        <a:lstStyle/>
        <a:p>
          <a:endParaRPr lang="ru-RU"/>
        </a:p>
      </dgm:t>
    </dgm:pt>
    <dgm:pt modelId="{43562FB4-02A0-4950-AFA6-79F8A840722F}" type="pres">
      <dgm:prSet presAssocID="{0EC622D2-26D2-421E-914E-8379ADCC5B75}" presName="Name1" presStyleCnt="0"/>
      <dgm:spPr/>
    </dgm:pt>
    <dgm:pt modelId="{150C545D-0722-464F-9E16-D363B87D5F10}" type="pres">
      <dgm:prSet presAssocID="{0EC622D2-26D2-421E-914E-8379ADCC5B75}" presName="cycle" presStyleCnt="0"/>
      <dgm:spPr/>
    </dgm:pt>
    <dgm:pt modelId="{829F33CA-D877-46B6-A072-D7FEF198CE43}" type="pres">
      <dgm:prSet presAssocID="{0EC622D2-26D2-421E-914E-8379ADCC5B75}" presName="srcNode" presStyleLbl="node1" presStyleIdx="0" presStyleCnt="3"/>
      <dgm:spPr/>
    </dgm:pt>
    <dgm:pt modelId="{F5790796-171C-4C58-8B5E-5EEDBDA723D2}" type="pres">
      <dgm:prSet presAssocID="{0EC622D2-26D2-421E-914E-8379ADCC5B75}" presName="conn" presStyleLbl="parChTrans1D2" presStyleIdx="0" presStyleCnt="1"/>
      <dgm:spPr/>
      <dgm:t>
        <a:bodyPr/>
        <a:lstStyle/>
        <a:p>
          <a:endParaRPr lang="ru-RU"/>
        </a:p>
      </dgm:t>
    </dgm:pt>
    <dgm:pt modelId="{01CA36F7-7DC9-4C68-873E-68B8FA1B1F2A}" type="pres">
      <dgm:prSet presAssocID="{0EC622D2-26D2-421E-914E-8379ADCC5B75}" presName="extraNode" presStyleLbl="node1" presStyleIdx="0" presStyleCnt="3"/>
      <dgm:spPr/>
    </dgm:pt>
    <dgm:pt modelId="{76336ECA-4A74-4439-8713-800C9E14607B}" type="pres">
      <dgm:prSet presAssocID="{0EC622D2-26D2-421E-914E-8379ADCC5B75}" presName="dstNode" presStyleLbl="node1" presStyleIdx="0" presStyleCnt="3"/>
      <dgm:spPr/>
    </dgm:pt>
    <dgm:pt modelId="{B3C9A65B-2E4A-4F38-976E-3B1009A46F04}" type="pres">
      <dgm:prSet presAssocID="{93F8A2ED-E27B-40D2-80A7-3BCAB318E82B}" presName="text_1" presStyleLbl="node1" presStyleIdx="0" presStyleCnt="3" custLinFactNeighborX="-133" custLinFactNeighborY="-942">
        <dgm:presLayoutVars>
          <dgm:bulletEnabled val="1"/>
        </dgm:presLayoutVars>
      </dgm:prSet>
      <dgm:spPr/>
      <dgm:t>
        <a:bodyPr/>
        <a:lstStyle/>
        <a:p>
          <a:endParaRPr lang="ru-RU"/>
        </a:p>
      </dgm:t>
    </dgm:pt>
    <dgm:pt modelId="{6A3C5C21-A97F-4CD9-8185-CA57CA526DF3}" type="pres">
      <dgm:prSet presAssocID="{93F8A2ED-E27B-40D2-80A7-3BCAB318E82B}" presName="accent_1" presStyleCnt="0"/>
      <dgm:spPr/>
    </dgm:pt>
    <dgm:pt modelId="{B0078926-5A0B-4839-9DD6-4914692C8E36}" type="pres">
      <dgm:prSet presAssocID="{93F8A2ED-E27B-40D2-80A7-3BCAB318E82B}" presName="accentRepeatNode" presStyleLbl="solidFgAcc1" presStyleIdx="0" presStyleCnt="3"/>
      <dgm:spPr/>
    </dgm:pt>
    <dgm:pt modelId="{01E2CA76-38F1-4F20-A7F4-FBA86CB8AB30}" type="pres">
      <dgm:prSet presAssocID="{77612309-696E-4B73-A09A-70A624ABB6A6}" presName="text_2" presStyleLbl="node1" presStyleIdx="1" presStyleCnt="3">
        <dgm:presLayoutVars>
          <dgm:bulletEnabled val="1"/>
        </dgm:presLayoutVars>
      </dgm:prSet>
      <dgm:spPr/>
      <dgm:t>
        <a:bodyPr/>
        <a:lstStyle/>
        <a:p>
          <a:endParaRPr lang="ru-RU"/>
        </a:p>
      </dgm:t>
    </dgm:pt>
    <dgm:pt modelId="{F756E7AB-D0EC-42A5-A82B-530C8DA7CF0D}" type="pres">
      <dgm:prSet presAssocID="{77612309-696E-4B73-A09A-70A624ABB6A6}" presName="accent_2" presStyleCnt="0"/>
      <dgm:spPr/>
    </dgm:pt>
    <dgm:pt modelId="{9B934F59-CAF8-4C91-BE68-1B9F14093DC6}" type="pres">
      <dgm:prSet presAssocID="{77612309-696E-4B73-A09A-70A624ABB6A6}" presName="accentRepeatNode" presStyleLbl="solidFgAcc1" presStyleIdx="1" presStyleCnt="3"/>
      <dgm:spPr/>
    </dgm:pt>
    <dgm:pt modelId="{76D126FA-EBD9-48F5-AE34-70B4222F73CD}" type="pres">
      <dgm:prSet presAssocID="{B6DA2792-0398-4DFE-B52F-230BFE64283E}" presName="text_3" presStyleLbl="node1" presStyleIdx="2" presStyleCnt="3">
        <dgm:presLayoutVars>
          <dgm:bulletEnabled val="1"/>
        </dgm:presLayoutVars>
      </dgm:prSet>
      <dgm:spPr/>
      <dgm:t>
        <a:bodyPr/>
        <a:lstStyle/>
        <a:p>
          <a:endParaRPr lang="ru-RU"/>
        </a:p>
      </dgm:t>
    </dgm:pt>
    <dgm:pt modelId="{29AE6724-4A02-49D0-844A-3F433A127254}" type="pres">
      <dgm:prSet presAssocID="{B6DA2792-0398-4DFE-B52F-230BFE64283E}" presName="accent_3" presStyleCnt="0"/>
      <dgm:spPr/>
    </dgm:pt>
    <dgm:pt modelId="{4B883ADC-EAE0-4669-B0E7-DA04CCFE71A2}" type="pres">
      <dgm:prSet presAssocID="{B6DA2792-0398-4DFE-B52F-230BFE64283E}" presName="accentRepeatNode" presStyleLbl="solidFgAcc1" presStyleIdx="2" presStyleCnt="3" custLinFactNeighborX="7433" custLinFactNeighborY="0"/>
      <dgm:spPr/>
    </dgm:pt>
  </dgm:ptLst>
  <dgm:cxnLst>
    <dgm:cxn modelId="{B915F627-4A99-4782-B98A-2095609F3A87}" type="presOf" srcId="{1D960F3B-6E5D-42B8-A13F-876C3308F8A9}" destId="{F5790796-171C-4C58-8B5E-5EEDBDA723D2}" srcOrd="0" destOrd="0" presId="urn:microsoft.com/office/officeart/2008/layout/VerticalCurvedList"/>
    <dgm:cxn modelId="{AE084B0B-0E64-4B59-938F-2B5CDB6A4D77}" srcId="{0EC622D2-26D2-421E-914E-8379ADCC5B75}" destId="{B6DA2792-0398-4DFE-B52F-230BFE64283E}" srcOrd="2" destOrd="0" parTransId="{D8DC1EE7-D447-43DA-B437-84D2F8FD4F3D}" sibTransId="{06F10B65-89DE-4535-8783-19E53F5F739D}"/>
    <dgm:cxn modelId="{B6FC4BE0-28C6-432F-9463-3C9675DD785A}" srcId="{0EC622D2-26D2-421E-914E-8379ADCC5B75}" destId="{77612309-696E-4B73-A09A-70A624ABB6A6}" srcOrd="1" destOrd="0" parTransId="{B3551727-EB6E-422D-90A6-4E77177C380B}" sibTransId="{C056CC38-F4F6-4CC8-865C-0770DE530412}"/>
    <dgm:cxn modelId="{17EE414A-A863-49A6-92CC-76705324BE5C}" type="presOf" srcId="{0EC622D2-26D2-421E-914E-8379ADCC5B75}" destId="{DDAFF99E-B145-43A8-BD18-04210EB45300}" srcOrd="0" destOrd="0" presId="urn:microsoft.com/office/officeart/2008/layout/VerticalCurvedList"/>
    <dgm:cxn modelId="{933E23FB-A3F4-4D1C-BC0E-F660F26A3D6C}" type="presOf" srcId="{93F8A2ED-E27B-40D2-80A7-3BCAB318E82B}" destId="{B3C9A65B-2E4A-4F38-976E-3B1009A46F04}" srcOrd="0" destOrd="0" presId="urn:microsoft.com/office/officeart/2008/layout/VerticalCurvedList"/>
    <dgm:cxn modelId="{6163887F-17E7-49D4-8C82-29596674FD67}" type="presOf" srcId="{77612309-696E-4B73-A09A-70A624ABB6A6}" destId="{01E2CA76-38F1-4F20-A7F4-FBA86CB8AB30}" srcOrd="0" destOrd="0" presId="urn:microsoft.com/office/officeart/2008/layout/VerticalCurvedList"/>
    <dgm:cxn modelId="{6FD710DF-C9D3-4A2B-A20C-467C8FCA1415}" type="presOf" srcId="{B6DA2792-0398-4DFE-B52F-230BFE64283E}" destId="{76D126FA-EBD9-48F5-AE34-70B4222F73CD}" srcOrd="0" destOrd="0" presId="urn:microsoft.com/office/officeart/2008/layout/VerticalCurvedList"/>
    <dgm:cxn modelId="{6169405B-DCBD-4653-9B69-F4F0A6EF0643}" srcId="{0EC622D2-26D2-421E-914E-8379ADCC5B75}" destId="{93F8A2ED-E27B-40D2-80A7-3BCAB318E82B}" srcOrd="0" destOrd="0" parTransId="{ECE2BCE7-C844-4754-8ED3-DEC4CF18E973}" sibTransId="{1D960F3B-6E5D-42B8-A13F-876C3308F8A9}"/>
    <dgm:cxn modelId="{E2F2CBEE-38EB-4CC2-AFEF-CBD4AA66BEDC}" type="presParOf" srcId="{DDAFF99E-B145-43A8-BD18-04210EB45300}" destId="{43562FB4-02A0-4950-AFA6-79F8A840722F}" srcOrd="0" destOrd="0" presId="urn:microsoft.com/office/officeart/2008/layout/VerticalCurvedList"/>
    <dgm:cxn modelId="{5BFBBC22-B5FE-455C-BA37-C5E504F333BF}" type="presParOf" srcId="{43562FB4-02A0-4950-AFA6-79F8A840722F}" destId="{150C545D-0722-464F-9E16-D363B87D5F10}" srcOrd="0" destOrd="0" presId="urn:microsoft.com/office/officeart/2008/layout/VerticalCurvedList"/>
    <dgm:cxn modelId="{88328F2D-2044-46AF-9997-6F71D8FB6122}" type="presParOf" srcId="{150C545D-0722-464F-9E16-D363B87D5F10}" destId="{829F33CA-D877-46B6-A072-D7FEF198CE43}" srcOrd="0" destOrd="0" presId="urn:microsoft.com/office/officeart/2008/layout/VerticalCurvedList"/>
    <dgm:cxn modelId="{66C28CD9-2312-42EA-93E2-B94F71DCAE00}" type="presParOf" srcId="{150C545D-0722-464F-9E16-D363B87D5F10}" destId="{F5790796-171C-4C58-8B5E-5EEDBDA723D2}" srcOrd="1" destOrd="0" presId="urn:microsoft.com/office/officeart/2008/layout/VerticalCurvedList"/>
    <dgm:cxn modelId="{DD45423D-F0E8-4D95-ADFF-A97CD2256558}" type="presParOf" srcId="{150C545D-0722-464F-9E16-D363B87D5F10}" destId="{01CA36F7-7DC9-4C68-873E-68B8FA1B1F2A}" srcOrd="2" destOrd="0" presId="urn:microsoft.com/office/officeart/2008/layout/VerticalCurvedList"/>
    <dgm:cxn modelId="{565362CC-DFAD-4BA6-8644-F64B2B4D995E}" type="presParOf" srcId="{150C545D-0722-464F-9E16-D363B87D5F10}" destId="{76336ECA-4A74-4439-8713-800C9E14607B}" srcOrd="3" destOrd="0" presId="urn:microsoft.com/office/officeart/2008/layout/VerticalCurvedList"/>
    <dgm:cxn modelId="{5AD6B7CE-976E-4FEE-ACC0-DF5590039166}" type="presParOf" srcId="{43562FB4-02A0-4950-AFA6-79F8A840722F}" destId="{B3C9A65B-2E4A-4F38-976E-3B1009A46F04}" srcOrd="1" destOrd="0" presId="urn:microsoft.com/office/officeart/2008/layout/VerticalCurvedList"/>
    <dgm:cxn modelId="{B748D396-3E99-41D0-8053-66AC6E02105C}" type="presParOf" srcId="{43562FB4-02A0-4950-AFA6-79F8A840722F}" destId="{6A3C5C21-A97F-4CD9-8185-CA57CA526DF3}" srcOrd="2" destOrd="0" presId="urn:microsoft.com/office/officeart/2008/layout/VerticalCurvedList"/>
    <dgm:cxn modelId="{7E75E5EE-0BB8-4F0D-8788-E11D3D8150BD}" type="presParOf" srcId="{6A3C5C21-A97F-4CD9-8185-CA57CA526DF3}" destId="{B0078926-5A0B-4839-9DD6-4914692C8E36}" srcOrd="0" destOrd="0" presId="urn:microsoft.com/office/officeart/2008/layout/VerticalCurvedList"/>
    <dgm:cxn modelId="{59E62CE7-D4C1-418D-887D-3878E9F375D9}" type="presParOf" srcId="{43562FB4-02A0-4950-AFA6-79F8A840722F}" destId="{01E2CA76-38F1-4F20-A7F4-FBA86CB8AB30}" srcOrd="3" destOrd="0" presId="urn:microsoft.com/office/officeart/2008/layout/VerticalCurvedList"/>
    <dgm:cxn modelId="{C91C95B9-8A5E-495C-90BD-EEAE3C5E732F}" type="presParOf" srcId="{43562FB4-02A0-4950-AFA6-79F8A840722F}" destId="{F756E7AB-D0EC-42A5-A82B-530C8DA7CF0D}" srcOrd="4" destOrd="0" presId="urn:microsoft.com/office/officeart/2008/layout/VerticalCurvedList"/>
    <dgm:cxn modelId="{E488B464-2371-445A-B639-F9A24925173A}" type="presParOf" srcId="{F756E7AB-D0EC-42A5-A82B-530C8DA7CF0D}" destId="{9B934F59-CAF8-4C91-BE68-1B9F14093DC6}" srcOrd="0" destOrd="0" presId="urn:microsoft.com/office/officeart/2008/layout/VerticalCurvedList"/>
    <dgm:cxn modelId="{6EB843D0-DE63-4D69-8274-0FA5DC83BE57}" type="presParOf" srcId="{43562FB4-02A0-4950-AFA6-79F8A840722F}" destId="{76D126FA-EBD9-48F5-AE34-70B4222F73CD}" srcOrd="5" destOrd="0" presId="urn:microsoft.com/office/officeart/2008/layout/VerticalCurvedList"/>
    <dgm:cxn modelId="{F49EA622-358E-4420-A26E-A53C129DEC3C}" type="presParOf" srcId="{43562FB4-02A0-4950-AFA6-79F8A840722F}" destId="{29AE6724-4A02-49D0-844A-3F433A127254}" srcOrd="6" destOrd="0" presId="urn:microsoft.com/office/officeart/2008/layout/VerticalCurvedList"/>
    <dgm:cxn modelId="{7802E37E-A7CF-455C-9EB0-18C3929928AB}" type="presParOf" srcId="{29AE6724-4A02-49D0-844A-3F433A127254}" destId="{4B883ADC-EAE0-4669-B0E7-DA04CCFE71A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503940-071B-4C0B-A1E9-B39088945B8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FE7F02AC-81AD-484F-8157-83D46A47896B}">
      <dgm:prSet/>
      <dgm:spPr>
        <a:solidFill>
          <a:schemeClr val="accent1">
            <a:lumMod val="20000"/>
            <a:lumOff val="80000"/>
          </a:schemeClr>
        </a:solidFill>
      </dgm:spPr>
      <dgm:t>
        <a:bodyPr/>
        <a:lstStyle/>
        <a:p>
          <a:pPr rtl="0"/>
          <a:r>
            <a:rPr lang="uk-UA" dirty="0" smtClean="0">
              <a:solidFill>
                <a:schemeClr val="tx1"/>
              </a:solidFill>
            </a:rPr>
            <a:t>Пропозицію щодо проведення коригувальних дій може подати будь-який працівник.</a:t>
          </a:r>
          <a:endParaRPr lang="ru-RU" dirty="0">
            <a:solidFill>
              <a:schemeClr val="tx1"/>
            </a:solidFill>
          </a:endParaRPr>
        </a:p>
      </dgm:t>
    </dgm:pt>
    <dgm:pt modelId="{4640BE46-485E-4D1C-9F1B-1071EF4518D8}" type="parTrans" cxnId="{A0105A33-5551-4108-823D-8C530C489303}">
      <dgm:prSet/>
      <dgm:spPr/>
      <dgm:t>
        <a:bodyPr/>
        <a:lstStyle/>
        <a:p>
          <a:endParaRPr lang="ru-RU"/>
        </a:p>
      </dgm:t>
    </dgm:pt>
    <dgm:pt modelId="{D0B4B77C-07BC-4F03-98B5-AAE536110A2E}" type="sibTrans" cxnId="{A0105A33-5551-4108-823D-8C530C489303}">
      <dgm:prSet/>
      <dgm:spPr/>
      <dgm:t>
        <a:bodyPr/>
        <a:lstStyle/>
        <a:p>
          <a:endParaRPr lang="ru-RU"/>
        </a:p>
      </dgm:t>
    </dgm:pt>
    <dgm:pt modelId="{C7DF9DA0-8841-4B54-9258-6BD1A4BA3375}" type="pres">
      <dgm:prSet presAssocID="{42503940-071B-4C0B-A1E9-B39088945B86}" presName="Name0" presStyleCnt="0">
        <dgm:presLayoutVars>
          <dgm:chPref val="3"/>
          <dgm:dir/>
          <dgm:animLvl val="lvl"/>
          <dgm:resizeHandles/>
        </dgm:presLayoutVars>
      </dgm:prSet>
      <dgm:spPr/>
      <dgm:t>
        <a:bodyPr/>
        <a:lstStyle/>
        <a:p>
          <a:endParaRPr lang="ru-RU"/>
        </a:p>
      </dgm:t>
    </dgm:pt>
    <dgm:pt modelId="{0C1D6AD9-58F2-41CF-9FA7-23F1F5A9178E}" type="pres">
      <dgm:prSet presAssocID="{FE7F02AC-81AD-484F-8157-83D46A47896B}" presName="horFlow" presStyleCnt="0"/>
      <dgm:spPr/>
    </dgm:pt>
    <dgm:pt modelId="{A1402B56-33A5-4870-B59F-3AAF330EE179}" type="pres">
      <dgm:prSet presAssocID="{FE7F02AC-81AD-484F-8157-83D46A47896B}" presName="bigChev" presStyleLbl="node1" presStyleIdx="0" presStyleCnt="1" custLinFactNeighborX="-8405" custLinFactNeighborY="10412"/>
      <dgm:spPr/>
      <dgm:t>
        <a:bodyPr/>
        <a:lstStyle/>
        <a:p>
          <a:endParaRPr lang="ru-RU"/>
        </a:p>
      </dgm:t>
    </dgm:pt>
  </dgm:ptLst>
  <dgm:cxnLst>
    <dgm:cxn modelId="{A0105A33-5551-4108-823D-8C530C489303}" srcId="{42503940-071B-4C0B-A1E9-B39088945B86}" destId="{FE7F02AC-81AD-484F-8157-83D46A47896B}" srcOrd="0" destOrd="0" parTransId="{4640BE46-485E-4D1C-9F1B-1071EF4518D8}" sibTransId="{D0B4B77C-07BC-4F03-98B5-AAE536110A2E}"/>
    <dgm:cxn modelId="{B1C764D8-276E-4B52-9DF7-2E83A93F0B23}" type="presOf" srcId="{42503940-071B-4C0B-A1E9-B39088945B86}" destId="{C7DF9DA0-8841-4B54-9258-6BD1A4BA3375}" srcOrd="0" destOrd="0" presId="urn:microsoft.com/office/officeart/2005/8/layout/lProcess3"/>
    <dgm:cxn modelId="{29B37D1B-EC1B-43B0-9749-3320323BA383}" type="presOf" srcId="{FE7F02AC-81AD-484F-8157-83D46A47896B}" destId="{A1402B56-33A5-4870-B59F-3AAF330EE179}" srcOrd="0" destOrd="0" presId="urn:microsoft.com/office/officeart/2005/8/layout/lProcess3"/>
    <dgm:cxn modelId="{053B174F-AE94-4F4E-B4D5-6E91D9B27300}" type="presParOf" srcId="{C7DF9DA0-8841-4B54-9258-6BD1A4BA3375}" destId="{0C1D6AD9-58F2-41CF-9FA7-23F1F5A9178E}" srcOrd="0" destOrd="0" presId="urn:microsoft.com/office/officeart/2005/8/layout/lProcess3"/>
    <dgm:cxn modelId="{214F69AC-A774-496D-A298-D5D2C48DE03C}" type="presParOf" srcId="{0C1D6AD9-58F2-41CF-9FA7-23F1F5A9178E}" destId="{A1402B56-33A5-4870-B59F-3AAF330EE179}"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EFCABF-5A38-4A43-90A8-3F85DCEF60FF}"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BFD7699D-5604-46EB-86D9-6B2B3D7FE38F}">
      <dgm:prSet phldrT="[Текст]"/>
      <dgm:spPr/>
      <dgm:t>
        <a:bodyPr/>
        <a:lstStyle/>
        <a:p>
          <a:r>
            <a:rPr lang="uk-UA" dirty="0" smtClean="0"/>
            <a:t>Міжсистемні і цехові</a:t>
          </a:r>
          <a:endParaRPr lang="ru-RU" dirty="0"/>
        </a:p>
      </dgm:t>
    </dgm:pt>
    <dgm:pt modelId="{1C41D5F7-D2E0-460A-B6BA-C511BF71BC5E}" type="parTrans" cxnId="{1E575A51-32A1-41C6-9E35-B607D8E89629}">
      <dgm:prSet/>
      <dgm:spPr/>
      <dgm:t>
        <a:bodyPr/>
        <a:lstStyle/>
        <a:p>
          <a:endParaRPr lang="ru-RU"/>
        </a:p>
      </dgm:t>
    </dgm:pt>
    <dgm:pt modelId="{B2EB623D-41AD-4E33-BC99-9D690809FD35}" type="sibTrans" cxnId="{1E575A51-32A1-41C6-9E35-B607D8E89629}">
      <dgm:prSet/>
      <dgm:spPr/>
      <dgm:t>
        <a:bodyPr/>
        <a:lstStyle/>
        <a:p>
          <a:endParaRPr lang="ru-RU"/>
        </a:p>
      </dgm:t>
    </dgm:pt>
    <dgm:pt modelId="{A40E4BA8-72CE-4968-A1F4-61C1665834C5}">
      <dgm:prSet phldrT="[Текст]"/>
      <dgm:spPr/>
      <dgm:t>
        <a:bodyPr/>
        <a:lstStyle/>
        <a:p>
          <a:r>
            <a:rPr lang="uk-UA" dirty="0" smtClean="0"/>
            <a:t>Групові та індивідуальні </a:t>
          </a:r>
          <a:endParaRPr lang="ru-RU" dirty="0"/>
        </a:p>
      </dgm:t>
    </dgm:pt>
    <dgm:pt modelId="{7289D6F4-3030-4BEE-9CB9-5001B5026154}" type="parTrans" cxnId="{FD7721F2-F3AB-402D-9761-10C120B27278}">
      <dgm:prSet/>
      <dgm:spPr/>
      <dgm:t>
        <a:bodyPr/>
        <a:lstStyle/>
        <a:p>
          <a:endParaRPr lang="ru-RU"/>
        </a:p>
      </dgm:t>
    </dgm:pt>
    <dgm:pt modelId="{5E09FC63-85B8-421F-85B8-CD6C314A69F5}" type="sibTrans" cxnId="{FD7721F2-F3AB-402D-9761-10C120B27278}">
      <dgm:prSet/>
      <dgm:spPr/>
      <dgm:t>
        <a:bodyPr/>
        <a:lstStyle/>
        <a:p>
          <a:endParaRPr lang="ru-RU"/>
        </a:p>
      </dgm:t>
    </dgm:pt>
    <dgm:pt modelId="{D5D8570A-BF85-4FA7-8316-D516C195168F}">
      <dgm:prSet phldrT="[Текст]"/>
      <dgm:spPr/>
      <dgm:t>
        <a:bodyPr/>
        <a:lstStyle/>
        <a:p>
          <a:r>
            <a:rPr lang="uk-UA" dirty="0" smtClean="0"/>
            <a:t>Планові та позачергові</a:t>
          </a:r>
          <a:endParaRPr lang="ru-RU" dirty="0"/>
        </a:p>
      </dgm:t>
    </dgm:pt>
    <dgm:pt modelId="{AF20802C-64C4-4E14-8BD0-D16B4C0546F9}" type="parTrans" cxnId="{4CE19641-DBD2-45C5-A660-BB9C6B1FC0B8}">
      <dgm:prSet/>
      <dgm:spPr/>
      <dgm:t>
        <a:bodyPr/>
        <a:lstStyle/>
        <a:p>
          <a:endParaRPr lang="ru-RU"/>
        </a:p>
      </dgm:t>
    </dgm:pt>
    <dgm:pt modelId="{4AD210C3-EA46-4217-B639-684DA6367E01}" type="sibTrans" cxnId="{4CE19641-DBD2-45C5-A660-BB9C6B1FC0B8}">
      <dgm:prSet/>
      <dgm:spPr/>
      <dgm:t>
        <a:bodyPr/>
        <a:lstStyle/>
        <a:p>
          <a:endParaRPr lang="ru-RU"/>
        </a:p>
      </dgm:t>
    </dgm:pt>
    <dgm:pt modelId="{21201C24-F344-4B51-9EC3-206D41AB3FFE}" type="pres">
      <dgm:prSet presAssocID="{70EFCABF-5A38-4A43-90A8-3F85DCEF60FF}" presName="cycle" presStyleCnt="0">
        <dgm:presLayoutVars>
          <dgm:dir/>
          <dgm:resizeHandles val="exact"/>
        </dgm:presLayoutVars>
      </dgm:prSet>
      <dgm:spPr/>
      <dgm:t>
        <a:bodyPr/>
        <a:lstStyle/>
        <a:p>
          <a:endParaRPr lang="ru-RU"/>
        </a:p>
      </dgm:t>
    </dgm:pt>
    <dgm:pt modelId="{ED03752F-AC6A-4DE7-B0C9-0A60FD0DAD9F}" type="pres">
      <dgm:prSet presAssocID="{BFD7699D-5604-46EB-86D9-6B2B3D7FE38F}" presName="node" presStyleLbl="node1" presStyleIdx="0" presStyleCnt="3">
        <dgm:presLayoutVars>
          <dgm:bulletEnabled val="1"/>
        </dgm:presLayoutVars>
      </dgm:prSet>
      <dgm:spPr/>
      <dgm:t>
        <a:bodyPr/>
        <a:lstStyle/>
        <a:p>
          <a:endParaRPr lang="ru-RU"/>
        </a:p>
      </dgm:t>
    </dgm:pt>
    <dgm:pt modelId="{80811A7E-FC0B-4517-BB1C-C512568E904D}" type="pres">
      <dgm:prSet presAssocID="{BFD7699D-5604-46EB-86D9-6B2B3D7FE38F}" presName="spNode" presStyleCnt="0"/>
      <dgm:spPr/>
    </dgm:pt>
    <dgm:pt modelId="{7C1AF892-8169-4FB7-A0B6-178F3BF0C265}" type="pres">
      <dgm:prSet presAssocID="{B2EB623D-41AD-4E33-BC99-9D690809FD35}" presName="sibTrans" presStyleLbl="sibTrans1D1" presStyleIdx="0" presStyleCnt="3"/>
      <dgm:spPr/>
      <dgm:t>
        <a:bodyPr/>
        <a:lstStyle/>
        <a:p>
          <a:endParaRPr lang="ru-RU"/>
        </a:p>
      </dgm:t>
    </dgm:pt>
    <dgm:pt modelId="{BA058FD6-9376-487B-872B-41F0C8B8008A}" type="pres">
      <dgm:prSet presAssocID="{A40E4BA8-72CE-4968-A1F4-61C1665834C5}" presName="node" presStyleLbl="node1" presStyleIdx="1" presStyleCnt="3">
        <dgm:presLayoutVars>
          <dgm:bulletEnabled val="1"/>
        </dgm:presLayoutVars>
      </dgm:prSet>
      <dgm:spPr/>
      <dgm:t>
        <a:bodyPr/>
        <a:lstStyle/>
        <a:p>
          <a:endParaRPr lang="ru-RU"/>
        </a:p>
      </dgm:t>
    </dgm:pt>
    <dgm:pt modelId="{8009B8CB-35D9-4461-A0EB-92369ABE99E7}" type="pres">
      <dgm:prSet presAssocID="{A40E4BA8-72CE-4968-A1F4-61C1665834C5}" presName="spNode" presStyleCnt="0"/>
      <dgm:spPr/>
    </dgm:pt>
    <dgm:pt modelId="{425037A1-BD12-4CCB-A291-40DAAB526370}" type="pres">
      <dgm:prSet presAssocID="{5E09FC63-85B8-421F-85B8-CD6C314A69F5}" presName="sibTrans" presStyleLbl="sibTrans1D1" presStyleIdx="1" presStyleCnt="3"/>
      <dgm:spPr/>
      <dgm:t>
        <a:bodyPr/>
        <a:lstStyle/>
        <a:p>
          <a:endParaRPr lang="ru-RU"/>
        </a:p>
      </dgm:t>
    </dgm:pt>
    <dgm:pt modelId="{7D88C08E-2F5C-4E84-A2F3-4CE4E39B951A}" type="pres">
      <dgm:prSet presAssocID="{D5D8570A-BF85-4FA7-8316-D516C195168F}" presName="node" presStyleLbl="node1" presStyleIdx="2" presStyleCnt="3">
        <dgm:presLayoutVars>
          <dgm:bulletEnabled val="1"/>
        </dgm:presLayoutVars>
      </dgm:prSet>
      <dgm:spPr/>
      <dgm:t>
        <a:bodyPr/>
        <a:lstStyle/>
        <a:p>
          <a:endParaRPr lang="ru-RU"/>
        </a:p>
      </dgm:t>
    </dgm:pt>
    <dgm:pt modelId="{71E3122D-1F30-43FE-9D90-A0A5DDAD8BC2}" type="pres">
      <dgm:prSet presAssocID="{D5D8570A-BF85-4FA7-8316-D516C195168F}" presName="spNode" presStyleCnt="0"/>
      <dgm:spPr/>
    </dgm:pt>
    <dgm:pt modelId="{6E0593DA-9F72-4E76-967F-76A8BFFA6881}" type="pres">
      <dgm:prSet presAssocID="{4AD210C3-EA46-4217-B639-684DA6367E01}" presName="sibTrans" presStyleLbl="sibTrans1D1" presStyleIdx="2" presStyleCnt="3"/>
      <dgm:spPr/>
      <dgm:t>
        <a:bodyPr/>
        <a:lstStyle/>
        <a:p>
          <a:endParaRPr lang="ru-RU"/>
        </a:p>
      </dgm:t>
    </dgm:pt>
  </dgm:ptLst>
  <dgm:cxnLst>
    <dgm:cxn modelId="{8262D21F-AA28-42A9-8106-E752098AF99E}" type="presOf" srcId="{BFD7699D-5604-46EB-86D9-6B2B3D7FE38F}" destId="{ED03752F-AC6A-4DE7-B0C9-0A60FD0DAD9F}" srcOrd="0" destOrd="0" presId="urn:microsoft.com/office/officeart/2005/8/layout/cycle6"/>
    <dgm:cxn modelId="{42C3D09E-F8B6-4BD5-A56D-0FD223AB9330}" type="presOf" srcId="{70EFCABF-5A38-4A43-90A8-3F85DCEF60FF}" destId="{21201C24-F344-4B51-9EC3-206D41AB3FFE}" srcOrd="0" destOrd="0" presId="urn:microsoft.com/office/officeart/2005/8/layout/cycle6"/>
    <dgm:cxn modelId="{16637BEF-8F62-49BB-95B5-80E98B9C8483}" type="presOf" srcId="{4AD210C3-EA46-4217-B639-684DA6367E01}" destId="{6E0593DA-9F72-4E76-967F-76A8BFFA6881}" srcOrd="0" destOrd="0" presId="urn:microsoft.com/office/officeart/2005/8/layout/cycle6"/>
    <dgm:cxn modelId="{8AE3B418-7C73-40F0-8503-EFB630E7B1DF}" type="presOf" srcId="{B2EB623D-41AD-4E33-BC99-9D690809FD35}" destId="{7C1AF892-8169-4FB7-A0B6-178F3BF0C265}" srcOrd="0" destOrd="0" presId="urn:microsoft.com/office/officeart/2005/8/layout/cycle6"/>
    <dgm:cxn modelId="{FD7721F2-F3AB-402D-9761-10C120B27278}" srcId="{70EFCABF-5A38-4A43-90A8-3F85DCEF60FF}" destId="{A40E4BA8-72CE-4968-A1F4-61C1665834C5}" srcOrd="1" destOrd="0" parTransId="{7289D6F4-3030-4BEE-9CB9-5001B5026154}" sibTransId="{5E09FC63-85B8-421F-85B8-CD6C314A69F5}"/>
    <dgm:cxn modelId="{D301FCFF-C9E9-489C-8BFD-C43116DF8263}" type="presOf" srcId="{5E09FC63-85B8-421F-85B8-CD6C314A69F5}" destId="{425037A1-BD12-4CCB-A291-40DAAB526370}" srcOrd="0" destOrd="0" presId="urn:microsoft.com/office/officeart/2005/8/layout/cycle6"/>
    <dgm:cxn modelId="{4CE19641-DBD2-45C5-A660-BB9C6B1FC0B8}" srcId="{70EFCABF-5A38-4A43-90A8-3F85DCEF60FF}" destId="{D5D8570A-BF85-4FA7-8316-D516C195168F}" srcOrd="2" destOrd="0" parTransId="{AF20802C-64C4-4E14-8BD0-D16B4C0546F9}" sibTransId="{4AD210C3-EA46-4217-B639-684DA6367E01}"/>
    <dgm:cxn modelId="{DCE0AC85-4474-4280-AFEA-89AED046B317}" type="presOf" srcId="{D5D8570A-BF85-4FA7-8316-D516C195168F}" destId="{7D88C08E-2F5C-4E84-A2F3-4CE4E39B951A}" srcOrd="0" destOrd="0" presId="urn:microsoft.com/office/officeart/2005/8/layout/cycle6"/>
    <dgm:cxn modelId="{1E575A51-32A1-41C6-9E35-B607D8E89629}" srcId="{70EFCABF-5A38-4A43-90A8-3F85DCEF60FF}" destId="{BFD7699D-5604-46EB-86D9-6B2B3D7FE38F}" srcOrd="0" destOrd="0" parTransId="{1C41D5F7-D2E0-460A-B6BA-C511BF71BC5E}" sibTransId="{B2EB623D-41AD-4E33-BC99-9D690809FD35}"/>
    <dgm:cxn modelId="{644131F4-5B65-49A4-B7A4-F573633B4FA8}" type="presOf" srcId="{A40E4BA8-72CE-4968-A1F4-61C1665834C5}" destId="{BA058FD6-9376-487B-872B-41F0C8B8008A}" srcOrd="0" destOrd="0" presId="urn:microsoft.com/office/officeart/2005/8/layout/cycle6"/>
    <dgm:cxn modelId="{75F9CDF0-C4A6-43E9-8277-A227511348BD}" type="presParOf" srcId="{21201C24-F344-4B51-9EC3-206D41AB3FFE}" destId="{ED03752F-AC6A-4DE7-B0C9-0A60FD0DAD9F}" srcOrd="0" destOrd="0" presId="urn:microsoft.com/office/officeart/2005/8/layout/cycle6"/>
    <dgm:cxn modelId="{47AAFCD8-D122-4474-82B8-20FF3B6A5D41}" type="presParOf" srcId="{21201C24-F344-4B51-9EC3-206D41AB3FFE}" destId="{80811A7E-FC0B-4517-BB1C-C512568E904D}" srcOrd="1" destOrd="0" presId="urn:microsoft.com/office/officeart/2005/8/layout/cycle6"/>
    <dgm:cxn modelId="{F38AA826-BA12-45AB-8422-42C747769043}" type="presParOf" srcId="{21201C24-F344-4B51-9EC3-206D41AB3FFE}" destId="{7C1AF892-8169-4FB7-A0B6-178F3BF0C265}" srcOrd="2" destOrd="0" presId="urn:microsoft.com/office/officeart/2005/8/layout/cycle6"/>
    <dgm:cxn modelId="{F9DAA1EB-126C-4F6E-B145-908D0FE5A673}" type="presParOf" srcId="{21201C24-F344-4B51-9EC3-206D41AB3FFE}" destId="{BA058FD6-9376-487B-872B-41F0C8B8008A}" srcOrd="3" destOrd="0" presId="urn:microsoft.com/office/officeart/2005/8/layout/cycle6"/>
    <dgm:cxn modelId="{865EF8B1-87C9-468E-B3DF-E3DE46FBA2B1}" type="presParOf" srcId="{21201C24-F344-4B51-9EC3-206D41AB3FFE}" destId="{8009B8CB-35D9-4461-A0EB-92369ABE99E7}" srcOrd="4" destOrd="0" presId="urn:microsoft.com/office/officeart/2005/8/layout/cycle6"/>
    <dgm:cxn modelId="{20B36CD6-65DD-4A07-8253-F316B6090C27}" type="presParOf" srcId="{21201C24-F344-4B51-9EC3-206D41AB3FFE}" destId="{425037A1-BD12-4CCB-A291-40DAAB526370}" srcOrd="5" destOrd="0" presId="urn:microsoft.com/office/officeart/2005/8/layout/cycle6"/>
    <dgm:cxn modelId="{4DD0D68C-FD69-4F8A-A665-1CF82791210C}" type="presParOf" srcId="{21201C24-F344-4B51-9EC3-206D41AB3FFE}" destId="{7D88C08E-2F5C-4E84-A2F3-4CE4E39B951A}" srcOrd="6" destOrd="0" presId="urn:microsoft.com/office/officeart/2005/8/layout/cycle6"/>
    <dgm:cxn modelId="{22B7DC9D-D9E4-4715-B2BE-5D84179153A1}" type="presParOf" srcId="{21201C24-F344-4B51-9EC3-206D41AB3FFE}" destId="{71E3122D-1F30-43FE-9D90-A0A5DDAD8BC2}" srcOrd="7" destOrd="0" presId="urn:microsoft.com/office/officeart/2005/8/layout/cycle6"/>
    <dgm:cxn modelId="{3656A0E3-B85D-4A02-8DF2-575787994C4E}" type="presParOf" srcId="{21201C24-F344-4B51-9EC3-206D41AB3FFE}" destId="{6E0593DA-9F72-4E76-967F-76A8BFFA688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E3D6A9-5C11-49B5-9E61-2118F2497EB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FF16A564-3607-4531-831C-BE86A6C7A205}">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uk-UA" dirty="0" smtClean="0"/>
            <a:t>Перевірка готовності технічних і навчальних засобів</a:t>
          </a:r>
          <a:endParaRPr lang="ru-RU" dirty="0"/>
        </a:p>
      </dgm:t>
    </dgm:pt>
    <dgm:pt modelId="{46980B39-18E8-4D77-9FB8-4B14590CEE99}" type="parTrans" cxnId="{D91CA470-9C2B-4C65-9D0F-1112924B8DF0}">
      <dgm:prSet/>
      <dgm:spPr/>
      <dgm:t>
        <a:bodyPr/>
        <a:lstStyle/>
        <a:p>
          <a:pPr algn="ctr"/>
          <a:endParaRPr lang="ru-RU"/>
        </a:p>
      </dgm:t>
    </dgm:pt>
    <dgm:pt modelId="{0A042CCE-397E-456B-A7D2-853299F2855A}" type="sibTrans" cxnId="{D91CA470-9C2B-4C65-9D0F-1112924B8DF0}">
      <dgm:prSet/>
      <dgm:spPr/>
      <dgm:t>
        <a:bodyPr/>
        <a:lstStyle/>
        <a:p>
          <a:pPr algn="ctr"/>
          <a:endParaRPr lang="ru-RU"/>
        </a:p>
      </dgm:t>
    </dgm:pt>
    <dgm:pt modelId="{C8BD81EF-6E17-4CBD-A99B-5D59581F7F97}">
      <dgm:prSet phldrT="[Текст]"/>
      <dgm:spPr/>
      <dgm:t>
        <a:bodyPr/>
        <a:lstStyle/>
        <a:p>
          <a:pPr algn="ctr"/>
          <a:r>
            <a:rPr lang="uk-UA" dirty="0" smtClean="0"/>
            <a:t>всі види тренувань починаються з ввідної частини і завершуються розбором і підведенням підсумків</a:t>
          </a:r>
          <a:endParaRPr lang="ru-RU" dirty="0"/>
        </a:p>
      </dgm:t>
    </dgm:pt>
    <dgm:pt modelId="{78ECD29E-2211-4BD8-8CA9-1369B4581CC6}" type="parTrans" cxnId="{4C356F84-0914-4AD2-A931-6EE336003BF0}">
      <dgm:prSet/>
      <dgm:spPr/>
      <dgm:t>
        <a:bodyPr/>
        <a:lstStyle/>
        <a:p>
          <a:pPr algn="ctr"/>
          <a:endParaRPr lang="ru-RU"/>
        </a:p>
      </dgm:t>
    </dgm:pt>
    <dgm:pt modelId="{0B9CCBAF-913A-4E96-9622-3AD7F6380A7F}" type="sibTrans" cxnId="{4C356F84-0914-4AD2-A931-6EE336003BF0}">
      <dgm:prSet/>
      <dgm:spPr/>
      <dgm:t>
        <a:bodyPr/>
        <a:lstStyle/>
        <a:p>
          <a:pPr algn="ctr"/>
          <a:endParaRPr lang="ru-RU"/>
        </a:p>
      </dgm:t>
    </dgm:pt>
    <dgm:pt modelId="{5857D1A6-5F1F-4E55-ACBE-8E7EE3DC029A}">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uk-UA" dirty="0" smtClean="0"/>
            <a:t>При виникненні аварійної ситуації тренування припиняється до повного усунення аварії або </a:t>
          </a:r>
          <a:r>
            <a:rPr lang="uk-UA" dirty="0" smtClean="0"/>
            <a:t>переноситься</a:t>
          </a:r>
          <a:endParaRPr lang="ru-RU" dirty="0"/>
        </a:p>
      </dgm:t>
    </dgm:pt>
    <dgm:pt modelId="{25F1E531-8A79-406C-8A2B-32CEB183C7A7}" type="parTrans" cxnId="{3192D549-D669-40B2-9400-3786BB8E112A}">
      <dgm:prSet/>
      <dgm:spPr/>
      <dgm:t>
        <a:bodyPr/>
        <a:lstStyle/>
        <a:p>
          <a:pPr algn="ctr"/>
          <a:endParaRPr lang="ru-RU"/>
        </a:p>
      </dgm:t>
    </dgm:pt>
    <dgm:pt modelId="{4E8F4969-5BA1-4A8E-AE55-2104996A826C}" type="sibTrans" cxnId="{3192D549-D669-40B2-9400-3786BB8E112A}">
      <dgm:prSet/>
      <dgm:spPr/>
      <dgm:t>
        <a:bodyPr/>
        <a:lstStyle/>
        <a:p>
          <a:pPr algn="ctr"/>
          <a:endParaRPr lang="ru-RU"/>
        </a:p>
      </dgm:t>
    </dgm:pt>
    <dgm:pt modelId="{2D3193D7-A3FB-4CBE-9E37-405EA45F3323}">
      <dgm:prSet phldrT="[Текст]"/>
      <dgm:spPr/>
      <dgm:t>
        <a:bodyPr/>
        <a:lstStyle/>
        <a:p>
          <a:pPr algn="ctr"/>
          <a:r>
            <a:rPr lang="uk-UA" dirty="0" smtClean="0"/>
            <a:t>всі види тренувань проводяться відповідно до затверджених програм, які складаються начальниками </a:t>
          </a:r>
          <a:r>
            <a:rPr lang="uk-UA" dirty="0" err="1" smtClean="0"/>
            <a:t>цехів</a:t>
          </a:r>
          <a:r>
            <a:rPr lang="uk-UA" dirty="0" smtClean="0"/>
            <a:t>.</a:t>
          </a:r>
          <a:endParaRPr lang="ru-RU" dirty="0"/>
        </a:p>
      </dgm:t>
    </dgm:pt>
    <dgm:pt modelId="{A24029BA-0D8D-45E5-BD44-8194ABE8C495}" type="parTrans" cxnId="{265A83D8-3124-4493-9F0C-A58F60531596}">
      <dgm:prSet/>
      <dgm:spPr/>
      <dgm:t>
        <a:bodyPr/>
        <a:lstStyle/>
        <a:p>
          <a:pPr algn="ctr"/>
          <a:endParaRPr lang="ru-RU"/>
        </a:p>
      </dgm:t>
    </dgm:pt>
    <dgm:pt modelId="{A310BDB1-556D-4479-A031-209BF7EBE0E1}" type="sibTrans" cxnId="{265A83D8-3124-4493-9F0C-A58F60531596}">
      <dgm:prSet/>
      <dgm:spPr/>
      <dgm:t>
        <a:bodyPr/>
        <a:lstStyle/>
        <a:p>
          <a:pPr algn="ctr"/>
          <a:endParaRPr lang="ru-RU"/>
        </a:p>
      </dgm:t>
    </dgm:pt>
    <dgm:pt modelId="{06FB0678-7D20-45BB-942B-CF65C2F45EDF}">
      <dgm:prSet>
        <dgm:style>
          <a:lnRef idx="2">
            <a:schemeClr val="accent1"/>
          </a:lnRef>
          <a:fillRef idx="1">
            <a:schemeClr val="lt1"/>
          </a:fillRef>
          <a:effectRef idx="0">
            <a:schemeClr val="accent1"/>
          </a:effectRef>
          <a:fontRef idx="minor">
            <a:schemeClr val="dk1"/>
          </a:fontRef>
        </dgm:style>
      </dgm:prSet>
      <dgm:spPr/>
      <dgm:t>
        <a:bodyPr/>
        <a:lstStyle/>
        <a:p>
          <a:pPr algn="ctr"/>
          <a:r>
            <a:rPr lang="uk-UA" dirty="0" smtClean="0"/>
            <a:t>Призначення запобіжних та коригувальних дій</a:t>
          </a:r>
          <a:endParaRPr lang="ru-RU" dirty="0"/>
        </a:p>
      </dgm:t>
    </dgm:pt>
    <dgm:pt modelId="{CA6667D9-5B73-497C-B054-CB64D6BEDCC6}" type="parTrans" cxnId="{4308414F-CD7D-4B68-BAFC-F0F2336A4931}">
      <dgm:prSet/>
      <dgm:spPr/>
      <dgm:t>
        <a:bodyPr/>
        <a:lstStyle/>
        <a:p>
          <a:pPr algn="ctr"/>
          <a:endParaRPr lang="ru-RU"/>
        </a:p>
      </dgm:t>
    </dgm:pt>
    <dgm:pt modelId="{12256C11-A457-4CFF-96DE-4F0C2BBA8FB2}" type="sibTrans" cxnId="{4308414F-CD7D-4B68-BAFC-F0F2336A4931}">
      <dgm:prSet/>
      <dgm:spPr/>
      <dgm:t>
        <a:bodyPr/>
        <a:lstStyle/>
        <a:p>
          <a:pPr algn="ctr"/>
          <a:endParaRPr lang="ru-RU"/>
        </a:p>
      </dgm:t>
    </dgm:pt>
    <dgm:pt modelId="{AC2D2CAA-C05A-42BD-9B13-EBA700E4D67B}" type="pres">
      <dgm:prSet presAssocID="{3DE3D6A9-5C11-49B5-9E61-2118F2497EB3}" presName="linear" presStyleCnt="0">
        <dgm:presLayoutVars>
          <dgm:animLvl val="lvl"/>
          <dgm:resizeHandles val="exact"/>
        </dgm:presLayoutVars>
      </dgm:prSet>
      <dgm:spPr/>
      <dgm:t>
        <a:bodyPr/>
        <a:lstStyle/>
        <a:p>
          <a:endParaRPr lang="ru-RU"/>
        </a:p>
      </dgm:t>
    </dgm:pt>
    <dgm:pt modelId="{DF3CCB99-3F3C-4D93-AB42-3A2309877673}" type="pres">
      <dgm:prSet presAssocID="{FF16A564-3607-4531-831C-BE86A6C7A205}" presName="parentText" presStyleLbl="node1" presStyleIdx="0" presStyleCnt="3" custLinFactNeighborX="0" custLinFactNeighborY="4626">
        <dgm:presLayoutVars>
          <dgm:chMax val="0"/>
          <dgm:bulletEnabled val="1"/>
        </dgm:presLayoutVars>
      </dgm:prSet>
      <dgm:spPr/>
      <dgm:t>
        <a:bodyPr/>
        <a:lstStyle/>
        <a:p>
          <a:endParaRPr lang="ru-RU"/>
        </a:p>
      </dgm:t>
    </dgm:pt>
    <dgm:pt modelId="{71EBB3FE-3D99-4138-9A5D-7441E1FEDD4C}" type="pres">
      <dgm:prSet presAssocID="{FF16A564-3607-4531-831C-BE86A6C7A205}" presName="childText" presStyleLbl="revTx" presStyleIdx="0" presStyleCnt="2">
        <dgm:presLayoutVars>
          <dgm:bulletEnabled val="1"/>
        </dgm:presLayoutVars>
      </dgm:prSet>
      <dgm:spPr/>
      <dgm:t>
        <a:bodyPr/>
        <a:lstStyle/>
        <a:p>
          <a:endParaRPr lang="ru-RU"/>
        </a:p>
      </dgm:t>
    </dgm:pt>
    <dgm:pt modelId="{44DF655F-6C59-4E40-AB99-54B790E602AC}" type="pres">
      <dgm:prSet presAssocID="{5857D1A6-5F1F-4E55-ACBE-8E7EE3DC029A}" presName="parentText" presStyleLbl="node1" presStyleIdx="1" presStyleCnt="3">
        <dgm:presLayoutVars>
          <dgm:chMax val="0"/>
          <dgm:bulletEnabled val="1"/>
        </dgm:presLayoutVars>
      </dgm:prSet>
      <dgm:spPr/>
      <dgm:t>
        <a:bodyPr/>
        <a:lstStyle/>
        <a:p>
          <a:endParaRPr lang="ru-RU"/>
        </a:p>
      </dgm:t>
    </dgm:pt>
    <dgm:pt modelId="{FE9C5CE6-B46C-4DA2-9E1D-4C6D621A1BA7}" type="pres">
      <dgm:prSet presAssocID="{5857D1A6-5F1F-4E55-ACBE-8E7EE3DC029A}" presName="childText" presStyleLbl="revTx" presStyleIdx="1" presStyleCnt="2">
        <dgm:presLayoutVars>
          <dgm:bulletEnabled val="1"/>
        </dgm:presLayoutVars>
      </dgm:prSet>
      <dgm:spPr/>
      <dgm:t>
        <a:bodyPr/>
        <a:lstStyle/>
        <a:p>
          <a:endParaRPr lang="ru-RU"/>
        </a:p>
      </dgm:t>
    </dgm:pt>
    <dgm:pt modelId="{5215D42B-B771-44FA-BE7A-B96721A25702}" type="pres">
      <dgm:prSet presAssocID="{06FB0678-7D20-45BB-942B-CF65C2F45EDF}" presName="parentText" presStyleLbl="node1" presStyleIdx="2" presStyleCnt="3">
        <dgm:presLayoutVars>
          <dgm:chMax val="0"/>
          <dgm:bulletEnabled val="1"/>
        </dgm:presLayoutVars>
      </dgm:prSet>
      <dgm:spPr/>
      <dgm:t>
        <a:bodyPr/>
        <a:lstStyle/>
        <a:p>
          <a:endParaRPr lang="ru-RU"/>
        </a:p>
      </dgm:t>
    </dgm:pt>
  </dgm:ptLst>
  <dgm:cxnLst>
    <dgm:cxn modelId="{3784258B-2190-451C-95EB-852784CAB7AA}" type="presOf" srcId="{FF16A564-3607-4531-831C-BE86A6C7A205}" destId="{DF3CCB99-3F3C-4D93-AB42-3A2309877673}" srcOrd="0" destOrd="0" presId="urn:microsoft.com/office/officeart/2005/8/layout/vList2"/>
    <dgm:cxn modelId="{D13D50D5-7E53-437D-A44B-43D9F3CC73E4}" type="presOf" srcId="{3DE3D6A9-5C11-49B5-9E61-2118F2497EB3}" destId="{AC2D2CAA-C05A-42BD-9B13-EBA700E4D67B}" srcOrd="0" destOrd="0" presId="urn:microsoft.com/office/officeart/2005/8/layout/vList2"/>
    <dgm:cxn modelId="{D91CA470-9C2B-4C65-9D0F-1112924B8DF0}" srcId="{3DE3D6A9-5C11-49B5-9E61-2118F2497EB3}" destId="{FF16A564-3607-4531-831C-BE86A6C7A205}" srcOrd="0" destOrd="0" parTransId="{46980B39-18E8-4D77-9FB8-4B14590CEE99}" sibTransId="{0A042CCE-397E-456B-A7D2-853299F2855A}"/>
    <dgm:cxn modelId="{3192D549-D669-40B2-9400-3786BB8E112A}" srcId="{3DE3D6A9-5C11-49B5-9E61-2118F2497EB3}" destId="{5857D1A6-5F1F-4E55-ACBE-8E7EE3DC029A}" srcOrd="1" destOrd="0" parTransId="{25F1E531-8A79-406C-8A2B-32CEB183C7A7}" sibTransId="{4E8F4969-5BA1-4A8E-AE55-2104996A826C}"/>
    <dgm:cxn modelId="{4EFA084A-33CE-4023-8D86-26A9E7CFE2FD}" type="presOf" srcId="{06FB0678-7D20-45BB-942B-CF65C2F45EDF}" destId="{5215D42B-B771-44FA-BE7A-B96721A25702}" srcOrd="0" destOrd="0" presId="urn:microsoft.com/office/officeart/2005/8/layout/vList2"/>
    <dgm:cxn modelId="{4C356F84-0914-4AD2-A931-6EE336003BF0}" srcId="{FF16A564-3607-4531-831C-BE86A6C7A205}" destId="{C8BD81EF-6E17-4CBD-A99B-5D59581F7F97}" srcOrd="0" destOrd="0" parTransId="{78ECD29E-2211-4BD8-8CA9-1369B4581CC6}" sibTransId="{0B9CCBAF-913A-4E96-9622-3AD7F6380A7F}"/>
    <dgm:cxn modelId="{6E138889-DF1D-4F09-8E47-DD306FEFDF24}" type="presOf" srcId="{C8BD81EF-6E17-4CBD-A99B-5D59581F7F97}" destId="{71EBB3FE-3D99-4138-9A5D-7441E1FEDD4C}" srcOrd="0" destOrd="0" presId="urn:microsoft.com/office/officeart/2005/8/layout/vList2"/>
    <dgm:cxn modelId="{7BBED90B-9893-4AA9-9329-89DB6F0F7643}" type="presOf" srcId="{5857D1A6-5F1F-4E55-ACBE-8E7EE3DC029A}" destId="{44DF655F-6C59-4E40-AB99-54B790E602AC}" srcOrd="0" destOrd="0" presId="urn:microsoft.com/office/officeart/2005/8/layout/vList2"/>
    <dgm:cxn modelId="{4308414F-CD7D-4B68-BAFC-F0F2336A4931}" srcId="{3DE3D6A9-5C11-49B5-9E61-2118F2497EB3}" destId="{06FB0678-7D20-45BB-942B-CF65C2F45EDF}" srcOrd="2" destOrd="0" parTransId="{CA6667D9-5B73-497C-B054-CB64D6BEDCC6}" sibTransId="{12256C11-A457-4CFF-96DE-4F0C2BBA8FB2}"/>
    <dgm:cxn modelId="{265A83D8-3124-4493-9F0C-A58F60531596}" srcId="{5857D1A6-5F1F-4E55-ACBE-8E7EE3DC029A}" destId="{2D3193D7-A3FB-4CBE-9E37-405EA45F3323}" srcOrd="0" destOrd="0" parTransId="{A24029BA-0D8D-45E5-BD44-8194ABE8C495}" sibTransId="{A310BDB1-556D-4479-A031-209BF7EBE0E1}"/>
    <dgm:cxn modelId="{FB569CA1-8469-45FE-A107-85FF8FA5FC15}" type="presOf" srcId="{2D3193D7-A3FB-4CBE-9E37-405EA45F3323}" destId="{FE9C5CE6-B46C-4DA2-9E1D-4C6D621A1BA7}" srcOrd="0" destOrd="0" presId="urn:microsoft.com/office/officeart/2005/8/layout/vList2"/>
    <dgm:cxn modelId="{1BF61D05-700B-4DAB-83FE-9CA223F5F0A0}" type="presParOf" srcId="{AC2D2CAA-C05A-42BD-9B13-EBA700E4D67B}" destId="{DF3CCB99-3F3C-4D93-AB42-3A2309877673}" srcOrd="0" destOrd="0" presId="urn:microsoft.com/office/officeart/2005/8/layout/vList2"/>
    <dgm:cxn modelId="{F93C002D-2D99-4A07-8B5A-C143E04318D3}" type="presParOf" srcId="{AC2D2CAA-C05A-42BD-9B13-EBA700E4D67B}" destId="{71EBB3FE-3D99-4138-9A5D-7441E1FEDD4C}" srcOrd="1" destOrd="0" presId="urn:microsoft.com/office/officeart/2005/8/layout/vList2"/>
    <dgm:cxn modelId="{89275050-B816-4F2F-9D41-B38B0EF2A343}" type="presParOf" srcId="{AC2D2CAA-C05A-42BD-9B13-EBA700E4D67B}" destId="{44DF655F-6C59-4E40-AB99-54B790E602AC}" srcOrd="2" destOrd="0" presId="urn:microsoft.com/office/officeart/2005/8/layout/vList2"/>
    <dgm:cxn modelId="{6C678E2B-E49D-4C44-9240-E05A29C24EA3}" type="presParOf" srcId="{AC2D2CAA-C05A-42BD-9B13-EBA700E4D67B}" destId="{FE9C5CE6-B46C-4DA2-9E1D-4C6D621A1BA7}" srcOrd="3" destOrd="0" presId="urn:microsoft.com/office/officeart/2005/8/layout/vList2"/>
    <dgm:cxn modelId="{AE4236F0-FB7D-46EB-BE11-AB8F002C6C46}" type="presParOf" srcId="{AC2D2CAA-C05A-42BD-9B13-EBA700E4D67B}" destId="{5215D42B-B771-44FA-BE7A-B96721A25702}" srcOrd="4" destOrd="0" presId="urn:microsoft.com/office/officeart/2005/8/layout/vList2"/>
  </dgm:cxnLst>
  <dgm:bg>
    <a:solidFill>
      <a:schemeClr val="bg2"/>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1D9D80-611C-4157-A485-B424052FF03B}"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ru-RU"/>
        </a:p>
      </dgm:t>
    </dgm:pt>
    <dgm:pt modelId="{63EAC4ED-8947-47B0-B43B-CCF0A30B4FC6}">
      <dgm:prSet phldrT="[Текст]"/>
      <dgm:spPr/>
      <dgm:t>
        <a:bodyPr/>
        <a:lstStyle/>
        <a:p>
          <a:r>
            <a:rPr lang="uk-UA" dirty="0" smtClean="0"/>
            <a:t>Миття та дезінфекція рук</a:t>
          </a:r>
          <a:endParaRPr lang="ru-RU" dirty="0"/>
        </a:p>
      </dgm:t>
    </dgm:pt>
    <dgm:pt modelId="{03382083-12E3-4E40-B4BC-345E90E652E3}" type="parTrans" cxnId="{91316BF6-CFFC-4765-9D23-E76CF53756F1}">
      <dgm:prSet/>
      <dgm:spPr/>
      <dgm:t>
        <a:bodyPr/>
        <a:lstStyle/>
        <a:p>
          <a:endParaRPr lang="ru-RU"/>
        </a:p>
      </dgm:t>
    </dgm:pt>
    <dgm:pt modelId="{15E6F99A-8BFE-4D5D-8D4E-6CEDB31B1651}" type="sibTrans" cxnId="{91316BF6-CFFC-4765-9D23-E76CF53756F1}">
      <dgm:prSet/>
      <dgm:spPr/>
      <dgm:t>
        <a:bodyPr/>
        <a:lstStyle/>
        <a:p>
          <a:endParaRPr lang="ru-RU"/>
        </a:p>
      </dgm:t>
    </dgm:pt>
    <dgm:pt modelId="{E08551B7-AB05-4305-B0EA-4C6CE908AF95}">
      <dgm:prSet phldrT="[Текст]"/>
      <dgm:spPr/>
      <dgm:t>
        <a:bodyPr/>
        <a:lstStyle/>
        <a:p>
          <a:r>
            <a:rPr lang="uk-UA" dirty="0" smtClean="0"/>
            <a:t>забороняється носити годинники, прикраси</a:t>
          </a:r>
          <a:endParaRPr lang="ru-RU" dirty="0"/>
        </a:p>
      </dgm:t>
    </dgm:pt>
    <dgm:pt modelId="{C3F16CD0-4406-4790-9954-1D894BA5F123}" type="parTrans" cxnId="{4774ACCB-1CC8-41E5-8014-9639446AF32F}">
      <dgm:prSet/>
      <dgm:spPr/>
      <dgm:t>
        <a:bodyPr/>
        <a:lstStyle/>
        <a:p>
          <a:endParaRPr lang="ru-RU"/>
        </a:p>
      </dgm:t>
    </dgm:pt>
    <dgm:pt modelId="{E5C5E4AB-7323-4B31-A311-243FB4EF035F}" type="sibTrans" cxnId="{4774ACCB-1CC8-41E5-8014-9639446AF32F}">
      <dgm:prSet/>
      <dgm:spPr/>
      <dgm:t>
        <a:bodyPr/>
        <a:lstStyle/>
        <a:p>
          <a:endParaRPr lang="ru-RU"/>
        </a:p>
      </dgm:t>
    </dgm:pt>
    <dgm:pt modelId="{99009624-9A33-47F3-9700-2F3C23EBC8F4}">
      <dgm:prSet phldrT="[Текст]"/>
      <dgm:spPr/>
      <dgm:t>
        <a:bodyPr/>
        <a:lstStyle/>
        <a:p>
          <a:r>
            <a:rPr lang="uk-UA" dirty="0" smtClean="0"/>
            <a:t>нігті на руках необхідно коротко зрізати, не покривати лаком </a:t>
          </a:r>
          <a:endParaRPr lang="ru-RU" dirty="0"/>
        </a:p>
      </dgm:t>
    </dgm:pt>
    <dgm:pt modelId="{97151A4A-FE18-4739-B233-13649B7BF586}" type="parTrans" cxnId="{BD2BA09C-3BED-41A3-A09C-E8332E7F83EB}">
      <dgm:prSet/>
      <dgm:spPr/>
      <dgm:t>
        <a:bodyPr/>
        <a:lstStyle/>
        <a:p>
          <a:endParaRPr lang="ru-RU"/>
        </a:p>
      </dgm:t>
    </dgm:pt>
    <dgm:pt modelId="{A34042A9-0E1F-4B78-86F3-1AD21E70A563}" type="sibTrans" cxnId="{BD2BA09C-3BED-41A3-A09C-E8332E7F83EB}">
      <dgm:prSet/>
      <dgm:spPr/>
      <dgm:t>
        <a:bodyPr/>
        <a:lstStyle/>
        <a:p>
          <a:endParaRPr lang="ru-RU"/>
        </a:p>
      </dgm:t>
    </dgm:pt>
    <dgm:pt modelId="{A59CFC18-F020-4B9A-B5E5-D34C3B05E906}">
      <dgm:prSet phldrT="[Текст]"/>
      <dgm:spPr/>
      <dgm:t>
        <a:bodyPr/>
        <a:lstStyle/>
        <a:p>
          <a:r>
            <a:rPr lang="uk-UA" dirty="0" smtClean="0"/>
            <a:t>спецвзуття та чистий </a:t>
          </a:r>
          <a:r>
            <a:rPr lang="ru-RU" dirty="0" smtClean="0"/>
            <a:t>спец</a:t>
          </a:r>
          <a:r>
            <a:rPr lang="uk-UA" dirty="0" smtClean="0"/>
            <a:t>одяг.</a:t>
          </a:r>
          <a:endParaRPr lang="ru-RU" dirty="0"/>
        </a:p>
      </dgm:t>
    </dgm:pt>
    <dgm:pt modelId="{39B92D72-B3D4-47DD-B81E-EF3A06E44287}" type="parTrans" cxnId="{E6FF77C2-9FC2-432F-8A26-CA0035067F79}">
      <dgm:prSet/>
      <dgm:spPr/>
      <dgm:t>
        <a:bodyPr/>
        <a:lstStyle/>
        <a:p>
          <a:endParaRPr lang="ru-RU"/>
        </a:p>
      </dgm:t>
    </dgm:pt>
    <dgm:pt modelId="{730B37DB-F663-4260-8EE4-221131D1EEE8}" type="sibTrans" cxnId="{E6FF77C2-9FC2-432F-8A26-CA0035067F79}">
      <dgm:prSet/>
      <dgm:spPr/>
      <dgm:t>
        <a:bodyPr/>
        <a:lstStyle/>
        <a:p>
          <a:endParaRPr lang="ru-RU"/>
        </a:p>
      </dgm:t>
    </dgm:pt>
    <dgm:pt modelId="{0939A408-64F6-44FE-BBD9-7D2DCE7D749C}">
      <dgm:prSet/>
      <dgm:spPr/>
      <dgm:t>
        <a:bodyPr/>
        <a:lstStyle/>
        <a:p>
          <a:endParaRPr lang="ru-RU"/>
        </a:p>
      </dgm:t>
    </dgm:pt>
    <dgm:pt modelId="{726A2268-022E-4788-9704-13DE305DCA89}" type="parTrans" cxnId="{FFA11641-EF5F-4454-8177-2524266781ED}">
      <dgm:prSet/>
      <dgm:spPr/>
      <dgm:t>
        <a:bodyPr/>
        <a:lstStyle/>
        <a:p>
          <a:endParaRPr lang="ru-RU"/>
        </a:p>
      </dgm:t>
    </dgm:pt>
    <dgm:pt modelId="{019BE9C3-6D9B-48EA-8E13-73386D5F5A7F}" type="sibTrans" cxnId="{FFA11641-EF5F-4454-8177-2524266781ED}">
      <dgm:prSet/>
      <dgm:spPr/>
      <dgm:t>
        <a:bodyPr/>
        <a:lstStyle/>
        <a:p>
          <a:endParaRPr lang="ru-RU"/>
        </a:p>
      </dgm:t>
    </dgm:pt>
    <dgm:pt modelId="{005F1278-E5E5-43EB-9960-BBC63E52EDD3}">
      <dgm:prSet/>
      <dgm:spPr/>
      <dgm:t>
        <a:bodyPr/>
        <a:lstStyle/>
        <a:p>
          <a:endParaRPr lang="ru-RU"/>
        </a:p>
      </dgm:t>
    </dgm:pt>
    <dgm:pt modelId="{728F5EDF-1124-4635-8B7D-BCAFDC51833F}" type="parTrans" cxnId="{D7BA8907-3789-4A99-9D0D-0DF515DD4039}">
      <dgm:prSet/>
      <dgm:spPr/>
      <dgm:t>
        <a:bodyPr/>
        <a:lstStyle/>
        <a:p>
          <a:endParaRPr lang="ru-RU"/>
        </a:p>
      </dgm:t>
    </dgm:pt>
    <dgm:pt modelId="{7B928492-99BF-4E36-9D84-6EB040A3217B}" type="sibTrans" cxnId="{D7BA8907-3789-4A99-9D0D-0DF515DD4039}">
      <dgm:prSet/>
      <dgm:spPr/>
      <dgm:t>
        <a:bodyPr/>
        <a:lstStyle/>
        <a:p>
          <a:endParaRPr lang="ru-RU"/>
        </a:p>
      </dgm:t>
    </dgm:pt>
    <dgm:pt modelId="{06D0F510-3023-475F-915D-16D5F97C753D}">
      <dgm:prSet/>
      <dgm:spPr/>
      <dgm:t>
        <a:bodyPr/>
        <a:lstStyle/>
        <a:p>
          <a:endParaRPr lang="ru-RU"/>
        </a:p>
      </dgm:t>
    </dgm:pt>
    <dgm:pt modelId="{9ADEB8FE-C8BA-4314-9FDB-9DAA81E489A1}" type="parTrans" cxnId="{C6FA9D0C-368B-4AEA-B8AC-8CB604339822}">
      <dgm:prSet/>
      <dgm:spPr/>
      <dgm:t>
        <a:bodyPr/>
        <a:lstStyle/>
        <a:p>
          <a:endParaRPr lang="ru-RU"/>
        </a:p>
      </dgm:t>
    </dgm:pt>
    <dgm:pt modelId="{53BBEE38-851E-4331-B2EC-B8267C9C33EF}" type="sibTrans" cxnId="{C6FA9D0C-368B-4AEA-B8AC-8CB604339822}">
      <dgm:prSet/>
      <dgm:spPr/>
      <dgm:t>
        <a:bodyPr/>
        <a:lstStyle/>
        <a:p>
          <a:endParaRPr lang="ru-RU"/>
        </a:p>
      </dgm:t>
    </dgm:pt>
    <dgm:pt modelId="{7CBA48F4-CE74-4A85-A359-C128649F93B7}">
      <dgm:prSet/>
      <dgm:spPr/>
      <dgm:t>
        <a:bodyPr/>
        <a:lstStyle/>
        <a:p>
          <a:r>
            <a:rPr lang="uk-UA" dirty="0" smtClean="0"/>
            <a:t>курити в спеціально відведених місцях</a:t>
          </a:r>
          <a:endParaRPr lang="ru-RU" dirty="0"/>
        </a:p>
      </dgm:t>
    </dgm:pt>
    <dgm:pt modelId="{B50DAB05-1F95-4826-9C3E-E4E6737246DD}" type="parTrans" cxnId="{5258115B-03C2-4356-B9A9-BE1D0E5727DA}">
      <dgm:prSet/>
      <dgm:spPr/>
      <dgm:t>
        <a:bodyPr/>
        <a:lstStyle/>
        <a:p>
          <a:endParaRPr lang="ru-RU"/>
        </a:p>
      </dgm:t>
    </dgm:pt>
    <dgm:pt modelId="{FDD8701F-DD86-4CC1-8AC5-53ADE60779BE}" type="sibTrans" cxnId="{5258115B-03C2-4356-B9A9-BE1D0E5727DA}">
      <dgm:prSet/>
      <dgm:spPr/>
      <dgm:t>
        <a:bodyPr/>
        <a:lstStyle/>
        <a:p>
          <a:endParaRPr lang="ru-RU"/>
        </a:p>
      </dgm:t>
    </dgm:pt>
    <dgm:pt modelId="{FCA8A3CB-B746-4D5C-91CA-5E84DE876931}" type="pres">
      <dgm:prSet presAssocID="{E61D9D80-611C-4157-A485-B424052FF03B}" presName="Name0" presStyleCnt="0">
        <dgm:presLayoutVars>
          <dgm:dir/>
          <dgm:resizeHandles val="exact"/>
        </dgm:presLayoutVars>
      </dgm:prSet>
      <dgm:spPr/>
      <dgm:t>
        <a:bodyPr/>
        <a:lstStyle/>
        <a:p>
          <a:endParaRPr lang="ru-RU"/>
        </a:p>
      </dgm:t>
    </dgm:pt>
    <dgm:pt modelId="{F751AE5A-A84B-4818-B217-9743C19DDF3C}" type="pres">
      <dgm:prSet presAssocID="{63EAC4ED-8947-47B0-B43B-CCF0A30B4FC6}" presName="compNode" presStyleCnt="0"/>
      <dgm:spPr/>
    </dgm:pt>
    <dgm:pt modelId="{76892A3F-D782-46C3-B526-7F7CA4F260CF}" type="pres">
      <dgm:prSet presAssocID="{63EAC4ED-8947-47B0-B43B-CCF0A30B4FC6}" presName="pictRect" presStyleLbl="node1" presStyleIdx="0" presStyleCnt="8" custLinFactNeighborX="709" custLinFactNeighborY="4637"/>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150" t="-15960" r="-2150" b="-18040"/>
          </a:stretch>
        </a:blipFill>
      </dgm:spPr>
    </dgm:pt>
    <dgm:pt modelId="{365560A6-A15C-4FEA-9636-985A786B67F4}" type="pres">
      <dgm:prSet presAssocID="{63EAC4ED-8947-47B0-B43B-CCF0A30B4FC6}" presName="textRect" presStyleLbl="revTx" presStyleIdx="0" presStyleCnt="8">
        <dgm:presLayoutVars>
          <dgm:bulletEnabled val="1"/>
        </dgm:presLayoutVars>
      </dgm:prSet>
      <dgm:spPr/>
      <dgm:t>
        <a:bodyPr/>
        <a:lstStyle/>
        <a:p>
          <a:endParaRPr lang="ru-RU"/>
        </a:p>
      </dgm:t>
    </dgm:pt>
    <dgm:pt modelId="{4909F2C0-552E-47C1-BDA9-66719CE8854E}" type="pres">
      <dgm:prSet presAssocID="{15E6F99A-8BFE-4D5D-8D4E-6CEDB31B1651}" presName="sibTrans" presStyleLbl="sibTrans2D1" presStyleIdx="0" presStyleCnt="0"/>
      <dgm:spPr/>
      <dgm:t>
        <a:bodyPr/>
        <a:lstStyle/>
        <a:p>
          <a:endParaRPr lang="ru-RU"/>
        </a:p>
      </dgm:t>
    </dgm:pt>
    <dgm:pt modelId="{546CF276-EA26-4354-A150-7449507CFF20}" type="pres">
      <dgm:prSet presAssocID="{E08551B7-AB05-4305-B0EA-4C6CE908AF95}" presName="compNode" presStyleCnt="0"/>
      <dgm:spPr/>
    </dgm:pt>
    <dgm:pt modelId="{8DA03A23-0E22-4D7E-B7A3-ECDEEB6F15CA}" type="pres">
      <dgm:prSet presAssocID="{E08551B7-AB05-4305-B0EA-4C6CE908AF95}" presName="pictRect" presStyleLbl="node1" presStyleIdx="1" presStyleCnt="8" custLinFactNeighborX="126" custLinFactNeighborY="-28"/>
      <dgm:spPr>
        <a:blipFill>
          <a:blip xmlns:r="http://schemas.openxmlformats.org/officeDocument/2006/relationships" r:embed="rId2">
            <a:extLst>
              <a:ext uri="{28A0092B-C50C-407E-A947-70E740481C1C}">
                <a14:useLocalDpi xmlns:a14="http://schemas.microsoft.com/office/drawing/2010/main" val="0"/>
              </a:ext>
            </a:extLst>
          </a:blip>
          <a:srcRect/>
          <a:stretch>
            <a:fillRect t="-37000" b="-37000"/>
          </a:stretch>
        </a:blipFill>
      </dgm:spPr>
      <dgm:t>
        <a:bodyPr/>
        <a:lstStyle/>
        <a:p>
          <a:endParaRPr lang="ru-RU"/>
        </a:p>
      </dgm:t>
    </dgm:pt>
    <dgm:pt modelId="{28C04711-C781-4366-9019-3BCFB6A4BD48}" type="pres">
      <dgm:prSet presAssocID="{E08551B7-AB05-4305-B0EA-4C6CE908AF95}" presName="textRect" presStyleLbl="revTx" presStyleIdx="1" presStyleCnt="8">
        <dgm:presLayoutVars>
          <dgm:bulletEnabled val="1"/>
        </dgm:presLayoutVars>
      </dgm:prSet>
      <dgm:spPr/>
      <dgm:t>
        <a:bodyPr/>
        <a:lstStyle/>
        <a:p>
          <a:endParaRPr lang="ru-RU"/>
        </a:p>
      </dgm:t>
    </dgm:pt>
    <dgm:pt modelId="{FB91C990-3928-4B31-B6F9-3E52549A35B5}" type="pres">
      <dgm:prSet presAssocID="{E5C5E4AB-7323-4B31-A311-243FB4EF035F}" presName="sibTrans" presStyleLbl="sibTrans2D1" presStyleIdx="0" presStyleCnt="0"/>
      <dgm:spPr/>
      <dgm:t>
        <a:bodyPr/>
        <a:lstStyle/>
        <a:p>
          <a:endParaRPr lang="ru-RU"/>
        </a:p>
      </dgm:t>
    </dgm:pt>
    <dgm:pt modelId="{A50E37B0-B51E-41C7-9B5D-0744E910A61E}" type="pres">
      <dgm:prSet presAssocID="{99009624-9A33-47F3-9700-2F3C23EBC8F4}" presName="compNode" presStyleCnt="0"/>
      <dgm:spPr/>
    </dgm:pt>
    <dgm:pt modelId="{0A804D75-C89D-4A27-BA2F-79D7AC29CAFF}" type="pres">
      <dgm:prSet presAssocID="{99009624-9A33-47F3-9700-2F3C23EBC8F4}" presName="pictRect" presStyleLbl="node1" presStyleIdx="2" presStyleCnt="8" custLinFactNeighborX="-4051" custLinFactNeighborY="-255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3000" b="-23000"/>
          </a:stretch>
        </a:blipFill>
      </dgm:spPr>
    </dgm:pt>
    <dgm:pt modelId="{532A1313-F64A-4519-86EC-815DAF0A1575}" type="pres">
      <dgm:prSet presAssocID="{99009624-9A33-47F3-9700-2F3C23EBC8F4}" presName="textRect" presStyleLbl="revTx" presStyleIdx="2" presStyleCnt="8">
        <dgm:presLayoutVars>
          <dgm:bulletEnabled val="1"/>
        </dgm:presLayoutVars>
      </dgm:prSet>
      <dgm:spPr/>
      <dgm:t>
        <a:bodyPr/>
        <a:lstStyle/>
        <a:p>
          <a:endParaRPr lang="ru-RU"/>
        </a:p>
      </dgm:t>
    </dgm:pt>
    <dgm:pt modelId="{CCB49C5C-2CDD-43B3-8891-81AF6C97B2FD}" type="pres">
      <dgm:prSet presAssocID="{A34042A9-0E1F-4B78-86F3-1AD21E70A563}" presName="sibTrans" presStyleLbl="sibTrans2D1" presStyleIdx="0" presStyleCnt="0"/>
      <dgm:spPr/>
      <dgm:t>
        <a:bodyPr/>
        <a:lstStyle/>
        <a:p>
          <a:endParaRPr lang="ru-RU"/>
        </a:p>
      </dgm:t>
    </dgm:pt>
    <dgm:pt modelId="{2D0C790B-D211-4D1C-B27C-65857DD55E85}" type="pres">
      <dgm:prSet presAssocID="{A59CFC18-F020-4B9A-B5E5-D34C3B05E906}" presName="compNode" presStyleCnt="0"/>
      <dgm:spPr/>
    </dgm:pt>
    <dgm:pt modelId="{89ADB643-D329-4C2B-8E50-B9898DAB46C3}" type="pres">
      <dgm:prSet presAssocID="{A59CFC18-F020-4B9A-B5E5-D34C3B05E906}" presName="pictRect" presStyleLbl="node1" presStyleIdx="3" presStyleCnt="8" custLinFactNeighborX="672" custLinFactNeighborY="-28"/>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441" t="-29434" r="-441" b="-110566"/>
          </a:stretch>
        </a:blipFill>
      </dgm:spPr>
    </dgm:pt>
    <dgm:pt modelId="{4D8987F1-F257-451F-AB48-D8089A9CB0D0}" type="pres">
      <dgm:prSet presAssocID="{A59CFC18-F020-4B9A-B5E5-D34C3B05E906}" presName="textRect" presStyleLbl="revTx" presStyleIdx="3" presStyleCnt="8">
        <dgm:presLayoutVars>
          <dgm:bulletEnabled val="1"/>
        </dgm:presLayoutVars>
      </dgm:prSet>
      <dgm:spPr/>
      <dgm:t>
        <a:bodyPr/>
        <a:lstStyle/>
        <a:p>
          <a:endParaRPr lang="ru-RU"/>
        </a:p>
      </dgm:t>
    </dgm:pt>
    <dgm:pt modelId="{9A48947B-6966-450E-8730-18BFC76A20F3}" type="pres">
      <dgm:prSet presAssocID="{730B37DB-F663-4260-8EE4-221131D1EEE8}" presName="sibTrans" presStyleLbl="sibTrans2D1" presStyleIdx="0" presStyleCnt="0"/>
      <dgm:spPr/>
      <dgm:t>
        <a:bodyPr/>
        <a:lstStyle/>
        <a:p>
          <a:endParaRPr lang="ru-RU"/>
        </a:p>
      </dgm:t>
    </dgm:pt>
    <dgm:pt modelId="{BBB48B07-B2F2-417E-84A6-02A5AD3265FF}" type="pres">
      <dgm:prSet presAssocID="{0939A408-64F6-44FE-BBD9-7D2DCE7D749C}" presName="compNode" presStyleCnt="0"/>
      <dgm:spPr/>
    </dgm:pt>
    <dgm:pt modelId="{138E08E3-E81B-4ED5-AA9E-D1710E4C9762}" type="pres">
      <dgm:prSet presAssocID="{0939A408-64F6-44FE-BBD9-7D2DCE7D749C}" presName="pictRect" presStyleLbl="node1" presStyleIdx="4" presStyleCnt="8" custLinFactNeighborX="3171" custLinFactNeighborY="-8408"/>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7000" b="-7000"/>
          </a:stretch>
        </a:blipFill>
      </dgm:spPr>
    </dgm:pt>
    <dgm:pt modelId="{6F59AC7B-7F81-4E4B-B0E5-2D566BDA95FB}" type="pres">
      <dgm:prSet presAssocID="{0939A408-64F6-44FE-BBD9-7D2DCE7D749C}" presName="textRect" presStyleLbl="revTx" presStyleIdx="4" presStyleCnt="8">
        <dgm:presLayoutVars>
          <dgm:bulletEnabled val="1"/>
        </dgm:presLayoutVars>
      </dgm:prSet>
      <dgm:spPr/>
      <dgm:t>
        <a:bodyPr/>
        <a:lstStyle/>
        <a:p>
          <a:endParaRPr lang="ru-RU"/>
        </a:p>
      </dgm:t>
    </dgm:pt>
    <dgm:pt modelId="{1681B8E2-C91A-4DAF-BDDF-529140DF938B}" type="pres">
      <dgm:prSet presAssocID="{019BE9C3-6D9B-48EA-8E13-73386D5F5A7F}" presName="sibTrans" presStyleLbl="sibTrans2D1" presStyleIdx="0" presStyleCnt="0"/>
      <dgm:spPr/>
      <dgm:t>
        <a:bodyPr/>
        <a:lstStyle/>
        <a:p>
          <a:endParaRPr lang="ru-RU"/>
        </a:p>
      </dgm:t>
    </dgm:pt>
    <dgm:pt modelId="{AFCD9CDF-EC61-4C32-A7BD-93CE1DE909FB}" type="pres">
      <dgm:prSet presAssocID="{005F1278-E5E5-43EB-9960-BBC63E52EDD3}" presName="compNode" presStyleCnt="0"/>
      <dgm:spPr/>
    </dgm:pt>
    <dgm:pt modelId="{DDBB8FEE-5162-41B5-8F84-30CADAD6C168}" type="pres">
      <dgm:prSet presAssocID="{005F1278-E5E5-43EB-9960-BBC63E52EDD3}" presName="pictRect" presStyleLbl="node1" presStyleIdx="5" presStyleCnt="8" custLinFactX="18845" custLinFactNeighborX="100000" custLinFactNeighborY="-11812"/>
      <dgm:spPr>
        <a:blipFill>
          <a:blip xmlns:r="http://schemas.openxmlformats.org/officeDocument/2006/relationships" r:embed="rId6">
            <a:extLst>
              <a:ext uri="{28A0092B-C50C-407E-A947-70E740481C1C}">
                <a14:useLocalDpi xmlns:a14="http://schemas.microsoft.com/office/drawing/2010/main" val="0"/>
              </a:ext>
            </a:extLst>
          </a:blip>
          <a:srcRect/>
          <a:stretch>
            <a:fillRect t="-23000" b="-23000"/>
          </a:stretch>
        </a:blipFill>
      </dgm:spPr>
    </dgm:pt>
    <dgm:pt modelId="{69B723F9-DF21-4631-A101-2AF70C90547B}" type="pres">
      <dgm:prSet presAssocID="{005F1278-E5E5-43EB-9960-BBC63E52EDD3}" presName="textRect" presStyleLbl="revTx" presStyleIdx="5" presStyleCnt="8">
        <dgm:presLayoutVars>
          <dgm:bulletEnabled val="1"/>
        </dgm:presLayoutVars>
      </dgm:prSet>
      <dgm:spPr/>
      <dgm:t>
        <a:bodyPr/>
        <a:lstStyle/>
        <a:p>
          <a:endParaRPr lang="ru-RU"/>
        </a:p>
      </dgm:t>
    </dgm:pt>
    <dgm:pt modelId="{4B3BA635-6388-417D-ABFD-C71D824E2ED4}" type="pres">
      <dgm:prSet presAssocID="{7B928492-99BF-4E36-9D84-6EB040A3217B}" presName="sibTrans" presStyleLbl="sibTrans2D1" presStyleIdx="0" presStyleCnt="0"/>
      <dgm:spPr/>
      <dgm:t>
        <a:bodyPr/>
        <a:lstStyle/>
        <a:p>
          <a:endParaRPr lang="ru-RU"/>
        </a:p>
      </dgm:t>
    </dgm:pt>
    <dgm:pt modelId="{D3D81B67-1492-41DD-AFBE-E5E11650343F}" type="pres">
      <dgm:prSet presAssocID="{06D0F510-3023-475F-915D-16D5F97C753D}" presName="compNode" presStyleCnt="0"/>
      <dgm:spPr/>
    </dgm:pt>
    <dgm:pt modelId="{CF5AA1D2-A958-46D9-ADD6-1171B96E6439}" type="pres">
      <dgm:prSet presAssocID="{06D0F510-3023-475F-915D-16D5F97C753D}" presName="pictRect" presStyleLbl="node1" presStyleIdx="6" presStyleCnt="8" custLinFactNeighborX="-96094" custLinFactNeighborY="-14249"/>
      <dgm:spPr>
        <a:blipFill>
          <a:blip xmlns:r="http://schemas.openxmlformats.org/officeDocument/2006/relationships" r:embed="rId7">
            <a:extLst>
              <a:ext uri="{28A0092B-C50C-407E-A947-70E740481C1C}">
                <a14:useLocalDpi xmlns:a14="http://schemas.microsoft.com/office/drawing/2010/main" val="0"/>
              </a:ext>
            </a:extLst>
          </a:blip>
          <a:srcRect/>
          <a:stretch>
            <a:fillRect t="-4000" b="-4000"/>
          </a:stretch>
        </a:blipFill>
      </dgm:spPr>
    </dgm:pt>
    <dgm:pt modelId="{3E48C826-0CAF-4258-8314-2EA2CB3D51C8}" type="pres">
      <dgm:prSet presAssocID="{06D0F510-3023-475F-915D-16D5F97C753D}" presName="textRect" presStyleLbl="revTx" presStyleIdx="6" presStyleCnt="8">
        <dgm:presLayoutVars>
          <dgm:bulletEnabled val="1"/>
        </dgm:presLayoutVars>
      </dgm:prSet>
      <dgm:spPr/>
      <dgm:t>
        <a:bodyPr/>
        <a:lstStyle/>
        <a:p>
          <a:endParaRPr lang="ru-RU"/>
        </a:p>
      </dgm:t>
    </dgm:pt>
    <dgm:pt modelId="{70F8CA34-5E59-4DED-8146-F0F8F0EED569}" type="pres">
      <dgm:prSet presAssocID="{53BBEE38-851E-4331-B2EC-B8267C9C33EF}" presName="sibTrans" presStyleLbl="sibTrans2D1" presStyleIdx="0" presStyleCnt="0"/>
      <dgm:spPr/>
      <dgm:t>
        <a:bodyPr/>
        <a:lstStyle/>
        <a:p>
          <a:endParaRPr lang="ru-RU"/>
        </a:p>
      </dgm:t>
    </dgm:pt>
    <dgm:pt modelId="{2A6B9C35-FD1E-4A5F-A716-09B3D037E2A5}" type="pres">
      <dgm:prSet presAssocID="{7CBA48F4-CE74-4A85-A359-C128649F93B7}" presName="compNode" presStyleCnt="0"/>
      <dgm:spPr/>
    </dgm:pt>
    <dgm:pt modelId="{1D9ACC92-BBF3-4D40-9C4F-68C145741B51}" type="pres">
      <dgm:prSet presAssocID="{7CBA48F4-CE74-4A85-A359-C128649F93B7}" presName="pictRect" presStyleLbl="node1" presStyleIdx="7" presStyleCnt="8" custLinFactNeighborX="5381" custLinFactNeighborY="-12299"/>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t="-23000" b="-23000"/>
          </a:stretch>
        </a:blipFill>
      </dgm:spPr>
      <dgm:t>
        <a:bodyPr/>
        <a:lstStyle/>
        <a:p>
          <a:endParaRPr lang="ru-RU"/>
        </a:p>
      </dgm:t>
    </dgm:pt>
    <dgm:pt modelId="{79483948-7A2D-4024-85F7-DCA67150A2A1}" type="pres">
      <dgm:prSet presAssocID="{7CBA48F4-CE74-4A85-A359-C128649F93B7}" presName="textRect" presStyleLbl="revTx" presStyleIdx="7" presStyleCnt="8" custLinFactNeighborX="20186" custLinFactNeighborY="6115">
        <dgm:presLayoutVars>
          <dgm:bulletEnabled val="1"/>
        </dgm:presLayoutVars>
      </dgm:prSet>
      <dgm:spPr/>
      <dgm:t>
        <a:bodyPr/>
        <a:lstStyle/>
        <a:p>
          <a:endParaRPr lang="ru-RU"/>
        </a:p>
      </dgm:t>
    </dgm:pt>
  </dgm:ptLst>
  <dgm:cxnLst>
    <dgm:cxn modelId="{9077A5BA-0E8F-464E-BFDF-775D29D9F51B}" type="presOf" srcId="{53BBEE38-851E-4331-B2EC-B8267C9C33EF}" destId="{70F8CA34-5E59-4DED-8146-F0F8F0EED569}" srcOrd="0" destOrd="0" presId="urn:microsoft.com/office/officeart/2005/8/layout/pList1"/>
    <dgm:cxn modelId="{8564D51B-7485-46FC-8CD2-3A5B768486A6}" type="presOf" srcId="{730B37DB-F663-4260-8EE4-221131D1EEE8}" destId="{9A48947B-6966-450E-8730-18BFC76A20F3}" srcOrd="0" destOrd="0" presId="urn:microsoft.com/office/officeart/2005/8/layout/pList1"/>
    <dgm:cxn modelId="{5258115B-03C2-4356-B9A9-BE1D0E5727DA}" srcId="{E61D9D80-611C-4157-A485-B424052FF03B}" destId="{7CBA48F4-CE74-4A85-A359-C128649F93B7}" srcOrd="7" destOrd="0" parTransId="{B50DAB05-1F95-4826-9C3E-E4E6737246DD}" sibTransId="{FDD8701F-DD86-4CC1-8AC5-53ADE60779BE}"/>
    <dgm:cxn modelId="{622971DA-0EDE-48C6-B985-6D4E18B4475F}" type="presOf" srcId="{7B928492-99BF-4E36-9D84-6EB040A3217B}" destId="{4B3BA635-6388-417D-ABFD-C71D824E2ED4}" srcOrd="0" destOrd="0" presId="urn:microsoft.com/office/officeart/2005/8/layout/pList1"/>
    <dgm:cxn modelId="{BD2BA09C-3BED-41A3-A09C-E8332E7F83EB}" srcId="{E61D9D80-611C-4157-A485-B424052FF03B}" destId="{99009624-9A33-47F3-9700-2F3C23EBC8F4}" srcOrd="2" destOrd="0" parTransId="{97151A4A-FE18-4739-B233-13649B7BF586}" sibTransId="{A34042A9-0E1F-4B78-86F3-1AD21E70A563}"/>
    <dgm:cxn modelId="{926768C2-0F7A-4B72-89E8-61CB09CE7C6B}" type="presOf" srcId="{A34042A9-0E1F-4B78-86F3-1AD21E70A563}" destId="{CCB49C5C-2CDD-43B3-8891-81AF6C97B2FD}" srcOrd="0" destOrd="0" presId="urn:microsoft.com/office/officeart/2005/8/layout/pList1"/>
    <dgm:cxn modelId="{4C4AD318-47DF-4E86-B038-BF552FA0CABB}" type="presOf" srcId="{06D0F510-3023-475F-915D-16D5F97C753D}" destId="{3E48C826-0CAF-4258-8314-2EA2CB3D51C8}" srcOrd="0" destOrd="0" presId="urn:microsoft.com/office/officeart/2005/8/layout/pList1"/>
    <dgm:cxn modelId="{FFA11641-EF5F-4454-8177-2524266781ED}" srcId="{E61D9D80-611C-4157-A485-B424052FF03B}" destId="{0939A408-64F6-44FE-BBD9-7D2DCE7D749C}" srcOrd="4" destOrd="0" parTransId="{726A2268-022E-4788-9704-13DE305DCA89}" sibTransId="{019BE9C3-6D9B-48EA-8E13-73386D5F5A7F}"/>
    <dgm:cxn modelId="{4BF26653-F174-4389-92E0-C2CC76C57741}" type="presOf" srcId="{15E6F99A-8BFE-4D5D-8D4E-6CEDB31B1651}" destId="{4909F2C0-552E-47C1-BDA9-66719CE8854E}" srcOrd="0" destOrd="0" presId="urn:microsoft.com/office/officeart/2005/8/layout/pList1"/>
    <dgm:cxn modelId="{E6FF77C2-9FC2-432F-8A26-CA0035067F79}" srcId="{E61D9D80-611C-4157-A485-B424052FF03B}" destId="{A59CFC18-F020-4B9A-B5E5-D34C3B05E906}" srcOrd="3" destOrd="0" parTransId="{39B92D72-B3D4-47DD-B81E-EF3A06E44287}" sibTransId="{730B37DB-F663-4260-8EE4-221131D1EEE8}"/>
    <dgm:cxn modelId="{98B3F5AA-774B-48B3-AA1F-2FFCC4E365C1}" type="presOf" srcId="{019BE9C3-6D9B-48EA-8E13-73386D5F5A7F}" destId="{1681B8E2-C91A-4DAF-BDDF-529140DF938B}" srcOrd="0" destOrd="0" presId="urn:microsoft.com/office/officeart/2005/8/layout/pList1"/>
    <dgm:cxn modelId="{2EF472B9-C224-49C6-8098-8EDE738B4998}" type="presOf" srcId="{A59CFC18-F020-4B9A-B5E5-D34C3B05E906}" destId="{4D8987F1-F257-451F-AB48-D8089A9CB0D0}" srcOrd="0" destOrd="0" presId="urn:microsoft.com/office/officeart/2005/8/layout/pList1"/>
    <dgm:cxn modelId="{D7BA8907-3789-4A99-9D0D-0DF515DD4039}" srcId="{E61D9D80-611C-4157-A485-B424052FF03B}" destId="{005F1278-E5E5-43EB-9960-BBC63E52EDD3}" srcOrd="5" destOrd="0" parTransId="{728F5EDF-1124-4635-8B7D-BCAFDC51833F}" sibTransId="{7B928492-99BF-4E36-9D84-6EB040A3217B}"/>
    <dgm:cxn modelId="{C6FA9D0C-368B-4AEA-B8AC-8CB604339822}" srcId="{E61D9D80-611C-4157-A485-B424052FF03B}" destId="{06D0F510-3023-475F-915D-16D5F97C753D}" srcOrd="6" destOrd="0" parTransId="{9ADEB8FE-C8BA-4314-9FDB-9DAA81E489A1}" sibTransId="{53BBEE38-851E-4331-B2EC-B8267C9C33EF}"/>
    <dgm:cxn modelId="{DF188044-1D85-4785-9C03-C85BAF2AAB33}" type="presOf" srcId="{7CBA48F4-CE74-4A85-A359-C128649F93B7}" destId="{79483948-7A2D-4024-85F7-DCA67150A2A1}" srcOrd="0" destOrd="0" presId="urn:microsoft.com/office/officeart/2005/8/layout/pList1"/>
    <dgm:cxn modelId="{ABAF7156-8DA1-415F-B84E-83E37DE1C38B}" type="presOf" srcId="{0939A408-64F6-44FE-BBD9-7D2DCE7D749C}" destId="{6F59AC7B-7F81-4E4B-B0E5-2D566BDA95FB}" srcOrd="0" destOrd="0" presId="urn:microsoft.com/office/officeart/2005/8/layout/pList1"/>
    <dgm:cxn modelId="{04BA516E-845D-4204-8DC3-EB1D15E849F2}" type="presOf" srcId="{E5C5E4AB-7323-4B31-A311-243FB4EF035F}" destId="{FB91C990-3928-4B31-B6F9-3E52549A35B5}" srcOrd="0" destOrd="0" presId="urn:microsoft.com/office/officeart/2005/8/layout/pList1"/>
    <dgm:cxn modelId="{16ED69E2-064C-4999-B210-AC3E97BCBD5D}" type="presOf" srcId="{E08551B7-AB05-4305-B0EA-4C6CE908AF95}" destId="{28C04711-C781-4366-9019-3BCFB6A4BD48}" srcOrd="0" destOrd="0" presId="urn:microsoft.com/office/officeart/2005/8/layout/pList1"/>
    <dgm:cxn modelId="{38FB4691-D7DE-4A55-BF7A-B2ED8ABB0AC5}" type="presOf" srcId="{E61D9D80-611C-4157-A485-B424052FF03B}" destId="{FCA8A3CB-B746-4D5C-91CA-5E84DE876931}" srcOrd="0" destOrd="0" presId="urn:microsoft.com/office/officeart/2005/8/layout/pList1"/>
    <dgm:cxn modelId="{91316BF6-CFFC-4765-9D23-E76CF53756F1}" srcId="{E61D9D80-611C-4157-A485-B424052FF03B}" destId="{63EAC4ED-8947-47B0-B43B-CCF0A30B4FC6}" srcOrd="0" destOrd="0" parTransId="{03382083-12E3-4E40-B4BC-345E90E652E3}" sibTransId="{15E6F99A-8BFE-4D5D-8D4E-6CEDB31B1651}"/>
    <dgm:cxn modelId="{20A1DF3E-A229-44B6-8B27-10AB25AB8EB0}" type="presOf" srcId="{99009624-9A33-47F3-9700-2F3C23EBC8F4}" destId="{532A1313-F64A-4519-86EC-815DAF0A1575}" srcOrd="0" destOrd="0" presId="urn:microsoft.com/office/officeart/2005/8/layout/pList1"/>
    <dgm:cxn modelId="{640DCAA4-A035-4357-A2C6-27BAF0E08E90}" type="presOf" srcId="{005F1278-E5E5-43EB-9960-BBC63E52EDD3}" destId="{69B723F9-DF21-4631-A101-2AF70C90547B}" srcOrd="0" destOrd="0" presId="urn:microsoft.com/office/officeart/2005/8/layout/pList1"/>
    <dgm:cxn modelId="{E2053A8B-F269-4C11-8F9A-B1031D110A9D}" type="presOf" srcId="{63EAC4ED-8947-47B0-B43B-CCF0A30B4FC6}" destId="{365560A6-A15C-4FEA-9636-985A786B67F4}" srcOrd="0" destOrd="0" presId="urn:microsoft.com/office/officeart/2005/8/layout/pList1"/>
    <dgm:cxn modelId="{4774ACCB-1CC8-41E5-8014-9639446AF32F}" srcId="{E61D9D80-611C-4157-A485-B424052FF03B}" destId="{E08551B7-AB05-4305-B0EA-4C6CE908AF95}" srcOrd="1" destOrd="0" parTransId="{C3F16CD0-4406-4790-9954-1D894BA5F123}" sibTransId="{E5C5E4AB-7323-4B31-A311-243FB4EF035F}"/>
    <dgm:cxn modelId="{B51941E4-B8B1-4883-BFDD-1914E6BC21E4}" type="presParOf" srcId="{FCA8A3CB-B746-4D5C-91CA-5E84DE876931}" destId="{F751AE5A-A84B-4818-B217-9743C19DDF3C}" srcOrd="0" destOrd="0" presId="urn:microsoft.com/office/officeart/2005/8/layout/pList1"/>
    <dgm:cxn modelId="{77CD6BA4-26EA-4845-9A74-81AAFE0A7683}" type="presParOf" srcId="{F751AE5A-A84B-4818-B217-9743C19DDF3C}" destId="{76892A3F-D782-46C3-B526-7F7CA4F260CF}" srcOrd="0" destOrd="0" presId="urn:microsoft.com/office/officeart/2005/8/layout/pList1"/>
    <dgm:cxn modelId="{5ED46817-40DE-4F6C-B6BE-E4AFBEC5A2DF}" type="presParOf" srcId="{F751AE5A-A84B-4818-B217-9743C19DDF3C}" destId="{365560A6-A15C-4FEA-9636-985A786B67F4}" srcOrd="1" destOrd="0" presId="urn:microsoft.com/office/officeart/2005/8/layout/pList1"/>
    <dgm:cxn modelId="{E3DED10A-7E42-4826-8729-C0CD3FDBE396}" type="presParOf" srcId="{FCA8A3CB-B746-4D5C-91CA-5E84DE876931}" destId="{4909F2C0-552E-47C1-BDA9-66719CE8854E}" srcOrd="1" destOrd="0" presId="urn:microsoft.com/office/officeart/2005/8/layout/pList1"/>
    <dgm:cxn modelId="{5BE12AA6-F4CF-4339-86E9-D091C6628FDE}" type="presParOf" srcId="{FCA8A3CB-B746-4D5C-91CA-5E84DE876931}" destId="{546CF276-EA26-4354-A150-7449507CFF20}" srcOrd="2" destOrd="0" presId="urn:microsoft.com/office/officeart/2005/8/layout/pList1"/>
    <dgm:cxn modelId="{301D287B-0018-4A03-9D80-054CC6ECCD3A}" type="presParOf" srcId="{546CF276-EA26-4354-A150-7449507CFF20}" destId="{8DA03A23-0E22-4D7E-B7A3-ECDEEB6F15CA}" srcOrd="0" destOrd="0" presId="urn:microsoft.com/office/officeart/2005/8/layout/pList1"/>
    <dgm:cxn modelId="{DDD6C7DC-58B7-42B7-B349-1407A78A3495}" type="presParOf" srcId="{546CF276-EA26-4354-A150-7449507CFF20}" destId="{28C04711-C781-4366-9019-3BCFB6A4BD48}" srcOrd="1" destOrd="0" presId="urn:microsoft.com/office/officeart/2005/8/layout/pList1"/>
    <dgm:cxn modelId="{3B6DF52F-BE44-4A0B-A374-825F02E8D029}" type="presParOf" srcId="{FCA8A3CB-B746-4D5C-91CA-5E84DE876931}" destId="{FB91C990-3928-4B31-B6F9-3E52549A35B5}" srcOrd="3" destOrd="0" presId="urn:microsoft.com/office/officeart/2005/8/layout/pList1"/>
    <dgm:cxn modelId="{19F70B12-4A70-4585-9F0A-622151A2A6CE}" type="presParOf" srcId="{FCA8A3CB-B746-4D5C-91CA-5E84DE876931}" destId="{A50E37B0-B51E-41C7-9B5D-0744E910A61E}" srcOrd="4" destOrd="0" presId="urn:microsoft.com/office/officeart/2005/8/layout/pList1"/>
    <dgm:cxn modelId="{8C3BA2C4-3EEC-462F-89F7-5360C2931908}" type="presParOf" srcId="{A50E37B0-B51E-41C7-9B5D-0744E910A61E}" destId="{0A804D75-C89D-4A27-BA2F-79D7AC29CAFF}" srcOrd="0" destOrd="0" presId="urn:microsoft.com/office/officeart/2005/8/layout/pList1"/>
    <dgm:cxn modelId="{39B6FC54-2070-4326-A9AC-0A1D94CEA619}" type="presParOf" srcId="{A50E37B0-B51E-41C7-9B5D-0744E910A61E}" destId="{532A1313-F64A-4519-86EC-815DAF0A1575}" srcOrd="1" destOrd="0" presId="urn:microsoft.com/office/officeart/2005/8/layout/pList1"/>
    <dgm:cxn modelId="{6E3D8ECC-4BF1-463B-9416-200E7524F440}" type="presParOf" srcId="{FCA8A3CB-B746-4D5C-91CA-5E84DE876931}" destId="{CCB49C5C-2CDD-43B3-8891-81AF6C97B2FD}" srcOrd="5" destOrd="0" presId="urn:microsoft.com/office/officeart/2005/8/layout/pList1"/>
    <dgm:cxn modelId="{DEB8FB5B-C436-4D1C-A4E1-283F6F3BC982}" type="presParOf" srcId="{FCA8A3CB-B746-4D5C-91CA-5E84DE876931}" destId="{2D0C790B-D211-4D1C-B27C-65857DD55E85}" srcOrd="6" destOrd="0" presId="urn:microsoft.com/office/officeart/2005/8/layout/pList1"/>
    <dgm:cxn modelId="{FACB4D03-FA4B-4A78-8C29-60478F1F9076}" type="presParOf" srcId="{2D0C790B-D211-4D1C-B27C-65857DD55E85}" destId="{89ADB643-D329-4C2B-8E50-B9898DAB46C3}" srcOrd="0" destOrd="0" presId="urn:microsoft.com/office/officeart/2005/8/layout/pList1"/>
    <dgm:cxn modelId="{A9A218E2-1E0C-4243-BA6A-8ADE087DF661}" type="presParOf" srcId="{2D0C790B-D211-4D1C-B27C-65857DD55E85}" destId="{4D8987F1-F257-451F-AB48-D8089A9CB0D0}" srcOrd="1" destOrd="0" presId="urn:microsoft.com/office/officeart/2005/8/layout/pList1"/>
    <dgm:cxn modelId="{5DEAC642-62CC-4D8F-BB26-99D34BB04BCA}" type="presParOf" srcId="{FCA8A3CB-B746-4D5C-91CA-5E84DE876931}" destId="{9A48947B-6966-450E-8730-18BFC76A20F3}" srcOrd="7" destOrd="0" presId="urn:microsoft.com/office/officeart/2005/8/layout/pList1"/>
    <dgm:cxn modelId="{8FB6DBD1-D167-48DE-B932-CC75F4E5AE38}" type="presParOf" srcId="{FCA8A3CB-B746-4D5C-91CA-5E84DE876931}" destId="{BBB48B07-B2F2-417E-84A6-02A5AD3265FF}" srcOrd="8" destOrd="0" presId="urn:microsoft.com/office/officeart/2005/8/layout/pList1"/>
    <dgm:cxn modelId="{1DDA837A-4D74-41C1-93F8-C19EF89B1B06}" type="presParOf" srcId="{BBB48B07-B2F2-417E-84A6-02A5AD3265FF}" destId="{138E08E3-E81B-4ED5-AA9E-D1710E4C9762}" srcOrd="0" destOrd="0" presId="urn:microsoft.com/office/officeart/2005/8/layout/pList1"/>
    <dgm:cxn modelId="{E02463D6-90B5-4896-B38A-9CA3E0ED342C}" type="presParOf" srcId="{BBB48B07-B2F2-417E-84A6-02A5AD3265FF}" destId="{6F59AC7B-7F81-4E4B-B0E5-2D566BDA95FB}" srcOrd="1" destOrd="0" presId="urn:microsoft.com/office/officeart/2005/8/layout/pList1"/>
    <dgm:cxn modelId="{5E83A966-CF02-4AD3-866F-1280F8FF68F3}" type="presParOf" srcId="{FCA8A3CB-B746-4D5C-91CA-5E84DE876931}" destId="{1681B8E2-C91A-4DAF-BDDF-529140DF938B}" srcOrd="9" destOrd="0" presId="urn:microsoft.com/office/officeart/2005/8/layout/pList1"/>
    <dgm:cxn modelId="{B38CF2EB-564D-47FD-8162-C1E1CBB59795}" type="presParOf" srcId="{FCA8A3CB-B746-4D5C-91CA-5E84DE876931}" destId="{AFCD9CDF-EC61-4C32-A7BD-93CE1DE909FB}" srcOrd="10" destOrd="0" presId="urn:microsoft.com/office/officeart/2005/8/layout/pList1"/>
    <dgm:cxn modelId="{BD3FE558-6738-421B-80C8-B7F3E35F9550}" type="presParOf" srcId="{AFCD9CDF-EC61-4C32-A7BD-93CE1DE909FB}" destId="{DDBB8FEE-5162-41B5-8F84-30CADAD6C168}" srcOrd="0" destOrd="0" presId="urn:microsoft.com/office/officeart/2005/8/layout/pList1"/>
    <dgm:cxn modelId="{AAD4D4E2-434D-44A7-AC59-FE1F46FD6F7F}" type="presParOf" srcId="{AFCD9CDF-EC61-4C32-A7BD-93CE1DE909FB}" destId="{69B723F9-DF21-4631-A101-2AF70C90547B}" srcOrd="1" destOrd="0" presId="urn:microsoft.com/office/officeart/2005/8/layout/pList1"/>
    <dgm:cxn modelId="{7FC87379-C270-415D-9FC0-C809D3A6E66E}" type="presParOf" srcId="{FCA8A3CB-B746-4D5C-91CA-5E84DE876931}" destId="{4B3BA635-6388-417D-ABFD-C71D824E2ED4}" srcOrd="11" destOrd="0" presId="urn:microsoft.com/office/officeart/2005/8/layout/pList1"/>
    <dgm:cxn modelId="{868B5441-63B0-4F18-8C38-F57DC2300FCA}" type="presParOf" srcId="{FCA8A3CB-B746-4D5C-91CA-5E84DE876931}" destId="{D3D81B67-1492-41DD-AFBE-E5E11650343F}" srcOrd="12" destOrd="0" presId="urn:microsoft.com/office/officeart/2005/8/layout/pList1"/>
    <dgm:cxn modelId="{1EFE0011-98B4-48C4-9492-4D5306EDF504}" type="presParOf" srcId="{D3D81B67-1492-41DD-AFBE-E5E11650343F}" destId="{CF5AA1D2-A958-46D9-ADD6-1171B96E6439}" srcOrd="0" destOrd="0" presId="urn:microsoft.com/office/officeart/2005/8/layout/pList1"/>
    <dgm:cxn modelId="{D0DC4B32-082D-43AE-9BCC-9BFA8D6D67E5}" type="presParOf" srcId="{D3D81B67-1492-41DD-AFBE-E5E11650343F}" destId="{3E48C826-0CAF-4258-8314-2EA2CB3D51C8}" srcOrd="1" destOrd="0" presId="urn:microsoft.com/office/officeart/2005/8/layout/pList1"/>
    <dgm:cxn modelId="{BD0CA8C4-4E18-4784-8D60-434F66DF836B}" type="presParOf" srcId="{FCA8A3CB-B746-4D5C-91CA-5E84DE876931}" destId="{70F8CA34-5E59-4DED-8146-F0F8F0EED569}" srcOrd="13" destOrd="0" presId="urn:microsoft.com/office/officeart/2005/8/layout/pList1"/>
    <dgm:cxn modelId="{F0A47DC5-9086-42AE-AA0B-DEC3248CE017}" type="presParOf" srcId="{FCA8A3CB-B746-4D5C-91CA-5E84DE876931}" destId="{2A6B9C35-FD1E-4A5F-A716-09B3D037E2A5}" srcOrd="14" destOrd="0" presId="urn:microsoft.com/office/officeart/2005/8/layout/pList1"/>
    <dgm:cxn modelId="{85F6981C-9333-487C-8EB9-33ED767ADF6B}" type="presParOf" srcId="{2A6B9C35-FD1E-4A5F-A716-09B3D037E2A5}" destId="{1D9ACC92-BBF3-4D40-9C4F-68C145741B51}" srcOrd="0" destOrd="0" presId="urn:microsoft.com/office/officeart/2005/8/layout/pList1"/>
    <dgm:cxn modelId="{3B36EBD5-E5C7-4E99-8288-161198CC8216}" type="presParOf" srcId="{2A6B9C35-FD1E-4A5F-A716-09B3D037E2A5}" destId="{79483948-7A2D-4024-85F7-DCA67150A2A1}"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90796-171C-4C58-8B5E-5EEDBDA723D2}">
      <dsp:nvSpPr>
        <dsp:cNvPr id="0" name=""/>
        <dsp:cNvSpPr/>
      </dsp:nvSpPr>
      <dsp:spPr>
        <a:xfrm>
          <a:off x="-5816520" y="-890403"/>
          <a:ext cx="6926179" cy="6926179"/>
        </a:xfrm>
        <a:prstGeom prst="blockArc">
          <a:avLst>
            <a:gd name="adj1" fmla="val 18900000"/>
            <a:gd name="adj2" fmla="val 2700000"/>
            <a:gd name="adj3" fmla="val 312"/>
          </a:avLst>
        </a:prstGeom>
        <a:noFill/>
        <a:ln w="6350" cap="flat" cmpd="sng" algn="ctr">
          <a:solidFill>
            <a:schemeClr val="accent3">
              <a:tint val="9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C9A65B-2E4A-4F38-976E-3B1009A46F04}">
      <dsp:nvSpPr>
        <dsp:cNvPr id="0" name=""/>
        <dsp:cNvSpPr/>
      </dsp:nvSpPr>
      <dsp:spPr>
        <a:xfrm>
          <a:off x="702786" y="504843"/>
          <a:ext cx="8564392" cy="1029074"/>
        </a:xfrm>
        <a:prstGeom prst="rect">
          <a:avLst/>
        </a:prstGeom>
        <a:gradFill rotWithShape="0">
          <a:gsLst>
            <a:gs pos="0">
              <a:schemeClr val="accent3">
                <a:alpha val="90000"/>
                <a:hueOff val="0"/>
                <a:satOff val="0"/>
                <a:lumOff val="0"/>
                <a:alphaOff val="0"/>
                <a:satMod val="103000"/>
                <a:lumMod val="102000"/>
                <a:tint val="94000"/>
              </a:schemeClr>
            </a:gs>
            <a:gs pos="50000">
              <a:schemeClr val="accent3">
                <a:alpha val="90000"/>
                <a:hueOff val="0"/>
                <a:satOff val="0"/>
                <a:lumOff val="0"/>
                <a:alphaOff val="0"/>
                <a:satMod val="110000"/>
                <a:lumMod val="100000"/>
                <a:shade val="100000"/>
              </a:schemeClr>
            </a:gs>
            <a:gs pos="100000">
              <a:schemeClr val="accent3">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16828" tIns="40640" rIns="40640" bIns="40640" numCol="1" spcCol="1270" anchor="ctr" anchorCtr="0">
          <a:noAutofit/>
        </a:bodyPr>
        <a:lstStyle/>
        <a:p>
          <a:pPr lvl="0" algn="l" defTabSz="711200">
            <a:lnSpc>
              <a:spcPct val="90000"/>
            </a:lnSpc>
            <a:spcBef>
              <a:spcPct val="0"/>
            </a:spcBef>
            <a:spcAft>
              <a:spcPct val="35000"/>
            </a:spcAft>
          </a:pPr>
          <a:r>
            <a:rPr lang="uk-UA" sz="1600" kern="1200" dirty="0" smtClean="0">
              <a:solidFill>
                <a:schemeClr val="tx1"/>
              </a:solidFill>
            </a:rPr>
            <a:t>Всі працівники, які приймаються на підприємство, проходять вступні інструктажі з охорони праці, пожежної та техногенної безпеки, які є обов’язковими згідно з чинним законодавством.</a:t>
          </a:r>
          <a:endParaRPr lang="ru-RU" sz="1600" kern="1200" dirty="0">
            <a:solidFill>
              <a:schemeClr val="tx1"/>
            </a:solidFill>
          </a:endParaRPr>
        </a:p>
      </dsp:txBody>
      <dsp:txXfrm>
        <a:off x="702786" y="504843"/>
        <a:ext cx="8564392" cy="1029074"/>
      </dsp:txXfrm>
    </dsp:sp>
    <dsp:sp modelId="{B0078926-5A0B-4839-9DD6-4914692C8E36}">
      <dsp:nvSpPr>
        <dsp:cNvPr id="0" name=""/>
        <dsp:cNvSpPr/>
      </dsp:nvSpPr>
      <dsp:spPr>
        <a:xfrm>
          <a:off x="71006" y="385902"/>
          <a:ext cx="1286343" cy="1286343"/>
        </a:xfrm>
        <a:prstGeom prst="ellipse">
          <a:avLst/>
        </a:prstGeom>
        <a:solidFill>
          <a:schemeClr val="lt1">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1E2CA76-38F1-4F20-A7F4-FBA86CB8AB30}">
      <dsp:nvSpPr>
        <dsp:cNvPr id="0" name=""/>
        <dsp:cNvSpPr/>
      </dsp:nvSpPr>
      <dsp:spPr>
        <a:xfrm>
          <a:off x="1088246" y="2058148"/>
          <a:ext cx="8190323" cy="1029074"/>
        </a:xfrm>
        <a:prstGeom prst="rect">
          <a:avLst/>
        </a:prstGeom>
        <a:gradFill rotWithShape="0">
          <a:gsLst>
            <a:gs pos="0">
              <a:schemeClr val="accent3">
                <a:alpha val="90000"/>
                <a:hueOff val="0"/>
                <a:satOff val="0"/>
                <a:lumOff val="0"/>
                <a:alphaOff val="-20000"/>
                <a:satMod val="103000"/>
                <a:lumMod val="102000"/>
                <a:tint val="94000"/>
              </a:schemeClr>
            </a:gs>
            <a:gs pos="50000">
              <a:schemeClr val="accent3">
                <a:alpha val="90000"/>
                <a:hueOff val="0"/>
                <a:satOff val="0"/>
                <a:lumOff val="0"/>
                <a:alphaOff val="-20000"/>
                <a:satMod val="110000"/>
                <a:lumMod val="100000"/>
                <a:shade val="100000"/>
              </a:schemeClr>
            </a:gs>
            <a:gs pos="100000">
              <a:schemeClr val="accent3">
                <a:alpha val="90000"/>
                <a:hueOff val="0"/>
                <a:satOff val="0"/>
                <a:lumOff val="0"/>
                <a:alphaOff val="-2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16828" tIns="40640" rIns="40640" bIns="40640" numCol="1" spcCol="1270" anchor="ctr" anchorCtr="0">
          <a:noAutofit/>
        </a:bodyPr>
        <a:lstStyle/>
        <a:p>
          <a:pPr lvl="0" algn="l" defTabSz="711200">
            <a:lnSpc>
              <a:spcPct val="90000"/>
            </a:lnSpc>
            <a:spcBef>
              <a:spcPct val="0"/>
            </a:spcBef>
            <a:spcAft>
              <a:spcPct val="35000"/>
            </a:spcAft>
          </a:pPr>
          <a:r>
            <a:rPr lang="uk-UA" sz="1600" kern="1200" dirty="0" smtClean="0">
              <a:solidFill>
                <a:schemeClr val="tx1"/>
              </a:solidFill>
            </a:rPr>
            <a:t>Особистої гігієни та гігієнічних вимог до виробництва та обігу харчових продуктів при прийомі на роботу проводить сестра медична згідно</a:t>
          </a:r>
          <a:endParaRPr lang="ru-RU" sz="1600" kern="1200" dirty="0">
            <a:solidFill>
              <a:schemeClr val="tx1"/>
            </a:solidFill>
          </a:endParaRPr>
        </a:p>
      </dsp:txBody>
      <dsp:txXfrm>
        <a:off x="1088246" y="2058148"/>
        <a:ext cx="8190323" cy="1029074"/>
      </dsp:txXfrm>
    </dsp:sp>
    <dsp:sp modelId="{9B934F59-CAF8-4C91-BE68-1B9F14093DC6}">
      <dsp:nvSpPr>
        <dsp:cNvPr id="0" name=""/>
        <dsp:cNvSpPr/>
      </dsp:nvSpPr>
      <dsp:spPr>
        <a:xfrm>
          <a:off x="445074" y="1929514"/>
          <a:ext cx="1286343" cy="1286343"/>
        </a:xfrm>
        <a:prstGeom prst="ellipse">
          <a:avLst/>
        </a:prstGeom>
        <a:solidFill>
          <a:schemeClr val="lt1">
            <a:hueOff val="0"/>
            <a:satOff val="0"/>
            <a:lumOff val="0"/>
            <a:alphaOff val="0"/>
          </a:schemeClr>
        </a:solidFill>
        <a:ln w="6350" cap="flat" cmpd="sng" algn="ctr">
          <a:solidFill>
            <a:schemeClr val="accent3">
              <a:alpha val="90000"/>
              <a:hueOff val="0"/>
              <a:satOff val="0"/>
              <a:lumOff val="0"/>
              <a:alphaOff val="-20000"/>
            </a:schemeClr>
          </a:solidFill>
          <a:prstDash val="solid"/>
          <a:miter lim="800000"/>
        </a:ln>
        <a:effectLst/>
      </dsp:spPr>
      <dsp:style>
        <a:lnRef idx="1">
          <a:scrgbClr r="0" g="0" b="0"/>
        </a:lnRef>
        <a:fillRef idx="1">
          <a:scrgbClr r="0" g="0" b="0"/>
        </a:fillRef>
        <a:effectRef idx="0">
          <a:scrgbClr r="0" g="0" b="0"/>
        </a:effectRef>
        <a:fontRef idx="minor"/>
      </dsp:style>
    </dsp:sp>
    <dsp:sp modelId="{76D126FA-EBD9-48F5-AE34-70B4222F73CD}">
      <dsp:nvSpPr>
        <dsp:cNvPr id="0" name=""/>
        <dsp:cNvSpPr/>
      </dsp:nvSpPr>
      <dsp:spPr>
        <a:xfrm>
          <a:off x="714177" y="3601760"/>
          <a:ext cx="8564392" cy="1029074"/>
        </a:xfrm>
        <a:prstGeom prst="rect">
          <a:avLst/>
        </a:prstGeom>
        <a:gradFill rotWithShape="0">
          <a:gsLst>
            <a:gs pos="0">
              <a:schemeClr val="accent3">
                <a:alpha val="90000"/>
                <a:hueOff val="0"/>
                <a:satOff val="0"/>
                <a:lumOff val="0"/>
                <a:alphaOff val="-40000"/>
                <a:satMod val="103000"/>
                <a:lumMod val="102000"/>
                <a:tint val="94000"/>
              </a:schemeClr>
            </a:gs>
            <a:gs pos="50000">
              <a:schemeClr val="accent3">
                <a:alpha val="90000"/>
                <a:hueOff val="0"/>
                <a:satOff val="0"/>
                <a:lumOff val="0"/>
                <a:alphaOff val="-40000"/>
                <a:satMod val="110000"/>
                <a:lumMod val="100000"/>
                <a:shade val="100000"/>
              </a:schemeClr>
            </a:gs>
            <a:gs pos="100000">
              <a:schemeClr val="accent3">
                <a:alpha val="90000"/>
                <a:hueOff val="0"/>
                <a:satOff val="0"/>
                <a:lumOff val="0"/>
                <a:alphaOff val="-4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16828" tIns="40640" rIns="40640" bIns="40640" numCol="1" spcCol="1270" anchor="ctr" anchorCtr="0">
          <a:noAutofit/>
        </a:bodyPr>
        <a:lstStyle/>
        <a:p>
          <a:pPr lvl="0" algn="l" defTabSz="711200">
            <a:lnSpc>
              <a:spcPct val="90000"/>
            </a:lnSpc>
            <a:spcBef>
              <a:spcPct val="0"/>
            </a:spcBef>
            <a:spcAft>
              <a:spcPct val="35000"/>
            </a:spcAft>
          </a:pPr>
          <a:r>
            <a:rPr lang="uk-UA" sz="1600" kern="1200" dirty="0" smtClean="0">
              <a:solidFill>
                <a:schemeClr val="tx1"/>
              </a:solidFill>
            </a:rPr>
            <a:t>Функціонування системи управління якістю і безпечністю харчових продуктів та кормів та її документації, обігу харчових продуктів.</a:t>
          </a:r>
          <a:endParaRPr lang="ru-RU" sz="1600" kern="1200" dirty="0">
            <a:solidFill>
              <a:schemeClr val="tx1"/>
            </a:solidFill>
          </a:endParaRPr>
        </a:p>
      </dsp:txBody>
      <dsp:txXfrm>
        <a:off x="714177" y="3601760"/>
        <a:ext cx="8564392" cy="1029074"/>
      </dsp:txXfrm>
    </dsp:sp>
    <dsp:sp modelId="{4B883ADC-EAE0-4669-B0E7-DA04CCFE71A2}">
      <dsp:nvSpPr>
        <dsp:cNvPr id="0" name=""/>
        <dsp:cNvSpPr/>
      </dsp:nvSpPr>
      <dsp:spPr>
        <a:xfrm>
          <a:off x="166620" y="3473126"/>
          <a:ext cx="1286343" cy="1286343"/>
        </a:xfrm>
        <a:prstGeom prst="ellipse">
          <a:avLst/>
        </a:prstGeom>
        <a:solidFill>
          <a:schemeClr val="lt1">
            <a:hueOff val="0"/>
            <a:satOff val="0"/>
            <a:lumOff val="0"/>
            <a:alphaOff val="0"/>
          </a:schemeClr>
        </a:solidFill>
        <a:ln w="6350" cap="flat" cmpd="sng" algn="ctr">
          <a:solidFill>
            <a:schemeClr val="accent3">
              <a:alpha val="90000"/>
              <a:hueOff val="0"/>
              <a:satOff val="0"/>
              <a:lumOff val="0"/>
              <a:alphaOff val="-4000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02B56-33A5-4870-B59F-3AAF330EE179}">
      <dsp:nvSpPr>
        <dsp:cNvPr id="0" name=""/>
        <dsp:cNvSpPr/>
      </dsp:nvSpPr>
      <dsp:spPr>
        <a:xfrm>
          <a:off x="0" y="177774"/>
          <a:ext cx="3941379" cy="1576551"/>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13970" rIns="0" bIns="13970" numCol="1" spcCol="1270" anchor="ctr" anchorCtr="0">
          <a:noAutofit/>
        </a:bodyPr>
        <a:lstStyle/>
        <a:p>
          <a:pPr lvl="0" algn="ctr" defTabSz="977900" rtl="0">
            <a:lnSpc>
              <a:spcPct val="90000"/>
            </a:lnSpc>
            <a:spcBef>
              <a:spcPct val="0"/>
            </a:spcBef>
            <a:spcAft>
              <a:spcPct val="35000"/>
            </a:spcAft>
          </a:pPr>
          <a:r>
            <a:rPr lang="uk-UA" sz="2200" kern="1200" dirty="0" smtClean="0">
              <a:solidFill>
                <a:schemeClr val="tx1"/>
              </a:solidFill>
            </a:rPr>
            <a:t>Пропозицію щодо проведення коригувальних дій може подати будь-який працівник.</a:t>
          </a:r>
          <a:endParaRPr lang="ru-RU" sz="2200" kern="1200" dirty="0">
            <a:solidFill>
              <a:schemeClr val="tx1"/>
            </a:solidFill>
          </a:endParaRPr>
        </a:p>
      </dsp:txBody>
      <dsp:txXfrm>
        <a:off x="788276" y="177774"/>
        <a:ext cx="2364828" cy="15765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3752F-AC6A-4DE7-B0C9-0A60FD0DAD9F}">
      <dsp:nvSpPr>
        <dsp:cNvPr id="0" name=""/>
        <dsp:cNvSpPr/>
      </dsp:nvSpPr>
      <dsp:spPr>
        <a:xfrm>
          <a:off x="2026115" y="1199"/>
          <a:ext cx="1875604" cy="121914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k-UA" sz="2100" kern="1200" dirty="0" smtClean="0"/>
            <a:t>Міжсистемні і цехові</a:t>
          </a:r>
          <a:endParaRPr lang="ru-RU" sz="2100" kern="1200" dirty="0"/>
        </a:p>
      </dsp:txBody>
      <dsp:txXfrm>
        <a:off x="2085629" y="60713"/>
        <a:ext cx="1756576" cy="1100114"/>
      </dsp:txXfrm>
    </dsp:sp>
    <dsp:sp modelId="{7C1AF892-8169-4FB7-A0B6-178F3BF0C265}">
      <dsp:nvSpPr>
        <dsp:cNvPr id="0" name=""/>
        <dsp:cNvSpPr/>
      </dsp:nvSpPr>
      <dsp:spPr>
        <a:xfrm>
          <a:off x="1336289" y="610771"/>
          <a:ext cx="3255256" cy="3255256"/>
        </a:xfrm>
        <a:custGeom>
          <a:avLst/>
          <a:gdLst/>
          <a:ahLst/>
          <a:cxnLst/>
          <a:rect l="0" t="0" r="0" b="0"/>
          <a:pathLst>
            <a:path>
              <a:moveTo>
                <a:pt x="2579088" y="307061"/>
              </a:moveTo>
              <a:arcTo wR="1627628" hR="1627628" stAng="18346352" swAng="36507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A058FD6-9376-487B-872B-41F0C8B8008A}">
      <dsp:nvSpPr>
        <dsp:cNvPr id="0" name=""/>
        <dsp:cNvSpPr/>
      </dsp:nvSpPr>
      <dsp:spPr>
        <a:xfrm>
          <a:off x="3435683" y="2442642"/>
          <a:ext cx="1875604" cy="121914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k-UA" sz="2100" kern="1200" dirty="0" smtClean="0"/>
            <a:t>Групові та індивідуальні </a:t>
          </a:r>
          <a:endParaRPr lang="ru-RU" sz="2100" kern="1200" dirty="0"/>
        </a:p>
      </dsp:txBody>
      <dsp:txXfrm>
        <a:off x="3495197" y="2502156"/>
        <a:ext cx="1756576" cy="1100114"/>
      </dsp:txXfrm>
    </dsp:sp>
    <dsp:sp modelId="{425037A1-BD12-4CCB-A291-40DAAB526370}">
      <dsp:nvSpPr>
        <dsp:cNvPr id="0" name=""/>
        <dsp:cNvSpPr/>
      </dsp:nvSpPr>
      <dsp:spPr>
        <a:xfrm>
          <a:off x="1336289" y="610771"/>
          <a:ext cx="3255256" cy="3255256"/>
        </a:xfrm>
        <a:custGeom>
          <a:avLst/>
          <a:gdLst/>
          <a:ahLst/>
          <a:cxnLst/>
          <a:rect l="0" t="0" r="0" b="0"/>
          <a:pathLst>
            <a:path>
              <a:moveTo>
                <a:pt x="2403181" y="3058603"/>
              </a:moveTo>
              <a:arcTo wR="1627628" hR="1627628" stAng="3692605" swAng="341479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D88C08E-2F5C-4E84-A2F3-4CE4E39B951A}">
      <dsp:nvSpPr>
        <dsp:cNvPr id="0" name=""/>
        <dsp:cNvSpPr/>
      </dsp:nvSpPr>
      <dsp:spPr>
        <a:xfrm>
          <a:off x="616548" y="2442642"/>
          <a:ext cx="1875604" cy="121914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k-UA" sz="2100" kern="1200" dirty="0" smtClean="0"/>
            <a:t>Планові та позачергові</a:t>
          </a:r>
          <a:endParaRPr lang="ru-RU" sz="2100" kern="1200" dirty="0"/>
        </a:p>
      </dsp:txBody>
      <dsp:txXfrm>
        <a:off x="676062" y="2502156"/>
        <a:ext cx="1756576" cy="1100114"/>
      </dsp:txXfrm>
    </dsp:sp>
    <dsp:sp modelId="{6E0593DA-9F72-4E76-967F-76A8BFFA6881}">
      <dsp:nvSpPr>
        <dsp:cNvPr id="0" name=""/>
        <dsp:cNvSpPr/>
      </dsp:nvSpPr>
      <dsp:spPr>
        <a:xfrm>
          <a:off x="1336289" y="610771"/>
          <a:ext cx="3255256" cy="3255256"/>
        </a:xfrm>
        <a:custGeom>
          <a:avLst/>
          <a:gdLst/>
          <a:ahLst/>
          <a:cxnLst/>
          <a:rect l="0" t="0" r="0" b="0"/>
          <a:pathLst>
            <a:path>
              <a:moveTo>
                <a:pt x="10846" y="1815220"/>
              </a:moveTo>
              <a:arcTo wR="1627628" hR="1627628" stAng="10402900" swAng="36507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CCB99-3F3C-4D93-AB42-3A2309877673}">
      <dsp:nvSpPr>
        <dsp:cNvPr id="0" name=""/>
        <dsp:cNvSpPr/>
      </dsp:nvSpPr>
      <dsp:spPr>
        <a:xfrm>
          <a:off x="0" y="72700"/>
          <a:ext cx="10186180" cy="993128"/>
        </a:xfrm>
        <a:prstGeom prst="roundRect">
          <a:avLst/>
        </a:prstGeom>
        <a:solidFill>
          <a:schemeClr val="lt1"/>
        </a:solidFill>
        <a:ln w="12700" cap="flat" cmpd="sng" algn="ctr">
          <a:solidFill>
            <a:schemeClr val="accent1"/>
          </a:solidFill>
          <a:prstDash val="solid"/>
          <a:miter lim="800000"/>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kern="1200" dirty="0" smtClean="0"/>
            <a:t>Перевірка готовності технічних і навчальних засобів</a:t>
          </a:r>
          <a:endParaRPr lang="ru-RU" sz="2500" kern="1200" dirty="0"/>
        </a:p>
      </dsp:txBody>
      <dsp:txXfrm>
        <a:off x="48481" y="121181"/>
        <a:ext cx="10089218" cy="896166"/>
      </dsp:txXfrm>
    </dsp:sp>
    <dsp:sp modelId="{71EBB3FE-3D99-4138-9A5D-7441E1FEDD4C}">
      <dsp:nvSpPr>
        <dsp:cNvPr id="0" name=""/>
        <dsp:cNvSpPr/>
      </dsp:nvSpPr>
      <dsp:spPr>
        <a:xfrm>
          <a:off x="0" y="1036503"/>
          <a:ext cx="10186180" cy="633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11" tIns="31750" rIns="177800" bIns="31750" numCol="1" spcCol="1270" anchor="t" anchorCtr="0">
          <a:noAutofit/>
        </a:bodyPr>
        <a:lstStyle/>
        <a:p>
          <a:pPr marL="228600" lvl="1" indent="-228600" algn="ctr" defTabSz="889000">
            <a:lnSpc>
              <a:spcPct val="90000"/>
            </a:lnSpc>
            <a:spcBef>
              <a:spcPct val="0"/>
            </a:spcBef>
            <a:spcAft>
              <a:spcPct val="20000"/>
            </a:spcAft>
            <a:buChar char="••"/>
          </a:pPr>
          <a:r>
            <a:rPr lang="uk-UA" sz="2000" kern="1200" dirty="0" smtClean="0"/>
            <a:t>всі види тренувань починаються з ввідної частини і завершуються розбором і підведенням підсумків</a:t>
          </a:r>
          <a:endParaRPr lang="ru-RU" sz="2000" kern="1200" dirty="0"/>
        </a:p>
      </dsp:txBody>
      <dsp:txXfrm>
        <a:off x="0" y="1036503"/>
        <a:ext cx="10186180" cy="633937"/>
      </dsp:txXfrm>
    </dsp:sp>
    <dsp:sp modelId="{44DF655F-6C59-4E40-AB99-54B790E602AC}">
      <dsp:nvSpPr>
        <dsp:cNvPr id="0" name=""/>
        <dsp:cNvSpPr/>
      </dsp:nvSpPr>
      <dsp:spPr>
        <a:xfrm>
          <a:off x="0" y="1670440"/>
          <a:ext cx="10186180" cy="993128"/>
        </a:xfrm>
        <a:prstGeom prst="roundRect">
          <a:avLst/>
        </a:prstGeom>
        <a:solidFill>
          <a:schemeClr val="lt1"/>
        </a:solidFill>
        <a:ln w="12700" cap="flat" cmpd="sng" algn="ctr">
          <a:solidFill>
            <a:schemeClr val="accent1"/>
          </a:solidFill>
          <a:prstDash val="solid"/>
          <a:miter lim="800000"/>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kern="1200" dirty="0" smtClean="0"/>
            <a:t>При виникненні аварійної ситуації тренування припиняється до повного усунення аварії або </a:t>
          </a:r>
          <a:r>
            <a:rPr lang="uk-UA" sz="2500" kern="1200" dirty="0" smtClean="0"/>
            <a:t>переноситься</a:t>
          </a:r>
          <a:endParaRPr lang="ru-RU" sz="2500" kern="1200" dirty="0"/>
        </a:p>
      </dsp:txBody>
      <dsp:txXfrm>
        <a:off x="48481" y="1718921"/>
        <a:ext cx="10089218" cy="896166"/>
      </dsp:txXfrm>
    </dsp:sp>
    <dsp:sp modelId="{FE9C5CE6-B46C-4DA2-9E1D-4C6D621A1BA7}">
      <dsp:nvSpPr>
        <dsp:cNvPr id="0" name=""/>
        <dsp:cNvSpPr/>
      </dsp:nvSpPr>
      <dsp:spPr>
        <a:xfrm>
          <a:off x="0" y="2663569"/>
          <a:ext cx="10186180" cy="633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11" tIns="31750" rIns="177800" bIns="31750" numCol="1" spcCol="1270" anchor="t" anchorCtr="0">
          <a:noAutofit/>
        </a:bodyPr>
        <a:lstStyle/>
        <a:p>
          <a:pPr marL="228600" lvl="1" indent="-228600" algn="ctr" defTabSz="889000">
            <a:lnSpc>
              <a:spcPct val="90000"/>
            </a:lnSpc>
            <a:spcBef>
              <a:spcPct val="0"/>
            </a:spcBef>
            <a:spcAft>
              <a:spcPct val="20000"/>
            </a:spcAft>
            <a:buChar char="••"/>
          </a:pPr>
          <a:r>
            <a:rPr lang="uk-UA" sz="2000" kern="1200" dirty="0" smtClean="0"/>
            <a:t>всі види тренувань проводяться відповідно до затверджених програм, які складаються начальниками </a:t>
          </a:r>
          <a:r>
            <a:rPr lang="uk-UA" sz="2000" kern="1200" dirty="0" err="1" smtClean="0"/>
            <a:t>цехів</a:t>
          </a:r>
          <a:r>
            <a:rPr lang="uk-UA" sz="2000" kern="1200" dirty="0" smtClean="0"/>
            <a:t>.</a:t>
          </a:r>
          <a:endParaRPr lang="ru-RU" sz="2000" kern="1200" dirty="0"/>
        </a:p>
      </dsp:txBody>
      <dsp:txXfrm>
        <a:off x="0" y="2663569"/>
        <a:ext cx="10186180" cy="633937"/>
      </dsp:txXfrm>
    </dsp:sp>
    <dsp:sp modelId="{5215D42B-B771-44FA-BE7A-B96721A25702}">
      <dsp:nvSpPr>
        <dsp:cNvPr id="0" name=""/>
        <dsp:cNvSpPr/>
      </dsp:nvSpPr>
      <dsp:spPr>
        <a:xfrm>
          <a:off x="0" y="3297506"/>
          <a:ext cx="10186180" cy="993128"/>
        </a:xfrm>
        <a:prstGeom prst="roundRect">
          <a:avLst/>
        </a:prstGeom>
        <a:solidFill>
          <a:schemeClr val="lt1"/>
        </a:solidFill>
        <a:ln w="12700" cap="flat" cmpd="sng" algn="ctr">
          <a:solidFill>
            <a:schemeClr val="accent1"/>
          </a:solidFill>
          <a:prstDash val="solid"/>
          <a:miter lim="800000"/>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kern="1200" dirty="0" smtClean="0"/>
            <a:t>Призначення запобіжних та коригувальних дій</a:t>
          </a:r>
          <a:endParaRPr lang="ru-RU" sz="2500" kern="1200" dirty="0"/>
        </a:p>
      </dsp:txBody>
      <dsp:txXfrm>
        <a:off x="48481" y="3345987"/>
        <a:ext cx="10089218" cy="8961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92A3F-D782-46C3-B526-7F7CA4F260CF}">
      <dsp:nvSpPr>
        <dsp:cNvPr id="0" name=""/>
        <dsp:cNvSpPr/>
      </dsp:nvSpPr>
      <dsp:spPr>
        <a:xfrm>
          <a:off x="119612" y="69432"/>
          <a:ext cx="2160037" cy="1488265"/>
        </a:xfrm>
        <a:prstGeom prst="round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150" t="-15960" r="-2150" b="-1804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5560A6-A15C-4FEA-9636-985A786B67F4}">
      <dsp:nvSpPr>
        <dsp:cNvPr id="0" name=""/>
        <dsp:cNvSpPr/>
      </dsp:nvSpPr>
      <dsp:spPr>
        <a:xfrm>
          <a:off x="104297" y="1488687"/>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r>
            <a:rPr lang="uk-UA" sz="1500" kern="1200" dirty="0" smtClean="0"/>
            <a:t>Миття та дезінфекція рук</a:t>
          </a:r>
          <a:endParaRPr lang="ru-RU" sz="1500" kern="1200" dirty="0"/>
        </a:p>
      </dsp:txBody>
      <dsp:txXfrm>
        <a:off x="104297" y="1488687"/>
        <a:ext cx="2160037" cy="801373"/>
      </dsp:txXfrm>
    </dsp:sp>
    <dsp:sp modelId="{8DA03A23-0E22-4D7E-B7A3-ECDEEB6F15CA}">
      <dsp:nvSpPr>
        <dsp:cNvPr id="0" name=""/>
        <dsp:cNvSpPr/>
      </dsp:nvSpPr>
      <dsp:spPr>
        <a:xfrm>
          <a:off x="2483151" y="4"/>
          <a:ext cx="2160037" cy="1488265"/>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7000" b="-3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C04711-C781-4366-9019-3BCFB6A4BD48}">
      <dsp:nvSpPr>
        <dsp:cNvPr id="0" name=""/>
        <dsp:cNvSpPr/>
      </dsp:nvSpPr>
      <dsp:spPr>
        <a:xfrm>
          <a:off x="2480429" y="1488687"/>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r>
            <a:rPr lang="uk-UA" sz="1500" kern="1200" dirty="0" smtClean="0"/>
            <a:t>забороняється носити годинники, прикраси</a:t>
          </a:r>
          <a:endParaRPr lang="ru-RU" sz="1500" kern="1200" dirty="0"/>
        </a:p>
      </dsp:txBody>
      <dsp:txXfrm>
        <a:off x="2480429" y="1488687"/>
        <a:ext cx="2160037" cy="801373"/>
      </dsp:txXfrm>
    </dsp:sp>
    <dsp:sp modelId="{0A804D75-C89D-4A27-BA2F-79D7AC29CAFF}">
      <dsp:nvSpPr>
        <dsp:cNvPr id="0" name=""/>
        <dsp:cNvSpPr/>
      </dsp:nvSpPr>
      <dsp:spPr>
        <a:xfrm>
          <a:off x="4769058" y="0"/>
          <a:ext cx="2160037" cy="1488265"/>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A1313-F64A-4519-86EC-815DAF0A1575}">
      <dsp:nvSpPr>
        <dsp:cNvPr id="0" name=""/>
        <dsp:cNvSpPr/>
      </dsp:nvSpPr>
      <dsp:spPr>
        <a:xfrm>
          <a:off x="4856561" y="1488687"/>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r>
            <a:rPr lang="uk-UA" sz="1500" kern="1200" dirty="0" smtClean="0"/>
            <a:t>нігті на руках необхідно коротко зрізати, не покривати лаком </a:t>
          </a:r>
          <a:endParaRPr lang="ru-RU" sz="1500" kern="1200" dirty="0"/>
        </a:p>
      </dsp:txBody>
      <dsp:txXfrm>
        <a:off x="4856561" y="1488687"/>
        <a:ext cx="2160037" cy="801373"/>
      </dsp:txXfrm>
    </dsp:sp>
    <dsp:sp modelId="{89ADB643-D329-4C2B-8E50-B9898DAB46C3}">
      <dsp:nvSpPr>
        <dsp:cNvPr id="0" name=""/>
        <dsp:cNvSpPr/>
      </dsp:nvSpPr>
      <dsp:spPr>
        <a:xfrm>
          <a:off x="7247208" y="4"/>
          <a:ext cx="2160037" cy="1488265"/>
        </a:xfrm>
        <a:prstGeom prst="round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441" t="-29434" r="-441" b="-11056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8987F1-F257-451F-AB48-D8089A9CB0D0}">
      <dsp:nvSpPr>
        <dsp:cNvPr id="0" name=""/>
        <dsp:cNvSpPr/>
      </dsp:nvSpPr>
      <dsp:spPr>
        <a:xfrm>
          <a:off x="7232692" y="1488687"/>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r>
            <a:rPr lang="uk-UA" sz="1500" kern="1200" dirty="0" smtClean="0"/>
            <a:t>спецвзуття та чистий </a:t>
          </a:r>
          <a:r>
            <a:rPr lang="ru-RU" sz="1500" kern="1200" dirty="0" smtClean="0"/>
            <a:t>спец</a:t>
          </a:r>
          <a:r>
            <a:rPr lang="uk-UA" sz="1500" kern="1200" dirty="0" smtClean="0"/>
            <a:t>одяг.</a:t>
          </a:r>
          <a:endParaRPr lang="ru-RU" sz="1500" kern="1200" dirty="0"/>
        </a:p>
      </dsp:txBody>
      <dsp:txXfrm>
        <a:off x="7232692" y="1488687"/>
        <a:ext cx="2160037" cy="801373"/>
      </dsp:txXfrm>
    </dsp:sp>
    <dsp:sp modelId="{138E08E3-E81B-4ED5-AA9E-D1710E4C9762}">
      <dsp:nvSpPr>
        <dsp:cNvPr id="0" name=""/>
        <dsp:cNvSpPr/>
      </dsp:nvSpPr>
      <dsp:spPr>
        <a:xfrm>
          <a:off x="172792" y="2380931"/>
          <a:ext cx="2160037" cy="1488265"/>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59AC7B-7F81-4E4B-B0E5-2D566BDA95FB}">
      <dsp:nvSpPr>
        <dsp:cNvPr id="0" name=""/>
        <dsp:cNvSpPr/>
      </dsp:nvSpPr>
      <dsp:spPr>
        <a:xfrm>
          <a:off x="104297" y="3994330"/>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endParaRPr lang="ru-RU" sz="1500" kern="1200"/>
        </a:p>
      </dsp:txBody>
      <dsp:txXfrm>
        <a:off x="104297" y="3994330"/>
        <a:ext cx="2160037" cy="801373"/>
      </dsp:txXfrm>
    </dsp:sp>
    <dsp:sp modelId="{DDBB8FEE-5162-41B5-8F84-30CADAD6C168}">
      <dsp:nvSpPr>
        <dsp:cNvPr id="0" name=""/>
        <dsp:cNvSpPr/>
      </dsp:nvSpPr>
      <dsp:spPr>
        <a:xfrm>
          <a:off x="5047525" y="2330270"/>
          <a:ext cx="2160037" cy="1488265"/>
        </a:xfrm>
        <a:prstGeom prst="round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723F9-DF21-4631-A101-2AF70C90547B}">
      <dsp:nvSpPr>
        <dsp:cNvPr id="0" name=""/>
        <dsp:cNvSpPr/>
      </dsp:nvSpPr>
      <dsp:spPr>
        <a:xfrm>
          <a:off x="2480429" y="3994330"/>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endParaRPr lang="ru-RU" sz="1500" kern="1200"/>
        </a:p>
      </dsp:txBody>
      <dsp:txXfrm>
        <a:off x="2480429" y="3994330"/>
        <a:ext cx="2160037" cy="801373"/>
      </dsp:txXfrm>
    </dsp:sp>
    <dsp:sp modelId="{CF5AA1D2-A958-46D9-ADD6-1171B96E6439}">
      <dsp:nvSpPr>
        <dsp:cNvPr id="0" name=""/>
        <dsp:cNvSpPr/>
      </dsp:nvSpPr>
      <dsp:spPr>
        <a:xfrm>
          <a:off x="2780895" y="2294001"/>
          <a:ext cx="2160037" cy="1488265"/>
        </a:xfrm>
        <a:prstGeom prst="round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48C826-0CAF-4258-8314-2EA2CB3D51C8}">
      <dsp:nvSpPr>
        <dsp:cNvPr id="0" name=""/>
        <dsp:cNvSpPr/>
      </dsp:nvSpPr>
      <dsp:spPr>
        <a:xfrm>
          <a:off x="4856561" y="3994330"/>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endParaRPr lang="ru-RU" sz="1500" kern="1200"/>
        </a:p>
      </dsp:txBody>
      <dsp:txXfrm>
        <a:off x="4856561" y="3994330"/>
        <a:ext cx="2160037" cy="801373"/>
      </dsp:txXfrm>
    </dsp:sp>
    <dsp:sp modelId="{1D9ACC92-BBF3-4D40-9C4F-68C145741B51}">
      <dsp:nvSpPr>
        <dsp:cNvPr id="0" name=""/>
        <dsp:cNvSpPr/>
      </dsp:nvSpPr>
      <dsp:spPr>
        <a:xfrm>
          <a:off x="7336990" y="2323023"/>
          <a:ext cx="2160037" cy="1488265"/>
        </a:xfrm>
        <a:prstGeom prst="round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483948-7A2D-4024-85F7-DCA67150A2A1}">
      <dsp:nvSpPr>
        <dsp:cNvPr id="0" name=""/>
        <dsp:cNvSpPr/>
      </dsp:nvSpPr>
      <dsp:spPr>
        <a:xfrm>
          <a:off x="7336990" y="3994752"/>
          <a:ext cx="2160037" cy="801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lvl="0" algn="ctr" defTabSz="666750">
            <a:lnSpc>
              <a:spcPct val="90000"/>
            </a:lnSpc>
            <a:spcBef>
              <a:spcPct val="0"/>
            </a:spcBef>
            <a:spcAft>
              <a:spcPct val="35000"/>
            </a:spcAft>
          </a:pPr>
          <a:r>
            <a:rPr lang="uk-UA" sz="1500" kern="1200" dirty="0" smtClean="0"/>
            <a:t>курити в спеціально відведених місцях</a:t>
          </a:r>
          <a:endParaRPr lang="ru-RU" sz="1500" kern="1200" dirty="0"/>
        </a:p>
      </dsp:txBody>
      <dsp:txXfrm>
        <a:off x="7336990" y="3994752"/>
        <a:ext cx="2160037" cy="80137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08.583"/>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1,'1590'0,"-1392"14,-5 0,686-15,-837-1,54-10,18 0,92 11,-179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3:53.448"/>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1,'840'0,"-581"14,-21 1,950-14,-569-3,845 2,-1441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3:55.930"/>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58,'219'2,"240"-5,-244-12,-79 4,7-1,136-5,1058 16,-629 3,432-2,-1117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3:58.929"/>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1,'11'5,"0"-1,1 0,0 0,0-1,0-1,18 2,78-1,-67-3,1126 2,-509-5,1427 3,-2061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07.441"/>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30,'996'0,"-753"14,-19 0,1000-13,-590-3,-460-11,-27 0,527 10,-348 5,671-2,-943-2,59-10,-59 4,64 1,186 8,-280-1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10.273"/>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0 114,'169'1,"2"2,199-23,-144-4,228 6,-272 21,202-4,-189-21,388 27,1 42,-575-47,600 30,-1-31,-204-2,144-15,-390 3,153-9,32-4,-271 15,-52 8,1 1,36-3,-31 7,-2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12.522"/>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0 112,'34'0,"18"1,-1-2,0-2,76-15,-73 6,1 3,58-2,111 8,538 4,-578-15,-5 0,-83 15,-46 1,1-2,96-13,-76 3,-1 4,119 3,-148 4,-17-1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20.618"/>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0,'2726'0,"-2468"12,-77-1,1132-3,-776-10,898 2,-1411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22.866"/>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0,'1061'0,"-947"4,152 23,-142-5,57 7,-96-19,0 0,86 0,117-9,183-4,-416-1,-1-3,96-23,-108 22,77-5,-15 2,-57 5,56 1,-80 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27.622"/>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3,'294'-1,"652"13,-467 1,-193-8,-178 3,133 27,-140-18,165 8,812-63,-797 23,221-24,-408 26,100 1,97 13,-114 1,1392-2,-1534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30.014"/>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86,'258'1,"292"-3,-158-25,30-1,772 26,-582 4,198-19,213 4,-663 15,-110-2,-227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11.035"/>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85,'0'-1,"0"1,0-1,1 1,-1-1,0 0,1 1,-1-1,1 1,-1-1,0 1,1-1,-1 1,1-1,0 1,-1 0,1-1,-1 1,1 0,-1-1,1 1,0 0,-1 0,1 0,0-1,-1 1,1 0,0 0,-1 0,1 0,0 0,2 0,46-8,1 3,82 2,-73 2,1227-2,-660 6,1038-3,-1634-2,-1-2,1 0,42-13,-34 8,45-6,186 9,-191 7,-50-1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32.325"/>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0 115,'1081'-51,"-97"-12,1432 66,-2362 0,51 8,-52-4,57 0,503-8,-589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34:34.328"/>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32,'696'-18,"264"5,-604 15,146-2,-478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12.567"/>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30,'1162'0,"-906"-15,-7 0,319 17,-544-3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15.899"/>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55,'2206'0,"-2172"2,-1 1,1 2,39 11,-33-6,76 7,412-12,-289-8,-215 3,15 1,0-2,0-1,0-2,46-11,-10-4,1 4,0 2,1 5,106 0,-154 7,-1-1,33-8,-40 6,0 1,1 0,-1 1,1 2,32 2,284 26,4-29,-132-1,121 2,-315-1,-1-1,0 0,0-1,17-6,-31 9,18-6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23.773"/>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1,'2068'0,"-1767"15,-25-1,527-15,-746 4,98 18,-23-2,559-4,-429-17,-230 0,0-1,40-8,-38 5,-11 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26.659"/>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32,'0'-1,"0"0,1 0,-1 0,0 0,1 0,-1 0,1 0,-1 0,1 0,0 0,-1 0,1 1,0-1,0 0,0 0,0 1,-1-1,1 0,0 1,0-1,0 1,0 0,0-1,0 1,0 0,0-1,1 1,0 0,36-5,-33 4,394-4,-231 7,-140-2,469 18,-186-7,3 0,-224-1,286 26,-252-25,122 6,-37-16,195-4,-163-25,-163 16,144-4,535 18,-427-3,-306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29.592"/>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86,'1113'0,"-969"-9,-91 3,64 2,24 10,419-2,-189-23,-162-8,-31 2,177 20,-204 7,202 12,-48 0,995-12,-671-4,-603 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32.639"/>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1 167,'1588'0,"-1434"-4,212-34,146-59,-483 91,4-2,46-4,-68 11,-1 1,1 0,-1 0,0 1,1 1,-1 0,0 0,18 7,48 18,120 26,-136-38,-11-4,1-3,86 3,105-12,-95-2,-120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4T16:24:34.338"/>
    </inkml:context>
    <inkml:brush xml:id="br0">
      <inkml:brushProperty name="width" value="0.5" units="cm"/>
      <inkml:brushProperty name="height" value="1" units="cm"/>
      <inkml:brushProperty name="color" value="#FFFFCC"/>
      <inkml:brushProperty name="tip" value="rectangle"/>
      <inkml:brushProperty name="rasterOp" value="maskPen"/>
      <inkml:brushProperty name="ignorePressure" value="1"/>
    </inkml:brush>
  </inkml:definitions>
  <inkml:trace contextRef="#ctx0" brushRef="#br0">1 1,'1955'0,"-1932"0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48E264-D94E-8ECA-FB27-5BEE21F932AC}"/>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xmlns="" id="{2A8074B6-C478-16AC-4B0C-F2FBB9A23F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xmlns="" id="{AAB84D49-71E2-4AB3-7B47-CCE59F6241BD}"/>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FF16D93A-E416-D86E-2D27-B200C846818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3032B8BC-16CD-5192-16B7-0DB222492616}"/>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2351162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54ABBD-E476-32F6-F82D-3B4714ECFBE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xmlns="" id="{9194ADBE-7376-ADBB-636A-E743CBC7D53B}"/>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DB5C3135-5B75-8C34-D196-4D8B4303DD87}"/>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FAC73D5B-8C58-D99C-E699-D591D958375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F2A725D1-2981-E35E-AFDD-B8554E65C97E}"/>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3825762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xmlns="" id="{EBA8B939-3BC6-8BCD-6F57-481708A61D0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xmlns="" id="{F83428B6-A9E9-9DD8-51C2-F52E2A0EB0D0}"/>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8FA24CBD-3BFE-6D23-2CAE-F880245BC5EC}"/>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A485DE45-C732-7ABF-0AF4-F11DF305EF7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A92728E6-44DA-21C1-715C-3798411492D3}"/>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2838836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E85B38F-CB1C-3459-C001-9A5CE19F76F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7E081614-9DB3-BFE3-29F9-C6943B60BCE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CEAD47E4-407C-84E8-5E70-7E1586A1A7F7}"/>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8E45634B-58DD-C5BE-34B6-A4A7E001487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9989F1CB-F40A-13AA-6272-F9A385DB31FC}"/>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1308927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1C87D72-71F1-0B60-5611-4D95ADC15D78}"/>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E674B58A-8C14-1F80-B861-960F06D703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xmlns="" id="{D996C607-1B4C-BCEE-D871-F4D4DDC9EF7A}"/>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E50851D2-D7C3-3B38-E6A2-45D1C94FA7D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xmlns="" id="{509633F8-DD0B-CBFE-F7D0-4571DAE6F7E5}"/>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1670038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D021D3-B675-AFEF-FAAE-F7D267ADB71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C7A87BD9-7CC7-4C85-EC3F-E5F6DF295BCA}"/>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xmlns="" id="{3410706D-E5B7-4F6E-FAE4-424656E50B9A}"/>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xmlns="" id="{F98B6B9C-C5D5-D565-C806-FDC4D604971F}"/>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6" name="Місце для нижнього колонтитула 5">
            <a:extLst>
              <a:ext uri="{FF2B5EF4-FFF2-40B4-BE49-F238E27FC236}">
                <a16:creationId xmlns:a16="http://schemas.microsoft.com/office/drawing/2014/main" xmlns="" id="{6C6F4222-7DF6-0F44-D14B-C7303357BF3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D002D376-8546-91B9-D9BC-1309F51D08E6}"/>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360229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D3A5BF-0C31-5A39-CD35-AD540989ED53}"/>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352815CE-84A4-D55A-AE02-581D922FCA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xmlns="" id="{81F4DA75-86AF-FB31-345F-F9890944A4D7}"/>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xmlns="" id="{3488EBE2-82B0-DBC0-4305-05F4368B93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xmlns="" id="{3A34BA17-EFB6-1075-2663-392B7F2CACB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xmlns="" id="{F8C2A005-3AF2-3EAC-A69C-1FE87802BA60}"/>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8" name="Місце для нижнього колонтитула 7">
            <a:extLst>
              <a:ext uri="{FF2B5EF4-FFF2-40B4-BE49-F238E27FC236}">
                <a16:creationId xmlns:a16="http://schemas.microsoft.com/office/drawing/2014/main" xmlns="" id="{198B2647-BA35-ABE7-C54E-1185C364080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xmlns="" id="{64B86A8B-65C5-6E01-62D6-45D5F7A9D5A7}"/>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3825982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7914F6-A56A-97E9-5705-A3CFBDD49563}"/>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xmlns="" id="{09F8D41D-A42C-E595-A5E0-8D26EA2FFA65}"/>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4" name="Місце для нижнього колонтитула 3">
            <a:extLst>
              <a:ext uri="{FF2B5EF4-FFF2-40B4-BE49-F238E27FC236}">
                <a16:creationId xmlns:a16="http://schemas.microsoft.com/office/drawing/2014/main" xmlns="" id="{A536583A-55BA-F059-647A-2C43B06DA279}"/>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xmlns="" id="{983B900E-F980-F11C-C1AD-BDD0894BA89E}"/>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122091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xmlns="" id="{53B19B89-E814-DFC7-FBA5-89B0FD1105FF}"/>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3" name="Місце для нижнього колонтитула 2">
            <a:extLst>
              <a:ext uri="{FF2B5EF4-FFF2-40B4-BE49-F238E27FC236}">
                <a16:creationId xmlns:a16="http://schemas.microsoft.com/office/drawing/2014/main" xmlns="" id="{5026A757-6A27-BD3A-849B-4F7C41D001FD}"/>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xmlns="" id="{2A83B047-F9DD-5EE1-BE0D-218D74DE5CE7}"/>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2077125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280A9FE-9142-2F38-32C0-E1D9227C5520}"/>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xmlns="" id="{7EEDC4D4-7F6E-BC25-A2D3-E2C8121F09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xmlns="" id="{939AC10C-463C-9A12-EE26-2D2F37162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xmlns="" id="{5E881A23-3F7C-4780-36C3-B0A0C4C89779}"/>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6" name="Місце для нижнього колонтитула 5">
            <a:extLst>
              <a:ext uri="{FF2B5EF4-FFF2-40B4-BE49-F238E27FC236}">
                <a16:creationId xmlns:a16="http://schemas.microsoft.com/office/drawing/2014/main" xmlns="" id="{5B3354CC-026F-DAE7-78E1-7E5190EA3AC5}"/>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5F7B91E8-E75D-6390-6306-CB250DA120B4}"/>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2130859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533BBCC-46C1-5EBD-243B-EFB921A5523F}"/>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xmlns="" id="{695D64D3-3A2B-84C6-A2C5-E38362E6A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xmlns="" id="{D3EB85C2-F705-04E4-684A-B726C860D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xmlns="" id="{B7395DB5-FC8D-7108-B66A-DC5E5D40EA21}"/>
              </a:ext>
            </a:extLst>
          </p:cNvPr>
          <p:cNvSpPr>
            <a:spLocks noGrp="1"/>
          </p:cNvSpPr>
          <p:nvPr>
            <p:ph type="dt" sz="half" idx="10"/>
          </p:nvPr>
        </p:nvSpPr>
        <p:spPr/>
        <p:txBody>
          <a:bodyPr/>
          <a:lstStyle/>
          <a:p>
            <a:fld id="{1B587BAC-B480-419E-9724-9913B770F83D}" type="datetimeFigureOut">
              <a:rPr lang="uk-UA" smtClean="0"/>
              <a:t>06.07.2022</a:t>
            </a:fld>
            <a:endParaRPr lang="uk-UA"/>
          </a:p>
        </p:txBody>
      </p:sp>
      <p:sp>
        <p:nvSpPr>
          <p:cNvPr id="6" name="Місце для нижнього колонтитула 5">
            <a:extLst>
              <a:ext uri="{FF2B5EF4-FFF2-40B4-BE49-F238E27FC236}">
                <a16:creationId xmlns:a16="http://schemas.microsoft.com/office/drawing/2014/main" xmlns="" id="{B6460BC3-4D72-7C9D-A15D-4EED22DAE12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xmlns="" id="{201B3A4E-80AC-2E63-D3A3-C2A9806703B6}"/>
              </a:ext>
            </a:extLst>
          </p:cNvPr>
          <p:cNvSpPr>
            <a:spLocks noGrp="1"/>
          </p:cNvSpPr>
          <p:nvPr>
            <p:ph type="sldNum" sz="quarter" idx="12"/>
          </p:nvPr>
        </p:nvSpPr>
        <p:spPr/>
        <p:txBody>
          <a:bodyPr/>
          <a:lstStyle/>
          <a:p>
            <a:fld id="{4B4B417E-D8B9-4C30-A612-49EF9B75B388}" type="slidenum">
              <a:rPr lang="uk-UA" smtClean="0"/>
              <a:t>‹#›</a:t>
            </a:fld>
            <a:endParaRPr lang="uk-UA"/>
          </a:p>
        </p:txBody>
      </p:sp>
    </p:spTree>
    <p:extLst>
      <p:ext uri="{BB962C8B-B14F-4D97-AF65-F5344CB8AC3E}">
        <p14:creationId xmlns:p14="http://schemas.microsoft.com/office/powerpoint/2010/main" val="3763424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xmlns="" id="{E2B8CDD6-D41F-CD04-7CC6-6D42EB087C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xmlns="" id="{130E2E1A-2F32-1755-5CA4-B72F4A9F13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xmlns="" id="{B306C172-DE44-9A6D-7DC6-B19F6F5F60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87BAC-B480-419E-9724-9913B770F83D}" type="datetimeFigureOut">
              <a:rPr lang="uk-UA" smtClean="0"/>
              <a:t>06.07.2022</a:t>
            </a:fld>
            <a:endParaRPr lang="uk-UA"/>
          </a:p>
        </p:txBody>
      </p:sp>
      <p:sp>
        <p:nvSpPr>
          <p:cNvPr id="5" name="Місце для нижнього колонтитула 4">
            <a:extLst>
              <a:ext uri="{FF2B5EF4-FFF2-40B4-BE49-F238E27FC236}">
                <a16:creationId xmlns:a16="http://schemas.microsoft.com/office/drawing/2014/main" xmlns="" id="{47429358-2F43-2BCE-C127-CC60D62216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xmlns="" id="{D85B0AA5-7120-98E6-4576-8F80F0D4B7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B417E-D8B9-4C30-A612-49EF9B75B388}" type="slidenum">
              <a:rPr lang="uk-UA" smtClean="0"/>
              <a:t>‹#›</a:t>
            </a:fld>
            <a:endParaRPr lang="uk-UA"/>
          </a:p>
        </p:txBody>
      </p:sp>
    </p:spTree>
    <p:extLst>
      <p:ext uri="{BB962C8B-B14F-4D97-AF65-F5344CB8AC3E}">
        <p14:creationId xmlns:p14="http://schemas.microsoft.com/office/powerpoint/2010/main" val="376258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4.wdp"/><Relationship Id="rId7" Type="http://schemas.openxmlformats.org/officeDocument/2006/relationships/diagramColors" Target="../diagrams/colors2.xm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customXml" Target="../ink/ink2.xml"/><Relationship Id="rId18" Type="http://schemas.openxmlformats.org/officeDocument/2006/relationships/image" Target="../media/image14.png"/><Relationship Id="rId26"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customXml" Target="../ink/ink6.xml"/><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customXml" Target="../ink/ink4.xml"/><Relationship Id="rId25" Type="http://schemas.openxmlformats.org/officeDocument/2006/relationships/customXml" Target="../ink/ink8.xml"/><Relationship Id="rId2" Type="http://schemas.openxmlformats.org/officeDocument/2006/relationships/image" Target="../media/image2.png"/><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customXml" Target="../ink/ink1.xml"/><Relationship Id="rId24" Type="http://schemas.openxmlformats.org/officeDocument/2006/relationships/image" Target="../media/image17.png"/><Relationship Id="rId5" Type="http://schemas.openxmlformats.org/officeDocument/2006/relationships/image" Target="../media/image5.png"/><Relationship Id="rId15" Type="http://schemas.openxmlformats.org/officeDocument/2006/relationships/customXml" Target="../ink/ink3.xml"/><Relationship Id="rId23" Type="http://schemas.openxmlformats.org/officeDocument/2006/relationships/customXml" Target="../ink/ink7.xml"/><Relationship Id="rId28" Type="http://schemas.openxmlformats.org/officeDocument/2006/relationships/image" Target="../media/image19.png"/><Relationship Id="rId10" Type="http://schemas.openxmlformats.org/officeDocument/2006/relationships/image" Target="../media/image10.png"/><Relationship Id="rId19" Type="http://schemas.openxmlformats.org/officeDocument/2006/relationships/customXml" Target="../ink/ink5.xml"/><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2.png"/><Relationship Id="rId22" Type="http://schemas.openxmlformats.org/officeDocument/2006/relationships/image" Target="../media/image16.png"/><Relationship Id="rId27" Type="http://schemas.openxmlformats.org/officeDocument/2006/relationships/customXml" Target="../ink/ink9.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8.wdp"/><Relationship Id="rId7" Type="http://schemas.openxmlformats.org/officeDocument/2006/relationships/diagramColors" Target="../diagrams/colors5.xml"/><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9.wdp"/></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file:///D:\&#1044;&#1086;&#1082;&#1091;&#1084;&#1077;&#1085;&#1090;&#1080;%202013-2014\&#1047;%20&#1088;&#1086;&#1073;&#1086;&#1095;&#1086;&#1075;&#1086;%20&#1089;&#1090;&#1086;&#1083;&#1072;\&#1044;&#1086;&#1082;&#1091;&#1084;&#1077;&#1085;&#1090;&#1099;\Doc%20ISO\&#1047;&#1086;&#1074;&#1085;&#1110;&#1096;&#1085;&#1110;%20&#1053;&#1086;&#1088;&#1084;&#1072;&#1090;&#1080;&#1074;&#1085;&#1110;%20&#1044;&#1086;&#1082;&#1091;&#1084;&#1077;&#1085;&#1090;&#1080;\&#1044;&#1057;&#1072;&#1085;&#1055;&#1080;&#1053;%202.2.4%20171%2010%20&#1087;&#1086;%20&#1042;&#1086;&#1076;&#1077;.pdf" TargetMode="External"/><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customXml" Target="../ink/ink13.xml"/><Relationship Id="rId18" Type="http://schemas.openxmlformats.org/officeDocument/2006/relationships/image" Target="../media/image29.png"/><Relationship Id="rId26" Type="http://schemas.openxmlformats.org/officeDocument/2006/relationships/image" Target="../media/image33.png"/><Relationship Id="rId3" Type="http://schemas.openxmlformats.org/officeDocument/2006/relationships/image" Target="../media/image21.png"/><Relationship Id="rId21" Type="http://schemas.openxmlformats.org/officeDocument/2006/relationships/customXml" Target="../ink/ink17.xml"/><Relationship Id="rId7" Type="http://schemas.openxmlformats.org/officeDocument/2006/relationships/customXml" Target="../ink/ink10.xml"/><Relationship Id="rId12" Type="http://schemas.openxmlformats.org/officeDocument/2006/relationships/image" Target="../media/image26.png"/><Relationship Id="rId17" Type="http://schemas.openxmlformats.org/officeDocument/2006/relationships/customXml" Target="../ink/ink15.xml"/><Relationship Id="rId25" Type="http://schemas.openxmlformats.org/officeDocument/2006/relationships/customXml" Target="../ink/ink19.xml"/><Relationship Id="rId2" Type="http://schemas.openxmlformats.org/officeDocument/2006/relationships/image" Target="../media/image20.png"/><Relationship Id="rId16" Type="http://schemas.openxmlformats.org/officeDocument/2006/relationships/image" Target="../media/image28.png"/><Relationship Id="rId20" Type="http://schemas.openxmlformats.org/officeDocument/2006/relationships/image" Target="../media/image30.png"/><Relationship Id="rId29" Type="http://schemas.openxmlformats.org/officeDocument/2006/relationships/customXml" Target="../ink/ink21.xm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customXml" Target="../ink/ink12.xml"/><Relationship Id="rId24" Type="http://schemas.openxmlformats.org/officeDocument/2006/relationships/image" Target="../media/image32.png"/><Relationship Id="rId5" Type="http://schemas.openxmlformats.org/officeDocument/2006/relationships/image" Target="../media/image23.png"/><Relationship Id="rId15" Type="http://schemas.openxmlformats.org/officeDocument/2006/relationships/customXml" Target="../ink/ink14.xml"/><Relationship Id="rId23" Type="http://schemas.openxmlformats.org/officeDocument/2006/relationships/customXml" Target="../ink/ink18.xml"/><Relationship Id="rId28" Type="http://schemas.openxmlformats.org/officeDocument/2006/relationships/image" Target="../media/image34.png"/><Relationship Id="rId10" Type="http://schemas.openxmlformats.org/officeDocument/2006/relationships/image" Target="../media/image25.png"/><Relationship Id="rId19" Type="http://schemas.openxmlformats.org/officeDocument/2006/relationships/customXml" Target="../ink/ink16.xml"/><Relationship Id="rId4" Type="http://schemas.openxmlformats.org/officeDocument/2006/relationships/image" Target="../media/image22.png"/><Relationship Id="rId9" Type="http://schemas.openxmlformats.org/officeDocument/2006/relationships/customXml" Target="../ink/ink11.xml"/><Relationship Id="rId14" Type="http://schemas.openxmlformats.org/officeDocument/2006/relationships/image" Target="../media/image27.png"/><Relationship Id="rId22" Type="http://schemas.openxmlformats.org/officeDocument/2006/relationships/image" Target="../media/image31.png"/><Relationship Id="rId27" Type="http://schemas.openxmlformats.org/officeDocument/2006/relationships/customXml" Target="../ink/ink20.xml"/><Relationship Id="rId30"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26AFA80-0C24-F990-8B18-40CBB6E0D3D1}"/>
              </a:ext>
            </a:extLst>
          </p:cNvPr>
          <p:cNvSpPr>
            <a:spLocks noGrp="1"/>
          </p:cNvSpPr>
          <p:nvPr>
            <p:ph type="ctrTitle"/>
          </p:nvPr>
        </p:nvSpPr>
        <p:spPr>
          <a:xfrm>
            <a:off x="1524000" y="1914843"/>
            <a:ext cx="9144000" cy="2387600"/>
          </a:xfrm>
        </p:spPr>
        <p:txBody>
          <a:bodyPr>
            <a:normAutofit fontScale="90000"/>
          </a:bodyPr>
          <a:lstStyle/>
          <a:p>
            <a:r>
              <a:rPr lang="uk-UA" b="1" i="0" u="none" strike="noStrike" dirty="0">
                <a:solidFill>
                  <a:srgbClr val="1B1B1B"/>
                </a:solidFill>
                <a:effectLst/>
              </a:rPr>
              <a:t>Інструкція оцінювання рівня культури забезпечення безпечності та якості продукції</a:t>
            </a:r>
            <a:endParaRPr lang="uk-UA" dirty="0"/>
          </a:p>
        </p:txBody>
      </p:sp>
      <p:sp>
        <p:nvSpPr>
          <p:cNvPr id="3" name="Підзаголовок 2">
            <a:extLst>
              <a:ext uri="{FF2B5EF4-FFF2-40B4-BE49-F238E27FC236}">
                <a16:creationId xmlns:a16="http://schemas.microsoft.com/office/drawing/2014/main" xmlns="" id="{E1E67B7E-3883-5C44-5AC6-744B270348FA}"/>
              </a:ext>
            </a:extLst>
          </p:cNvPr>
          <p:cNvSpPr>
            <a:spLocks noGrp="1"/>
          </p:cNvSpPr>
          <p:nvPr>
            <p:ph type="subTitle" idx="1"/>
          </p:nvPr>
        </p:nvSpPr>
        <p:spPr/>
        <p:txBody>
          <a:bodyPr/>
          <a:lstStyle/>
          <a:p>
            <a:endParaRPr lang="uk-UA"/>
          </a:p>
        </p:txBody>
      </p:sp>
      <p:pic>
        <p:nvPicPr>
          <p:cNvPr id="4" name="Picture 4">
            <a:extLst>
              <a:ext uri="{FF2B5EF4-FFF2-40B4-BE49-F238E27FC236}">
                <a16:creationId xmlns:a16="http://schemas.microsoft.com/office/drawing/2014/main" xmlns="" id="{A1ACE0B8-2B52-DDE2-181F-463112ACC07C}"/>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029770">
            <a:off x="-1475307" y="1341037"/>
            <a:ext cx="7299093" cy="7299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605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412744"/>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954300">
            <a:off x="4804908" y="2915895"/>
            <a:ext cx="3634723" cy="36347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3942251" cy="369332"/>
          </a:xfrm>
          <a:prstGeom prst="rect">
            <a:avLst/>
          </a:prstGeom>
          <a:noFill/>
        </p:spPr>
        <p:txBody>
          <a:bodyPr wrap="square" rtlCol="0">
            <a:spAutoFit/>
          </a:bodyPr>
          <a:lstStyle/>
          <a:p>
            <a:r>
              <a:rPr lang="uk-UA" b="1" dirty="0" smtClean="0"/>
              <a:t>П-13 Корегувальні та запобіжні дії</a:t>
            </a:r>
            <a:endParaRPr lang="ru-RU" b="1" dirty="0"/>
          </a:p>
        </p:txBody>
      </p:sp>
      <p:sp>
        <p:nvSpPr>
          <p:cNvPr id="3" name="TextBox 2"/>
          <p:cNvSpPr txBox="1"/>
          <p:nvPr/>
        </p:nvSpPr>
        <p:spPr>
          <a:xfrm>
            <a:off x="727621" y="985737"/>
            <a:ext cx="3216165" cy="369332"/>
          </a:xfrm>
          <a:prstGeom prst="rect">
            <a:avLst/>
          </a:prstGeom>
          <a:noFill/>
        </p:spPr>
        <p:txBody>
          <a:bodyPr wrap="square" rtlCol="0">
            <a:spAutoFit/>
          </a:bodyPr>
          <a:lstStyle/>
          <a:p>
            <a:pPr lvl="1"/>
            <a:r>
              <a:rPr lang="uk-UA" b="1" cap="all" dirty="0" smtClean="0"/>
              <a:t>Відповідальність</a:t>
            </a:r>
            <a:endParaRPr lang="ru-RU" sz="2000" b="1" i="1" dirty="0"/>
          </a:p>
        </p:txBody>
      </p:sp>
      <p:sp>
        <p:nvSpPr>
          <p:cNvPr id="5" name="Прямоугольная выноска 4"/>
          <p:cNvSpPr/>
          <p:nvPr/>
        </p:nvSpPr>
        <p:spPr>
          <a:xfrm>
            <a:off x="286186" y="2202986"/>
            <a:ext cx="3040338" cy="2421154"/>
          </a:xfrm>
          <a:prstGeom prst="wedgeRectCallou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r>
              <a:rPr lang="uk-UA" b="1" dirty="0" smtClean="0"/>
              <a:t>Директор:</a:t>
            </a:r>
            <a:r>
              <a:rPr lang="uk-UA" dirty="0" smtClean="0"/>
              <a:t> </a:t>
            </a:r>
          </a:p>
          <a:p>
            <a:r>
              <a:rPr lang="uk-UA" dirty="0" smtClean="0"/>
              <a:t>забезпечення </a:t>
            </a:r>
            <a:r>
              <a:rPr lang="uk-UA" dirty="0"/>
              <a:t>персоналу ресурсами для </a:t>
            </a:r>
            <a:r>
              <a:rPr lang="uk-UA" dirty="0" smtClean="0"/>
              <a:t>визначення </a:t>
            </a:r>
            <a:r>
              <a:rPr lang="uk-UA" dirty="0" err="1" smtClean="0"/>
              <a:t>невідповідностей</a:t>
            </a:r>
            <a:r>
              <a:rPr lang="uk-UA" dirty="0"/>
              <a:t>, призначення, проведення, документування, аналізу коригувальних та запобіжних дій</a:t>
            </a:r>
            <a:r>
              <a:rPr lang="uk-UA" dirty="0" smtClean="0"/>
              <a:t>.</a:t>
            </a:r>
            <a:endParaRPr lang="ru-RU" dirty="0"/>
          </a:p>
        </p:txBody>
      </p:sp>
      <p:sp>
        <p:nvSpPr>
          <p:cNvPr id="13" name="Прямоугольная выноска 12"/>
          <p:cNvSpPr/>
          <p:nvPr/>
        </p:nvSpPr>
        <p:spPr>
          <a:xfrm>
            <a:off x="8747013" y="3591359"/>
            <a:ext cx="3297842" cy="2627276"/>
          </a:xfrm>
          <a:prstGeom prst="wedgeRectCallou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r>
              <a:rPr lang="uk-UA" b="1" dirty="0"/>
              <a:t>Керівники структурних підрозділів </a:t>
            </a:r>
            <a:r>
              <a:rPr lang="uk-UA" b="1" dirty="0" smtClean="0"/>
              <a:t>:</a:t>
            </a:r>
          </a:p>
          <a:p>
            <a:r>
              <a:rPr lang="uk-UA" dirty="0" smtClean="0">
                <a:sym typeface="Symbol"/>
              </a:rPr>
              <a:t></a:t>
            </a:r>
            <a:r>
              <a:rPr lang="uk-UA" dirty="0" smtClean="0"/>
              <a:t> обов'язкове повідомлення  </a:t>
            </a:r>
            <a:r>
              <a:rPr lang="uk-UA" dirty="0" err="1" smtClean="0"/>
              <a:t>невідповідностей</a:t>
            </a:r>
            <a:r>
              <a:rPr lang="uk-UA" dirty="0" smtClean="0"/>
              <a:t>, надання </a:t>
            </a:r>
            <a:r>
              <a:rPr lang="uk-UA" dirty="0"/>
              <a:t>пропозицій коригувальних та запобіжних дій;</a:t>
            </a:r>
            <a:endParaRPr lang="ru-RU" dirty="0"/>
          </a:p>
          <a:p>
            <a:r>
              <a:rPr lang="uk-UA" dirty="0">
                <a:sym typeface="Symbol"/>
              </a:rPr>
              <a:t></a:t>
            </a:r>
            <a:r>
              <a:rPr lang="uk-UA" dirty="0"/>
              <a:t> </a:t>
            </a:r>
            <a:r>
              <a:rPr lang="uk-UA" dirty="0" smtClean="0"/>
              <a:t>своєчасне </a:t>
            </a:r>
            <a:r>
              <a:rPr lang="uk-UA" dirty="0"/>
              <a:t>виконання </a:t>
            </a:r>
            <a:r>
              <a:rPr lang="uk-UA" dirty="0" smtClean="0"/>
              <a:t>коригувальних </a:t>
            </a:r>
            <a:r>
              <a:rPr lang="uk-UA" dirty="0"/>
              <a:t>та запобіжних </a:t>
            </a:r>
            <a:r>
              <a:rPr lang="uk-UA" dirty="0" smtClean="0"/>
              <a:t>дій.</a:t>
            </a:r>
            <a:endParaRPr lang="ru-RU" dirty="0"/>
          </a:p>
        </p:txBody>
      </p:sp>
      <p:sp>
        <p:nvSpPr>
          <p:cNvPr id="14" name="Прямоугольная выноска 13"/>
          <p:cNvSpPr/>
          <p:nvPr/>
        </p:nvSpPr>
        <p:spPr>
          <a:xfrm>
            <a:off x="97000" y="4904997"/>
            <a:ext cx="3801166" cy="1711498"/>
          </a:xfrm>
          <a:prstGeom prst="wedgeRectCallou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r>
              <a:rPr lang="uk-UA" b="1" dirty="0"/>
              <a:t>Головні </a:t>
            </a:r>
            <a:r>
              <a:rPr lang="uk-UA" b="1" dirty="0" smtClean="0"/>
              <a:t>фахівці: </a:t>
            </a:r>
          </a:p>
          <a:p>
            <a:r>
              <a:rPr lang="uk-UA" dirty="0" smtClean="0"/>
              <a:t>відповідальність </a:t>
            </a:r>
            <a:r>
              <a:rPr lang="uk-UA" dirty="0"/>
              <a:t>за організацію виконання коригувальних та запобіжних дій у відповідності до призначення.</a:t>
            </a:r>
            <a:endParaRPr lang="ru-RU" dirty="0"/>
          </a:p>
        </p:txBody>
      </p:sp>
      <p:sp>
        <p:nvSpPr>
          <p:cNvPr id="15" name="Прямоугольная выноска 14"/>
          <p:cNvSpPr/>
          <p:nvPr/>
        </p:nvSpPr>
        <p:spPr>
          <a:xfrm>
            <a:off x="4069909" y="4035970"/>
            <a:ext cx="4490766" cy="2404241"/>
          </a:xfrm>
          <a:prstGeom prst="wedgeRectCallou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r>
              <a:rPr lang="uk-UA" b="1" dirty="0" smtClean="0"/>
              <a:t>Виконавці </a:t>
            </a:r>
            <a:r>
              <a:rPr lang="uk-UA" b="1" dirty="0"/>
              <a:t>коригувальних та запобіжних </a:t>
            </a:r>
            <a:r>
              <a:rPr lang="uk-UA" b="1" dirty="0" smtClean="0"/>
              <a:t>дій: </a:t>
            </a:r>
            <a:endParaRPr lang="ru-RU" b="1" dirty="0"/>
          </a:p>
          <a:p>
            <a:r>
              <a:rPr lang="uk-UA" dirty="0">
                <a:sym typeface="Symbol"/>
              </a:rPr>
              <a:t></a:t>
            </a:r>
            <a:r>
              <a:rPr lang="uk-UA" dirty="0"/>
              <a:t> своєчасне виконання призначених </a:t>
            </a:r>
            <a:r>
              <a:rPr lang="uk-UA" dirty="0" smtClean="0"/>
              <a:t>дій</a:t>
            </a:r>
            <a:r>
              <a:rPr lang="uk-UA" dirty="0"/>
              <a:t>;</a:t>
            </a:r>
            <a:endParaRPr lang="ru-RU" dirty="0"/>
          </a:p>
          <a:p>
            <a:r>
              <a:rPr lang="uk-UA" dirty="0">
                <a:sym typeface="Symbol"/>
              </a:rPr>
              <a:t></a:t>
            </a:r>
            <a:r>
              <a:rPr lang="uk-UA" dirty="0"/>
              <a:t> </a:t>
            </a:r>
            <a:r>
              <a:rPr lang="uk-UA" dirty="0" smtClean="0"/>
              <a:t>інформування </a:t>
            </a:r>
            <a:r>
              <a:rPr lang="uk-UA" dirty="0"/>
              <a:t>керівників структурних підрозділів щодо статусу коригувальних та запобіжних дій.</a:t>
            </a:r>
            <a:endParaRPr lang="ru-RU" dirty="0"/>
          </a:p>
        </p:txBody>
      </p:sp>
      <p:sp>
        <p:nvSpPr>
          <p:cNvPr id="18" name="Прямоугольная выноска 17"/>
          <p:cNvSpPr/>
          <p:nvPr/>
        </p:nvSpPr>
        <p:spPr>
          <a:xfrm>
            <a:off x="3495241" y="536201"/>
            <a:ext cx="8455021" cy="2887338"/>
          </a:xfrm>
          <a:prstGeom prst="wedgeRectCallou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endParaRPr lang="ru-RU" dirty="0"/>
          </a:p>
        </p:txBody>
      </p:sp>
      <p:sp>
        <p:nvSpPr>
          <p:cNvPr id="19" name="TextBox 18"/>
          <p:cNvSpPr txBox="1"/>
          <p:nvPr/>
        </p:nvSpPr>
        <p:spPr>
          <a:xfrm>
            <a:off x="3898166" y="663798"/>
            <a:ext cx="7784082" cy="2585323"/>
          </a:xfrm>
          <a:prstGeom prst="rect">
            <a:avLst/>
          </a:prstGeom>
          <a:solidFill>
            <a:schemeClr val="bg2"/>
          </a:solidFill>
        </p:spPr>
        <p:txBody>
          <a:bodyPr wrap="square" rtlCol="0">
            <a:spAutoFit/>
          </a:bodyPr>
          <a:lstStyle/>
          <a:p>
            <a:r>
              <a:rPr lang="uk-UA" b="1" dirty="0" smtClean="0"/>
              <a:t>Керівник </a:t>
            </a:r>
            <a:r>
              <a:rPr lang="uk-UA" b="1" dirty="0"/>
              <a:t>групи </a:t>
            </a:r>
            <a:r>
              <a:rPr lang="uk-UA" b="1" dirty="0" smtClean="0"/>
              <a:t>безпечності:</a:t>
            </a:r>
          </a:p>
          <a:p>
            <a:pPr marL="285750" indent="-285750">
              <a:buFont typeface="Arial" panose="020B0604020202020204" pitchFamily="34" charset="0"/>
              <a:buChar char="•"/>
            </a:pPr>
            <a:r>
              <a:rPr lang="uk-UA" dirty="0" smtClean="0"/>
              <a:t>реєстрація інформації </a:t>
            </a:r>
            <a:r>
              <a:rPr lang="uk-UA" dirty="0"/>
              <a:t>про </a:t>
            </a:r>
            <a:r>
              <a:rPr lang="uk-UA" dirty="0" smtClean="0"/>
              <a:t>невідповідності та аналіз причин;</a:t>
            </a:r>
            <a:endParaRPr lang="ru-RU" dirty="0"/>
          </a:p>
          <a:p>
            <a:pPr marL="285750" indent="-285750">
              <a:buFont typeface="Arial" panose="020B0604020202020204" pitchFamily="34" charset="0"/>
              <a:buChar char="•"/>
            </a:pPr>
            <a:r>
              <a:rPr lang="uk-UA" dirty="0" smtClean="0"/>
              <a:t>своєчасне </a:t>
            </a:r>
            <a:r>
              <a:rPr lang="uk-UA" dirty="0"/>
              <a:t>прийняття рішень про розробку коригувальних та попереджувальних </a:t>
            </a:r>
            <a:r>
              <a:rPr lang="uk-UA" dirty="0" smtClean="0"/>
              <a:t>дій;</a:t>
            </a:r>
            <a:endParaRPr lang="ru-RU" dirty="0"/>
          </a:p>
          <a:p>
            <a:pPr marL="285750" indent="-285750">
              <a:buFont typeface="Arial" panose="020B0604020202020204" pitchFamily="34" charset="0"/>
              <a:buChar char="•"/>
            </a:pPr>
            <a:r>
              <a:rPr lang="uk-UA" dirty="0" smtClean="0"/>
              <a:t>реєстрація та контроль результативності;</a:t>
            </a:r>
          </a:p>
          <a:p>
            <a:pPr marL="285750" indent="-285750">
              <a:buFont typeface="Arial" panose="020B0604020202020204" pitchFamily="34" charset="0"/>
              <a:buChar char="•"/>
            </a:pPr>
            <a:r>
              <a:rPr lang="uk-UA" dirty="0" smtClean="0"/>
              <a:t>інформування керівництва про результати коригувальних та запобіжних дій;</a:t>
            </a:r>
            <a:endParaRPr lang="ru-RU" dirty="0" smtClean="0"/>
          </a:p>
          <a:p>
            <a:pPr marL="285750" indent="-285750">
              <a:buFont typeface="Arial" panose="020B0604020202020204" pitchFamily="34" charset="0"/>
              <a:buChar char="•"/>
            </a:pPr>
            <a:r>
              <a:rPr lang="uk-UA" dirty="0" smtClean="0"/>
              <a:t>взаємодія </a:t>
            </a:r>
            <a:r>
              <a:rPr lang="uk-UA" dirty="0"/>
              <a:t>з зовнішніми органами з питань якості та безпечності харчових </a:t>
            </a:r>
            <a:r>
              <a:rPr lang="uk-UA" dirty="0" smtClean="0"/>
              <a:t>продуктів</a:t>
            </a:r>
            <a:endParaRPr lang="ru-RU" dirty="0"/>
          </a:p>
        </p:txBody>
      </p:sp>
      <p:pic>
        <p:nvPicPr>
          <p:cNvPr id="6" name="Рисунок 5"/>
          <p:cNvPicPr>
            <a:picLocks noChangeAspect="1"/>
          </p:cNvPicPr>
          <p:nvPr/>
        </p:nvPicPr>
        <p:blipFill>
          <a:blip r:embed="rId3">
            <a:extLst>
              <a:ext uri="{BEBA8EAE-BF5A-486C-A8C5-ECC9F3942E4B}">
                <a14:imgProps xmlns:a14="http://schemas.microsoft.com/office/drawing/2010/main">
                  <a14:imgLayer r:embed="rId4">
                    <a14:imgEffect>
                      <a14:backgroundRemoval t="3861" b="96139" l="18557" r="62371">
                        <a14:foregroundMark x1="51546" y1="86486" x2="51546" y2="86486"/>
                      </a14:backgroundRemoval>
                    </a14:imgEffect>
                  </a14:imgLayer>
                </a14:imgProps>
              </a:ext>
              <a:ext uri="{28A0092B-C50C-407E-A947-70E740481C1C}">
                <a14:useLocalDpi xmlns:a14="http://schemas.microsoft.com/office/drawing/2010/main" val="0"/>
              </a:ext>
            </a:extLst>
          </a:blip>
          <a:stretch>
            <a:fillRect/>
          </a:stretch>
        </p:blipFill>
        <p:spPr>
          <a:xfrm>
            <a:off x="2974241" y="2202986"/>
            <a:ext cx="1847850" cy="2466975"/>
          </a:xfrm>
          <a:prstGeom prst="rect">
            <a:avLst/>
          </a:prstGeom>
        </p:spPr>
      </p:pic>
    </p:spTree>
    <p:extLst>
      <p:ext uri="{BB962C8B-B14F-4D97-AF65-F5344CB8AC3E}">
        <p14:creationId xmlns:p14="http://schemas.microsoft.com/office/powerpoint/2010/main" val="573953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954300">
            <a:off x="1155628" y="2884612"/>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6922" y="146103"/>
            <a:ext cx="3942251" cy="369332"/>
          </a:xfrm>
          <a:prstGeom prst="rect">
            <a:avLst/>
          </a:prstGeom>
          <a:noFill/>
        </p:spPr>
        <p:txBody>
          <a:bodyPr wrap="square" rtlCol="0">
            <a:spAutoFit/>
          </a:bodyPr>
          <a:lstStyle/>
          <a:p>
            <a:r>
              <a:rPr lang="uk-UA" b="1" dirty="0"/>
              <a:t>П-13 Корегувальні та запобіжні дії</a:t>
            </a:r>
            <a:endParaRPr lang="ru-RU" b="1" dirty="0"/>
          </a:p>
        </p:txBody>
      </p:sp>
      <p:sp>
        <p:nvSpPr>
          <p:cNvPr id="3" name="TextBox 2"/>
          <p:cNvSpPr txBox="1"/>
          <p:nvPr/>
        </p:nvSpPr>
        <p:spPr>
          <a:xfrm>
            <a:off x="1250194" y="1248993"/>
            <a:ext cx="10179805" cy="369332"/>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uk-UA" b="1" cap="all" dirty="0"/>
              <a:t>ЗАПОБІЖНІ </a:t>
            </a:r>
            <a:r>
              <a:rPr lang="uk-UA" b="1" cap="all" dirty="0" smtClean="0"/>
              <a:t>ДІЇ призначають:                                                      Інші запобіжні дії </a:t>
            </a:r>
            <a:endParaRPr lang="ru-RU" dirty="0"/>
          </a:p>
        </p:txBody>
      </p:sp>
      <p:sp>
        <p:nvSpPr>
          <p:cNvPr id="2" name="TextBox 1"/>
          <p:cNvSpPr txBox="1"/>
          <p:nvPr/>
        </p:nvSpPr>
        <p:spPr>
          <a:xfrm>
            <a:off x="613343" y="2050525"/>
            <a:ext cx="4769211"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uk-UA" dirty="0"/>
              <a:t>п</a:t>
            </a:r>
            <a:r>
              <a:rPr lang="uk-UA" dirty="0" smtClean="0"/>
              <a:t>ісля аналізу </a:t>
            </a:r>
            <a:r>
              <a:rPr lang="uk-UA" dirty="0"/>
              <a:t>функціонування системи управління з боку </a:t>
            </a:r>
            <a:r>
              <a:rPr lang="uk-UA" dirty="0" smtClean="0"/>
              <a:t>керівництва;</a:t>
            </a:r>
            <a:endParaRPr lang="ru-RU" dirty="0"/>
          </a:p>
          <a:p>
            <a:pPr marL="285750" indent="-285750">
              <a:lnSpc>
                <a:spcPct val="150000"/>
              </a:lnSpc>
              <a:buFont typeface="Arial" panose="020B0604020202020204" pitchFamily="34" charset="0"/>
              <a:buChar char="•"/>
            </a:pPr>
            <a:r>
              <a:rPr lang="uk-UA" dirty="0" smtClean="0"/>
              <a:t>аналізу </a:t>
            </a:r>
            <a:r>
              <a:rPr lang="uk-UA" dirty="0"/>
              <a:t>небезпечних чинників для кормів </a:t>
            </a:r>
            <a:r>
              <a:rPr lang="uk-UA" dirty="0" smtClean="0"/>
              <a:t>та продуктів;</a:t>
            </a:r>
            <a:endParaRPr lang="ru-RU" dirty="0"/>
          </a:p>
          <a:p>
            <a:pPr marL="285750" indent="-285750">
              <a:lnSpc>
                <a:spcPct val="150000"/>
              </a:lnSpc>
              <a:buFont typeface="Arial" panose="020B0604020202020204" pitchFamily="34" charset="0"/>
              <a:buChar char="•"/>
            </a:pPr>
            <a:r>
              <a:rPr lang="uk-UA" dirty="0"/>
              <a:t>у</a:t>
            </a:r>
            <a:r>
              <a:rPr lang="uk-UA" dirty="0" smtClean="0"/>
              <a:t>сунення потенційних </a:t>
            </a:r>
            <a:r>
              <a:rPr lang="uk-UA" dirty="0" err="1" smtClean="0"/>
              <a:t>невідповідностей</a:t>
            </a:r>
            <a:r>
              <a:rPr lang="uk-UA" dirty="0" smtClean="0"/>
              <a:t>;</a:t>
            </a:r>
            <a:endParaRPr lang="ru-RU" dirty="0"/>
          </a:p>
          <a:p>
            <a:pPr marL="285750" indent="-285750">
              <a:lnSpc>
                <a:spcPct val="150000"/>
              </a:lnSpc>
              <a:buFont typeface="Arial" panose="020B0604020202020204" pitchFamily="34" charset="0"/>
              <a:buChar char="•"/>
            </a:pPr>
            <a:r>
              <a:rPr lang="uk-UA" dirty="0" smtClean="0"/>
              <a:t>вивчення тенденцій, </a:t>
            </a:r>
            <a:r>
              <a:rPr lang="uk-UA" dirty="0"/>
              <a:t>які можуть призвести до розвитку ситуації у втраті контролю.</a:t>
            </a:r>
            <a:endParaRPr lang="ru-RU" dirty="0"/>
          </a:p>
          <a:p>
            <a:pPr>
              <a:lnSpc>
                <a:spcPct val="150000"/>
              </a:lnSpc>
            </a:pPr>
            <a:endParaRPr lang="ru-RU" dirty="0"/>
          </a:p>
        </p:txBody>
      </p:sp>
      <p:sp>
        <p:nvSpPr>
          <p:cNvPr id="5" name="Прямоугольник 4"/>
          <p:cNvSpPr/>
          <p:nvPr/>
        </p:nvSpPr>
        <p:spPr>
          <a:xfrm>
            <a:off x="6040550" y="2197631"/>
            <a:ext cx="5389449" cy="1754326"/>
          </a:xfrm>
          <a:prstGeom prst="rect">
            <a:avLst/>
          </a:prstGeom>
        </p:spPr>
        <p:txBody>
          <a:bodyPr wrap="square">
            <a:spAutoFit/>
          </a:bodyPr>
          <a:lstStyle/>
          <a:p>
            <a:pPr>
              <a:lnSpc>
                <a:spcPct val="150000"/>
              </a:lnSpc>
            </a:pPr>
            <a:r>
              <a:rPr lang="uk-UA" dirty="0" smtClean="0">
                <a:sym typeface="Symbol"/>
              </a:rPr>
              <a:t></a:t>
            </a:r>
            <a:r>
              <a:rPr lang="uk-UA" dirty="0" smtClean="0"/>
              <a:t> </a:t>
            </a:r>
            <a:r>
              <a:rPr lang="uk-UA" dirty="0"/>
              <a:t>ведення належної ветеринарної практики;</a:t>
            </a:r>
            <a:endParaRPr lang="ru-RU" dirty="0"/>
          </a:p>
          <a:p>
            <a:pPr>
              <a:lnSpc>
                <a:spcPct val="150000"/>
              </a:lnSpc>
            </a:pPr>
            <a:r>
              <a:rPr lang="uk-UA" dirty="0">
                <a:sym typeface="Symbol"/>
              </a:rPr>
              <a:t></a:t>
            </a:r>
            <a:r>
              <a:rPr lang="uk-UA" dirty="0"/>
              <a:t> ведення належної гігієнічної практики;</a:t>
            </a:r>
            <a:endParaRPr lang="ru-RU" dirty="0"/>
          </a:p>
          <a:p>
            <a:pPr>
              <a:lnSpc>
                <a:spcPct val="150000"/>
              </a:lnSpc>
            </a:pPr>
            <a:r>
              <a:rPr lang="uk-UA" dirty="0">
                <a:sym typeface="Symbol"/>
              </a:rPr>
              <a:t></a:t>
            </a:r>
            <a:r>
              <a:rPr lang="uk-UA" dirty="0"/>
              <a:t> ведення належної виробничої практики;</a:t>
            </a:r>
            <a:endParaRPr lang="ru-RU" dirty="0"/>
          </a:p>
          <a:p>
            <a:pPr>
              <a:lnSpc>
                <a:spcPct val="150000"/>
              </a:lnSpc>
            </a:pPr>
            <a:r>
              <a:rPr lang="uk-UA" dirty="0">
                <a:sym typeface="Symbol"/>
              </a:rPr>
              <a:t></a:t>
            </a:r>
            <a:r>
              <a:rPr lang="uk-UA" dirty="0"/>
              <a:t>ведення належної практики дистрибуції.</a:t>
            </a:r>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1496" y="4053047"/>
            <a:ext cx="3429000" cy="2571750"/>
          </a:xfrm>
          <a:prstGeom prst="rect">
            <a:avLst/>
          </a:prstGeom>
        </p:spPr>
      </p:pic>
    </p:spTree>
    <p:extLst>
      <p:ext uri="{BB962C8B-B14F-4D97-AF65-F5344CB8AC3E}">
        <p14:creationId xmlns:p14="http://schemas.microsoft.com/office/powerpoint/2010/main" val="3712823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8520394" y="447675"/>
            <a:ext cx="3019425" cy="5962650"/>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TextBox 2"/>
          <p:cNvSpPr txBox="1"/>
          <p:nvPr/>
        </p:nvSpPr>
        <p:spPr>
          <a:xfrm>
            <a:off x="826039" y="1036660"/>
            <a:ext cx="3824790" cy="369332"/>
          </a:xfrm>
          <a:prstGeom prst="rect">
            <a:avLst/>
          </a:prstGeom>
          <a:noFill/>
        </p:spPr>
        <p:txBody>
          <a:bodyPr wrap="square" rtlCol="0">
            <a:spAutoFit/>
          </a:bodyPr>
          <a:lstStyle/>
          <a:p>
            <a:r>
              <a:rPr lang="uk-UA" b="1" cap="all" dirty="0" smtClean="0"/>
              <a:t>КОРИГУВАННЯ ТА коригувальні дії</a:t>
            </a:r>
            <a:endParaRPr lang="ru-RU" dirty="0"/>
          </a:p>
        </p:txBody>
      </p:sp>
      <p:sp>
        <p:nvSpPr>
          <p:cNvPr id="6" name="TextBox 5"/>
          <p:cNvSpPr txBox="1"/>
          <p:nvPr/>
        </p:nvSpPr>
        <p:spPr>
          <a:xfrm>
            <a:off x="582246" y="94314"/>
            <a:ext cx="3942251" cy="369332"/>
          </a:xfrm>
          <a:prstGeom prst="rect">
            <a:avLst/>
          </a:prstGeom>
          <a:noFill/>
        </p:spPr>
        <p:txBody>
          <a:bodyPr wrap="square" rtlCol="0">
            <a:spAutoFit/>
          </a:bodyPr>
          <a:lstStyle/>
          <a:p>
            <a:r>
              <a:rPr lang="uk-UA" b="1" dirty="0"/>
              <a:t>П-13 Корегувальні та запобіжні дії</a:t>
            </a:r>
            <a:endParaRPr lang="ru-RU" b="1" dirty="0"/>
          </a:p>
        </p:txBody>
      </p:sp>
      <p:graphicFrame>
        <p:nvGraphicFramePr>
          <p:cNvPr id="7" name="Схема 6"/>
          <p:cNvGraphicFramePr/>
          <p:nvPr>
            <p:extLst>
              <p:ext uri="{D42A27DB-BD31-4B8C-83A1-F6EECF244321}">
                <p14:modId xmlns:p14="http://schemas.microsoft.com/office/powerpoint/2010/main" val="1731209012"/>
              </p:ext>
            </p:extLst>
          </p:nvPr>
        </p:nvGraphicFramePr>
        <p:xfrm>
          <a:off x="4855780" y="296817"/>
          <a:ext cx="3941379" cy="17543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Прямоугольник 4"/>
          <p:cNvSpPr/>
          <p:nvPr/>
        </p:nvSpPr>
        <p:spPr>
          <a:xfrm>
            <a:off x="582246" y="2464492"/>
            <a:ext cx="8994533" cy="3892732"/>
          </a:xfrm>
          <a:prstGeom prst="rect">
            <a:avLst/>
          </a:prstGeom>
        </p:spPr>
        <p:txBody>
          <a:bodyPr wrap="square">
            <a:spAutoFit/>
          </a:bodyPr>
          <a:lstStyle/>
          <a:p>
            <a:pPr>
              <a:lnSpc>
                <a:spcPct val="200000"/>
              </a:lnSpc>
            </a:pPr>
            <a:endParaRPr lang="ru-RU" dirty="0"/>
          </a:p>
          <a:p>
            <a:pPr marL="285750" indent="-285750">
              <a:lnSpc>
                <a:spcPct val="200000"/>
              </a:lnSpc>
              <a:buFont typeface="Arial" panose="020B0604020202020204" pitchFamily="34" charset="0"/>
              <a:buChar char="•"/>
            </a:pPr>
            <a:r>
              <a:rPr lang="uk-UA" dirty="0" smtClean="0"/>
              <a:t>продукція</a:t>
            </a:r>
            <a:r>
              <a:rPr lang="uk-UA" dirty="0"/>
              <a:t>, виготовлена </a:t>
            </a:r>
            <a:r>
              <a:rPr lang="uk-UA" dirty="0" smtClean="0"/>
              <a:t>без дотримання вимог </a:t>
            </a:r>
            <a:r>
              <a:rPr lang="uk-UA" dirty="0"/>
              <a:t>операційних </a:t>
            </a:r>
            <a:r>
              <a:rPr lang="uk-UA" dirty="0" smtClean="0"/>
              <a:t>програм;</a:t>
            </a:r>
            <a:endParaRPr lang="ru-RU" dirty="0"/>
          </a:p>
          <a:p>
            <a:pPr marL="285750" indent="-285750">
              <a:lnSpc>
                <a:spcPct val="200000"/>
              </a:lnSpc>
              <a:buFont typeface="Arial" panose="020B0604020202020204" pitchFamily="34" charset="0"/>
              <a:buChar char="•"/>
            </a:pPr>
            <a:r>
              <a:rPr lang="uk-UA" dirty="0" smtClean="0"/>
              <a:t>продукція</a:t>
            </a:r>
            <a:r>
              <a:rPr lang="uk-UA" dirty="0"/>
              <a:t>, виготовлена в </a:t>
            </a:r>
            <a:r>
              <a:rPr lang="uk-UA" dirty="0" smtClean="0"/>
              <a:t>період</a:t>
            </a:r>
            <a:r>
              <a:rPr lang="uk-UA" dirty="0"/>
              <a:t>, коли невиконання вимог </a:t>
            </a:r>
            <a:r>
              <a:rPr lang="uk-UA" dirty="0" smtClean="0"/>
              <a:t>могло </a:t>
            </a:r>
            <a:r>
              <a:rPr lang="uk-UA" dirty="0"/>
              <a:t>вплинути на внесення </a:t>
            </a:r>
            <a:r>
              <a:rPr lang="uk-UA" dirty="0" smtClean="0"/>
              <a:t>небезпечного </a:t>
            </a:r>
            <a:r>
              <a:rPr lang="uk-UA" dirty="0"/>
              <a:t>чинника в продукцію;</a:t>
            </a:r>
            <a:endParaRPr lang="ru-RU" dirty="0"/>
          </a:p>
          <a:p>
            <a:pPr marL="285750" indent="-285750">
              <a:lnSpc>
                <a:spcPct val="200000"/>
              </a:lnSpc>
              <a:buFont typeface="Arial" panose="020B0604020202020204" pitchFamily="34" charset="0"/>
              <a:buChar char="•"/>
            </a:pPr>
            <a:r>
              <a:rPr lang="uk-UA" dirty="0" smtClean="0"/>
              <a:t>продукція</a:t>
            </a:r>
            <a:r>
              <a:rPr lang="uk-UA" dirty="0"/>
              <a:t>,  виготовлена в </a:t>
            </a:r>
            <a:r>
              <a:rPr lang="uk-UA" dirty="0" smtClean="0"/>
              <a:t>умовах</a:t>
            </a:r>
            <a:r>
              <a:rPr lang="uk-UA" dirty="0"/>
              <a:t>, як і </a:t>
            </a:r>
            <a:r>
              <a:rPr lang="uk-UA" dirty="0" smtClean="0"/>
              <a:t>продукція, ухвалена небезпечною;</a:t>
            </a:r>
          </a:p>
          <a:p>
            <a:pPr marL="285750" indent="-285750">
              <a:lnSpc>
                <a:spcPct val="200000"/>
              </a:lnSpc>
              <a:buFont typeface="Arial" panose="020B0604020202020204" pitchFamily="34" charset="0"/>
              <a:buChar char="•"/>
            </a:pPr>
            <a:r>
              <a:rPr lang="uk-UA" dirty="0" smtClean="0"/>
              <a:t>продукція</a:t>
            </a:r>
            <a:r>
              <a:rPr lang="uk-UA" dirty="0"/>
              <a:t>, за результатами випробувань </a:t>
            </a:r>
            <a:r>
              <a:rPr lang="uk-UA" dirty="0" smtClean="0"/>
              <a:t>якої були </a:t>
            </a:r>
            <a:r>
              <a:rPr lang="uk-UA" dirty="0"/>
              <a:t>отримані дані, які не відповідають прийнятному рівню безпечності.</a:t>
            </a:r>
            <a:endParaRPr lang="ru-RU" dirty="0"/>
          </a:p>
        </p:txBody>
      </p:sp>
      <p:sp>
        <p:nvSpPr>
          <p:cNvPr id="10" name="Прямоугольник с двумя скругленными противолежащими углами 9"/>
          <p:cNvSpPr/>
          <p:nvPr/>
        </p:nvSpPr>
        <p:spPr>
          <a:xfrm>
            <a:off x="629919" y="2197631"/>
            <a:ext cx="7789156" cy="470661"/>
          </a:xfrm>
          <a:prstGeom prst="round2DiagRect">
            <a:avLst/>
          </a:prstGeom>
          <a:solidFill>
            <a:schemeClr val="bg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uk-UA" sz="2400" b="1" dirty="0">
                <a:solidFill>
                  <a:schemeClr val="tx1"/>
                </a:solidFill>
              </a:rPr>
              <a:t>Потенційно небезпечна харчова продукція</a:t>
            </a:r>
            <a:endParaRPr lang="ru-RU" sz="2400" b="1" dirty="0">
              <a:solidFill>
                <a:schemeClr val="tx1"/>
              </a:solidFill>
            </a:endParaRPr>
          </a:p>
        </p:txBody>
      </p:sp>
    </p:spTree>
    <p:extLst>
      <p:ext uri="{BB962C8B-B14F-4D97-AF65-F5344CB8AC3E}">
        <p14:creationId xmlns:p14="http://schemas.microsoft.com/office/powerpoint/2010/main" val="1109068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5365531" y="3669182"/>
            <a:ext cx="6096000" cy="2031325"/>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a:spAutoFit/>
          </a:bodyPr>
          <a:lstStyle/>
          <a:p>
            <a:r>
              <a:rPr lang="uk-UA" b="1" cap="all" dirty="0"/>
              <a:t>аналіз РЕЗУЛЬТАТИВНОСТІ ЗАПОБІЖНИХ ТА коригувальних дій</a:t>
            </a:r>
            <a:endParaRPr lang="ru-RU" dirty="0"/>
          </a:p>
          <a:p>
            <a:r>
              <a:rPr lang="uk-UA" dirty="0"/>
              <a:t>Провідний фахівець із стандартизації, сертифікації та якості аналізує результати оцінки результативності/ефективності коригувальних дій та  готує </a:t>
            </a:r>
            <a:r>
              <a:rPr lang="uk-UA" dirty="0" smtClean="0"/>
              <a:t>звіт, доповідає </a:t>
            </a:r>
            <a:r>
              <a:rPr lang="uk-UA" dirty="0"/>
              <a:t>на нарадах при проведенні аналізу з боку керівництва згідно </a:t>
            </a:r>
            <a:r>
              <a:rPr lang="uk-UA" b="1" i="1" dirty="0"/>
              <a:t>П-06 Аналіз з боку керівництва</a:t>
            </a:r>
            <a:r>
              <a:rPr lang="uk-UA" i="1" dirty="0"/>
              <a:t>.</a:t>
            </a:r>
            <a:endParaRPr lang="ru-RU" dirty="0"/>
          </a:p>
        </p:txBody>
      </p:sp>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1084397" flipH="1">
            <a:off x="8509644" y="3179483"/>
            <a:ext cx="5205264" cy="52052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4163174" cy="646331"/>
          </a:xfrm>
          <a:prstGeom prst="rect">
            <a:avLst/>
          </a:prstGeom>
          <a:noFill/>
        </p:spPr>
        <p:txBody>
          <a:bodyPr wrap="square" rtlCol="0">
            <a:spAutoFit/>
          </a:bodyPr>
          <a:lstStyle/>
          <a:p>
            <a:r>
              <a:rPr lang="uk-UA" b="1" dirty="0"/>
              <a:t>П-13 Корегувальні та запобіжні дії</a:t>
            </a:r>
            <a:endParaRPr lang="ru-RU" b="1" dirty="0"/>
          </a:p>
          <a:p>
            <a:endParaRPr lang="ru-RU" b="1" dirty="0"/>
          </a:p>
        </p:txBody>
      </p:sp>
      <p:sp>
        <p:nvSpPr>
          <p:cNvPr id="3" name="TextBox 2"/>
          <p:cNvSpPr txBox="1"/>
          <p:nvPr/>
        </p:nvSpPr>
        <p:spPr>
          <a:xfrm>
            <a:off x="642207" y="1174643"/>
            <a:ext cx="3580056" cy="400110"/>
          </a:xfrm>
          <a:prstGeom prst="rect">
            <a:avLst/>
          </a:prstGeom>
          <a:noFill/>
        </p:spPr>
        <p:txBody>
          <a:bodyPr wrap="square" rtlCol="0">
            <a:spAutoFit/>
          </a:bodyPr>
          <a:lstStyle/>
          <a:p>
            <a:pPr lvl="1"/>
            <a:r>
              <a:rPr lang="uk-UA" sz="2000" b="1" dirty="0" smtClean="0"/>
              <a:t>Негайні коригувальні дії</a:t>
            </a:r>
            <a:endParaRPr lang="ru-RU" sz="2000" b="1" dirty="0"/>
          </a:p>
        </p:txBody>
      </p:sp>
      <p:sp>
        <p:nvSpPr>
          <p:cNvPr id="2" name="Прямоугольник 1"/>
          <p:cNvSpPr/>
          <p:nvPr/>
        </p:nvSpPr>
        <p:spPr>
          <a:xfrm>
            <a:off x="582247" y="3378509"/>
            <a:ext cx="5298291" cy="2308324"/>
          </a:xfrm>
          <a:prstGeom prst="rect">
            <a:avLst/>
          </a:prstGeom>
        </p:spPr>
        <p:txBody>
          <a:bodyPr wrap="square">
            <a:spAutoFit/>
          </a:bodyPr>
          <a:lstStyle/>
          <a:p>
            <a:pPr marL="285750" lvl="0" indent="-285750">
              <a:lnSpc>
                <a:spcPct val="200000"/>
              </a:lnSpc>
              <a:buFont typeface="Arial" panose="020B0604020202020204" pitchFamily="34" charset="0"/>
              <a:buChar char="•"/>
            </a:pPr>
            <a:r>
              <a:rPr lang="uk-UA" dirty="0" smtClean="0"/>
              <a:t>налагодження </a:t>
            </a:r>
            <a:r>
              <a:rPr lang="uk-UA" dirty="0"/>
              <a:t>процесу для відновлення контролю;</a:t>
            </a:r>
            <a:endParaRPr lang="ru-RU" dirty="0"/>
          </a:p>
          <a:p>
            <a:pPr marL="285750" lvl="0" indent="-285750">
              <a:lnSpc>
                <a:spcPct val="200000"/>
              </a:lnSpc>
              <a:buFont typeface="Arial" panose="020B0604020202020204" pitchFamily="34" charset="0"/>
              <a:buChar char="•"/>
            </a:pPr>
            <a:r>
              <a:rPr lang="uk-UA" dirty="0"/>
              <a:t>розпорядження щодо поводження з невідповідною </a:t>
            </a:r>
            <a:r>
              <a:rPr lang="uk-UA" dirty="0" smtClean="0"/>
              <a:t>продукцією.</a:t>
            </a:r>
            <a:endParaRPr lang="ru-RU" dirty="0"/>
          </a:p>
        </p:txBody>
      </p:sp>
      <p:sp>
        <p:nvSpPr>
          <p:cNvPr id="5" name="Стрелка вниз 4"/>
          <p:cNvSpPr/>
          <p:nvPr/>
        </p:nvSpPr>
        <p:spPr>
          <a:xfrm>
            <a:off x="1929764" y="1811337"/>
            <a:ext cx="1529256" cy="1378271"/>
          </a:xfrm>
          <a:prstGeom prst="downArrow">
            <a:avLst>
              <a:gd name="adj1" fmla="val 50000"/>
              <a:gd name="adj2" fmla="val 48590"/>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sz="4000" dirty="0" smtClean="0"/>
              <a:t>1</a:t>
            </a:r>
            <a:endParaRPr lang="ru-RU" sz="4000" dirty="0"/>
          </a:p>
        </p:txBody>
      </p:sp>
      <p:sp>
        <p:nvSpPr>
          <p:cNvPr id="6" name="Прямоугольник 5"/>
          <p:cNvSpPr/>
          <p:nvPr/>
        </p:nvSpPr>
        <p:spPr>
          <a:xfrm>
            <a:off x="5743904" y="551765"/>
            <a:ext cx="6096000" cy="2784737"/>
          </a:xfrm>
          <a:prstGeom prst="rect">
            <a:avLst/>
          </a:prstGeom>
        </p:spPr>
        <p:txBody>
          <a:bodyPr>
            <a:spAutoFit/>
          </a:bodyPr>
          <a:lstStyle/>
          <a:p>
            <a:pPr marL="285750" indent="-285750">
              <a:lnSpc>
                <a:spcPct val="200000"/>
              </a:lnSpc>
              <a:buFont typeface="Arial" panose="020B0604020202020204" pitchFamily="34" charset="0"/>
              <a:buChar char="•"/>
            </a:pPr>
            <a:r>
              <a:rPr lang="uk-UA" dirty="0" smtClean="0"/>
              <a:t>за </a:t>
            </a:r>
            <a:r>
              <a:rPr lang="uk-UA" dirty="0"/>
              <a:t>необхідності, процес </a:t>
            </a:r>
            <a:r>
              <a:rPr lang="uk-UA" dirty="0" smtClean="0"/>
              <a:t>зупиняють, щоб </a:t>
            </a:r>
            <a:r>
              <a:rPr lang="uk-UA" dirty="0"/>
              <a:t>припинити випуск потенційно небезпечною </a:t>
            </a:r>
            <a:r>
              <a:rPr lang="uk-UA" dirty="0" smtClean="0"/>
              <a:t>продукції;</a:t>
            </a:r>
          </a:p>
          <a:p>
            <a:pPr marL="285750" indent="-285750">
              <a:lnSpc>
                <a:spcPct val="200000"/>
              </a:lnSpc>
              <a:buFont typeface="Arial" panose="020B0604020202020204" pitchFamily="34" charset="0"/>
              <a:buChar char="•"/>
            </a:pPr>
            <a:r>
              <a:rPr lang="uk-UA" dirty="0" smtClean="0"/>
              <a:t>проводиться </a:t>
            </a:r>
            <a:r>
              <a:rPr lang="uk-UA" dirty="0"/>
              <a:t>ідентифікація, ізолювання та приймається рішення щодо поводження з потенційно-небезпечною продукцією.</a:t>
            </a:r>
            <a:endParaRPr lang="ru-RU" dirty="0"/>
          </a:p>
        </p:txBody>
      </p:sp>
      <p:sp>
        <p:nvSpPr>
          <p:cNvPr id="9" name="Стрелка вниз 8"/>
          <p:cNvSpPr/>
          <p:nvPr/>
        </p:nvSpPr>
        <p:spPr>
          <a:xfrm rot="16200000">
            <a:off x="4253081" y="613876"/>
            <a:ext cx="1460002" cy="1521643"/>
          </a:xfrm>
          <a:prstGeom prst="downArrow">
            <a:avLst>
              <a:gd name="adj1" fmla="val 50000"/>
              <a:gd name="adj2" fmla="val 48590"/>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sz="4000" dirty="0" smtClean="0"/>
              <a:t>2</a:t>
            </a:r>
            <a:endParaRPr lang="ru-RU" sz="4000" dirty="0"/>
          </a:p>
        </p:txBody>
      </p:sp>
    </p:spTree>
    <p:extLst>
      <p:ext uri="{BB962C8B-B14F-4D97-AF65-F5344CB8AC3E}">
        <p14:creationId xmlns:p14="http://schemas.microsoft.com/office/powerpoint/2010/main" val="2954058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2759" y="2262633"/>
            <a:ext cx="3637413" cy="3637413"/>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rot="3492041">
            <a:off x="-399177" y="3315459"/>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П-20 </a:t>
            </a:r>
            <a:r>
              <a:rPr lang="ru-RU" b="1" dirty="0" err="1" smtClean="0"/>
              <a:t>Забезпечення</a:t>
            </a:r>
            <a:r>
              <a:rPr lang="ru-RU" b="1" dirty="0" smtClean="0"/>
              <a:t> </a:t>
            </a:r>
            <a:r>
              <a:rPr lang="ru-RU" b="1" dirty="0" err="1" smtClean="0"/>
              <a:t>готовнос</a:t>
            </a:r>
            <a:r>
              <a:rPr lang="uk-UA" b="1" dirty="0" smtClean="0"/>
              <a:t>ті до аварійних ситуацій </a:t>
            </a:r>
            <a:endParaRPr lang="ru-RU" b="1" dirty="0"/>
          </a:p>
        </p:txBody>
      </p:sp>
      <p:sp>
        <p:nvSpPr>
          <p:cNvPr id="2" name="Прямоугольник 1"/>
          <p:cNvSpPr/>
          <p:nvPr/>
        </p:nvSpPr>
        <p:spPr>
          <a:xfrm>
            <a:off x="968991" y="2581113"/>
            <a:ext cx="7151427" cy="3831818"/>
          </a:xfrm>
          <a:prstGeom prst="rect">
            <a:avLst/>
          </a:prstGeom>
        </p:spPr>
        <p:txBody>
          <a:bodyPr wrap="square">
            <a:spAutoFit/>
          </a:bodyPr>
          <a:lstStyle/>
          <a:p>
            <a:pPr lvl="2">
              <a:lnSpc>
                <a:spcPct val="150000"/>
              </a:lnSpc>
            </a:pPr>
            <a:r>
              <a:rPr lang="uk-UA" dirty="0" smtClean="0"/>
              <a:t>1. Щоб перевірити здатність персоналу попереджувати </a:t>
            </a:r>
            <a:r>
              <a:rPr lang="uk-UA" dirty="0"/>
              <a:t>розвиток аварійних ситуацій, забезпечувати їх </a:t>
            </a:r>
            <a:r>
              <a:rPr lang="uk-UA" dirty="0" smtClean="0"/>
              <a:t>ліквідацію.</a:t>
            </a:r>
            <a:endParaRPr lang="ru-RU" dirty="0"/>
          </a:p>
          <a:p>
            <a:pPr lvl="2">
              <a:lnSpc>
                <a:spcPct val="150000"/>
              </a:lnSpc>
            </a:pPr>
            <a:r>
              <a:rPr lang="uk-UA" dirty="0" smtClean="0"/>
              <a:t>2. Для перевірки організації </a:t>
            </a:r>
            <a:r>
              <a:rPr lang="uk-UA" dirty="0"/>
              <a:t>звільнення постраждалого від дії небезпечних чинників та надання першої </a:t>
            </a:r>
            <a:r>
              <a:rPr lang="uk-UA" dirty="0" smtClean="0"/>
              <a:t>допомоги.</a:t>
            </a:r>
            <a:endParaRPr lang="ru-RU" dirty="0"/>
          </a:p>
          <a:p>
            <a:pPr lvl="2">
              <a:lnSpc>
                <a:spcPct val="150000"/>
              </a:lnSpc>
            </a:pPr>
            <a:r>
              <a:rPr lang="uk-UA" dirty="0" smtClean="0"/>
              <a:t>3. Удосконалити навички </a:t>
            </a:r>
            <a:r>
              <a:rPr lang="uk-UA" dirty="0"/>
              <a:t>дій чергових змін в аварійних </a:t>
            </a:r>
            <a:r>
              <a:rPr lang="uk-UA" dirty="0" smtClean="0"/>
              <a:t>ситуаціях.</a:t>
            </a:r>
            <a:endParaRPr lang="ru-RU" dirty="0"/>
          </a:p>
          <a:p>
            <a:pPr lvl="2">
              <a:lnSpc>
                <a:spcPct val="150000"/>
              </a:lnSpc>
            </a:pPr>
            <a:r>
              <a:rPr lang="uk-UA" dirty="0" smtClean="0"/>
              <a:t>4. Щоб оцінити незатвердженого </a:t>
            </a:r>
            <a:r>
              <a:rPr lang="uk-UA" dirty="0"/>
              <a:t>постачальника у аварійних ситуаціях.</a:t>
            </a:r>
            <a:endParaRPr lang="ru-RU" dirty="0"/>
          </a:p>
          <a:p>
            <a:pPr>
              <a:lnSpc>
                <a:spcPct val="150000"/>
              </a:lnSpc>
            </a:pPr>
            <a:endParaRPr lang="ru-RU" dirty="0"/>
          </a:p>
        </p:txBody>
      </p:sp>
      <p:sp>
        <p:nvSpPr>
          <p:cNvPr id="3" name="TextBox 2"/>
          <p:cNvSpPr txBox="1"/>
          <p:nvPr/>
        </p:nvSpPr>
        <p:spPr>
          <a:xfrm>
            <a:off x="1086276" y="866866"/>
            <a:ext cx="10376602" cy="1015663"/>
          </a:xfrm>
          <a:prstGeom prst="rect">
            <a:avLst/>
          </a:prstGeom>
          <a:noFill/>
        </p:spPr>
        <p:txBody>
          <a:bodyPr wrap="square" rtlCol="0">
            <a:spAutoFit/>
          </a:bodyPr>
          <a:lstStyle/>
          <a:p>
            <a:r>
              <a:rPr lang="uk-UA" sz="2000" b="1" dirty="0" smtClean="0"/>
              <a:t>Тренування - обов'язкова форма </a:t>
            </a:r>
            <a:r>
              <a:rPr lang="uk-UA" sz="2000" b="1" dirty="0"/>
              <a:t>виробничо-технічного </a:t>
            </a:r>
            <a:r>
              <a:rPr lang="uk-UA" sz="2000" b="1" dirty="0" smtClean="0"/>
              <a:t>навчання</a:t>
            </a:r>
            <a:r>
              <a:rPr lang="uk-UA" sz="2000" b="1" dirty="0" smtClean="0"/>
              <a:t>. </a:t>
            </a:r>
            <a:r>
              <a:rPr lang="uk-UA" sz="2000" dirty="0" smtClean="0"/>
              <a:t>Їх проводять у формі гри з відтворенням порушень в роботі устаткування, імітацією оперативної діяльності по ліквідації аварійної ситуації, оцінками цієї діяльності.</a:t>
            </a:r>
            <a:endParaRPr lang="ru-RU" sz="2000" b="1" dirty="0"/>
          </a:p>
        </p:txBody>
      </p:sp>
      <p:sp>
        <p:nvSpPr>
          <p:cNvPr id="5" name="TextBox 4"/>
          <p:cNvSpPr txBox="1"/>
          <p:nvPr/>
        </p:nvSpPr>
        <p:spPr>
          <a:xfrm>
            <a:off x="3104295" y="1970246"/>
            <a:ext cx="6006662" cy="584775"/>
          </a:xfrm>
          <a:prstGeom prst="rect">
            <a:avLst/>
          </a:prstGeom>
          <a:noFill/>
        </p:spPr>
        <p:txBody>
          <a:bodyPr wrap="square" rtlCol="0">
            <a:spAutoFit/>
          </a:bodyPr>
          <a:lstStyle/>
          <a:p>
            <a:r>
              <a:rPr lang="uk-UA"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Для чого потрібні тренування?</a:t>
            </a:r>
            <a:endParaRPr lang="uk-UA"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1944855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954300">
            <a:off x="1155628" y="2884612"/>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П-20 </a:t>
            </a:r>
            <a:r>
              <a:rPr lang="ru-RU" b="1" dirty="0" err="1" smtClean="0"/>
              <a:t>Забезпечення</a:t>
            </a:r>
            <a:r>
              <a:rPr lang="ru-RU" b="1" dirty="0" smtClean="0"/>
              <a:t> </a:t>
            </a:r>
            <a:r>
              <a:rPr lang="ru-RU" b="1" dirty="0" err="1" smtClean="0"/>
              <a:t>готовнос</a:t>
            </a:r>
            <a:r>
              <a:rPr lang="uk-UA" b="1" dirty="0" smtClean="0"/>
              <a:t>ті до аварійних ситуацій </a:t>
            </a:r>
            <a:endParaRPr lang="ru-RU" b="1" dirty="0"/>
          </a:p>
        </p:txBody>
      </p:sp>
      <p:sp>
        <p:nvSpPr>
          <p:cNvPr id="2" name="Прямоугольник 1"/>
          <p:cNvSpPr/>
          <p:nvPr/>
        </p:nvSpPr>
        <p:spPr>
          <a:xfrm>
            <a:off x="6479628" y="1995306"/>
            <a:ext cx="5207078" cy="3831818"/>
          </a:xfrm>
          <a:prstGeom prst="rect">
            <a:avLst/>
          </a:prstGeom>
        </p:spPr>
        <p:txBody>
          <a:bodyPr wrap="square">
            <a:spAutoFit/>
          </a:bodyPr>
          <a:lstStyle/>
          <a:p>
            <a:pPr marL="1200150" lvl="2" indent="-285750">
              <a:lnSpc>
                <a:spcPct val="150000"/>
              </a:lnSpc>
              <a:buFont typeface="Arial" panose="020B0604020202020204" pitchFamily="34" charset="0"/>
              <a:buChar char="•"/>
            </a:pPr>
            <a:r>
              <a:rPr lang="uk-UA" dirty="0" smtClean="0"/>
              <a:t>схематичні;</a:t>
            </a:r>
            <a:endParaRPr lang="ru-RU" dirty="0"/>
          </a:p>
          <a:p>
            <a:pPr marL="1200150" lvl="2" indent="-285750">
              <a:lnSpc>
                <a:spcPct val="150000"/>
              </a:lnSpc>
              <a:buFont typeface="Arial" panose="020B0604020202020204" pitchFamily="34" charset="0"/>
              <a:buChar char="•"/>
            </a:pPr>
            <a:r>
              <a:rPr lang="uk-UA" dirty="0" smtClean="0"/>
              <a:t>з </a:t>
            </a:r>
            <a:r>
              <a:rPr lang="uk-UA" dirty="0"/>
              <a:t>умовними діями персоналу;</a:t>
            </a:r>
            <a:endParaRPr lang="ru-RU" dirty="0"/>
          </a:p>
          <a:p>
            <a:pPr marL="1200150" lvl="2" indent="-285750">
              <a:lnSpc>
                <a:spcPct val="150000"/>
              </a:lnSpc>
              <a:buFont typeface="Arial" panose="020B0604020202020204" pitchFamily="34" charset="0"/>
              <a:buChar char="•"/>
            </a:pPr>
            <a:r>
              <a:rPr lang="uk-UA" dirty="0" smtClean="0"/>
              <a:t>з </a:t>
            </a:r>
            <a:r>
              <a:rPr lang="uk-UA" dirty="0"/>
              <a:t>впливом на арматуру і відключаючи пристрої на непрацюючому </a:t>
            </a:r>
            <a:r>
              <a:rPr lang="uk-UA" dirty="0" smtClean="0"/>
              <a:t>устаткуванні;</a:t>
            </a:r>
            <a:endParaRPr lang="ru-RU" dirty="0"/>
          </a:p>
          <a:p>
            <a:pPr marL="1200150" lvl="2" indent="-285750">
              <a:lnSpc>
                <a:spcPct val="150000"/>
              </a:lnSpc>
              <a:buFont typeface="Arial" panose="020B0604020202020204" pitchFamily="34" charset="0"/>
              <a:buChar char="•"/>
            </a:pPr>
            <a:r>
              <a:rPr lang="uk-UA" dirty="0" smtClean="0"/>
              <a:t>з </a:t>
            </a:r>
            <a:r>
              <a:rPr lang="uk-UA" dirty="0"/>
              <a:t>використанням технічних засобів </a:t>
            </a:r>
            <a:r>
              <a:rPr lang="uk-UA" dirty="0" smtClean="0"/>
              <a:t>навчання;</a:t>
            </a:r>
            <a:endParaRPr lang="ru-RU" dirty="0"/>
          </a:p>
          <a:p>
            <a:pPr marL="1200150" lvl="2" indent="-285750">
              <a:lnSpc>
                <a:spcPct val="150000"/>
              </a:lnSpc>
              <a:buFont typeface="Arial" panose="020B0604020202020204" pitchFamily="34" charset="0"/>
              <a:buChar char="•"/>
            </a:pPr>
            <a:r>
              <a:rPr lang="uk-UA" dirty="0"/>
              <a:t>комбіновані тренування.</a:t>
            </a:r>
            <a:endParaRPr lang="ru-RU" dirty="0"/>
          </a:p>
          <a:p>
            <a:pPr marL="285750" indent="-285750">
              <a:lnSpc>
                <a:spcPct val="150000"/>
              </a:lnSpc>
              <a:buFont typeface="Arial" panose="020B0604020202020204" pitchFamily="34" charset="0"/>
              <a:buChar char="•"/>
            </a:pPr>
            <a:endParaRPr lang="ru-RU" dirty="0"/>
          </a:p>
        </p:txBody>
      </p:sp>
      <p:sp>
        <p:nvSpPr>
          <p:cNvPr id="5" name="Прямоугольник 4"/>
          <p:cNvSpPr/>
          <p:nvPr/>
        </p:nvSpPr>
        <p:spPr>
          <a:xfrm>
            <a:off x="1070765" y="1005366"/>
            <a:ext cx="2924455" cy="369332"/>
          </a:xfrm>
          <a:prstGeom prst="rect">
            <a:avLst/>
          </a:prstGeom>
        </p:spPr>
        <p:txBody>
          <a:bodyPr wrap="none">
            <a:spAutoFit/>
          </a:bodyPr>
          <a:lstStyle/>
          <a:p>
            <a:r>
              <a:rPr lang="uk-UA" b="1" cap="all" dirty="0"/>
              <a:t>класифікація тренувань</a:t>
            </a:r>
            <a:endParaRPr lang="ru-RU" b="1" i="1" dirty="0"/>
          </a:p>
        </p:txBody>
      </p:sp>
      <p:graphicFrame>
        <p:nvGraphicFramePr>
          <p:cNvPr id="6" name="Схема 5"/>
          <p:cNvGraphicFramePr/>
          <p:nvPr>
            <p:extLst>
              <p:ext uri="{D42A27DB-BD31-4B8C-83A1-F6EECF244321}">
                <p14:modId xmlns:p14="http://schemas.microsoft.com/office/powerpoint/2010/main" val="3124766557"/>
              </p:ext>
            </p:extLst>
          </p:nvPr>
        </p:nvGraphicFramePr>
        <p:xfrm>
          <a:off x="582247" y="2197631"/>
          <a:ext cx="5927836" cy="409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7366790" y="1374698"/>
            <a:ext cx="2055114" cy="369332"/>
          </a:xfrm>
          <a:prstGeom prst="rect">
            <a:avLst/>
          </a:prstGeom>
          <a:noFill/>
        </p:spPr>
        <p:txBody>
          <a:bodyPr wrap="none" lIns="91440" tIns="45720" rIns="91440" bIns="45720">
            <a:spAutoFit/>
          </a:bodyPr>
          <a:lstStyle/>
          <a:p>
            <a:pPr algn="ctr"/>
            <a:r>
              <a:rPr lang="ru-RU" b="1" dirty="0" err="1" smtClean="0"/>
              <a:t>Методи</a:t>
            </a:r>
            <a:r>
              <a:rPr lang="ru-RU" b="1" dirty="0" smtClean="0"/>
              <a:t> </a:t>
            </a:r>
            <a:r>
              <a:rPr lang="ru-RU" b="1" dirty="0" err="1" smtClean="0"/>
              <a:t>тренувань</a:t>
            </a:r>
            <a:endParaRPr lang="ru-RU" b="1" dirty="0"/>
          </a:p>
        </p:txBody>
      </p:sp>
    </p:spTree>
    <p:extLst>
      <p:ext uri="{BB962C8B-B14F-4D97-AF65-F5344CB8AC3E}">
        <p14:creationId xmlns:p14="http://schemas.microsoft.com/office/powerpoint/2010/main" val="296943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463646"/>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1428824">
            <a:off x="6164279" y="-1883207"/>
            <a:ext cx="6531046" cy="65310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П-20 </a:t>
            </a:r>
            <a:r>
              <a:rPr lang="ru-RU" b="1" dirty="0" err="1" smtClean="0"/>
              <a:t>Забезпечення</a:t>
            </a:r>
            <a:r>
              <a:rPr lang="ru-RU" b="1" dirty="0" smtClean="0"/>
              <a:t> </a:t>
            </a:r>
            <a:r>
              <a:rPr lang="ru-RU" b="1" dirty="0" err="1" smtClean="0"/>
              <a:t>готовнос</a:t>
            </a:r>
            <a:r>
              <a:rPr lang="uk-UA" b="1" dirty="0" smtClean="0"/>
              <a:t>ті до аварійних ситуацій </a:t>
            </a:r>
            <a:endParaRPr lang="ru-RU" b="1" dirty="0"/>
          </a:p>
        </p:txBody>
      </p:sp>
      <p:sp>
        <p:nvSpPr>
          <p:cNvPr id="3" name="Прямоугольник 2"/>
          <p:cNvSpPr/>
          <p:nvPr/>
        </p:nvSpPr>
        <p:spPr>
          <a:xfrm>
            <a:off x="1073027" y="1012984"/>
            <a:ext cx="4632678" cy="369332"/>
          </a:xfrm>
          <a:prstGeom prst="rect">
            <a:avLst/>
          </a:prstGeom>
        </p:spPr>
        <p:txBody>
          <a:bodyPr wrap="none">
            <a:spAutoFit/>
          </a:bodyPr>
          <a:lstStyle/>
          <a:p>
            <a:r>
              <a:rPr lang="uk-UA" b="1" cap="all" dirty="0"/>
              <a:t>періодичність проведення </a:t>
            </a:r>
            <a:r>
              <a:rPr lang="uk-UA" b="1" cap="all" dirty="0" smtClean="0"/>
              <a:t>тренувань </a:t>
            </a:r>
            <a:endParaRPr lang="ru-RU" b="1" i="1" dirty="0"/>
          </a:p>
        </p:txBody>
      </p:sp>
      <p:sp>
        <p:nvSpPr>
          <p:cNvPr id="5" name="Прямоугольник с двумя скругленными противолежащими углами 4"/>
          <p:cNvSpPr/>
          <p:nvPr/>
        </p:nvSpPr>
        <p:spPr>
          <a:xfrm>
            <a:off x="1073027" y="2299232"/>
            <a:ext cx="3798518" cy="879398"/>
          </a:xfrm>
          <a:prstGeom prst="round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b="1" cap="all" dirty="0" smtClean="0">
                <a:solidFill>
                  <a:schemeClr val="tx1"/>
                </a:solidFill>
              </a:rPr>
              <a:t>      не </a:t>
            </a:r>
            <a:r>
              <a:rPr lang="uk-UA" b="1" cap="all" dirty="0">
                <a:solidFill>
                  <a:schemeClr val="tx1"/>
                </a:solidFill>
              </a:rPr>
              <a:t>менше 1 разу на рік</a:t>
            </a:r>
            <a:endParaRPr lang="ru-RU" b="1" i="1" dirty="0">
              <a:solidFill>
                <a:schemeClr val="tx1"/>
              </a:solidFill>
            </a:endParaRPr>
          </a:p>
        </p:txBody>
      </p:sp>
      <p:sp>
        <p:nvSpPr>
          <p:cNvPr id="9" name="Прямоугольник с двумя скругленными противолежащими углами 8"/>
          <p:cNvSpPr/>
          <p:nvPr/>
        </p:nvSpPr>
        <p:spPr>
          <a:xfrm>
            <a:off x="1073027" y="3486548"/>
            <a:ext cx="3798518" cy="1395963"/>
          </a:xfrm>
          <a:prstGeom prst="round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dirty="0">
                <a:solidFill>
                  <a:schemeClr val="tx1"/>
                </a:solidFill>
              </a:rPr>
              <a:t>На нових об'єктах протягом перших двох років експлуатації кількість тренувань може бути </a:t>
            </a:r>
            <a:r>
              <a:rPr lang="uk-UA" dirty="0" smtClean="0">
                <a:solidFill>
                  <a:schemeClr val="tx1"/>
                </a:solidFill>
              </a:rPr>
              <a:t>збільшена</a:t>
            </a:r>
            <a:endParaRPr lang="ru-RU" dirty="0">
              <a:solidFill>
                <a:schemeClr val="tx1"/>
              </a:solidFill>
            </a:endParaRPr>
          </a:p>
        </p:txBody>
      </p:sp>
      <p:sp>
        <p:nvSpPr>
          <p:cNvPr id="10" name="Прямоугольник с двумя скругленными противолежащими углами 9"/>
          <p:cNvSpPr/>
          <p:nvPr/>
        </p:nvSpPr>
        <p:spPr>
          <a:xfrm>
            <a:off x="1037022" y="5277102"/>
            <a:ext cx="3798518" cy="1395963"/>
          </a:xfrm>
          <a:prstGeom prst="round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dirty="0">
                <a:solidFill>
                  <a:schemeClr val="tx1"/>
                </a:solidFill>
              </a:rPr>
              <a:t>Для персоналу зміни, у якій сталася аварія з вини персоналу, призначається додаткове тренування з урахуванням допущених помилок. </a:t>
            </a:r>
            <a:endParaRPr lang="ru-RU" dirty="0">
              <a:solidFill>
                <a:schemeClr val="tx1"/>
              </a:solidFill>
            </a:endParaRPr>
          </a:p>
        </p:txBody>
      </p:sp>
      <p:sp>
        <p:nvSpPr>
          <p:cNvPr id="11" name="Овал 10">
            <a:extLst>
              <a:ext uri="{FF2B5EF4-FFF2-40B4-BE49-F238E27FC236}">
                <a16:creationId xmlns:a16="http://schemas.microsoft.com/office/drawing/2014/main" xmlns="" id="{8DB8452B-A2DA-58CB-88C8-C3294A74E3AB}"/>
              </a:ext>
            </a:extLst>
          </p:cNvPr>
          <p:cNvSpPr/>
          <p:nvPr/>
        </p:nvSpPr>
        <p:spPr>
          <a:xfrm>
            <a:off x="5705705" y="374717"/>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6609638" y="988834"/>
            <a:ext cx="5104142" cy="369332"/>
          </a:xfrm>
          <a:prstGeom prst="rect">
            <a:avLst/>
          </a:prstGeom>
          <a:noFill/>
        </p:spPr>
        <p:txBody>
          <a:bodyPr wrap="square" rtlCol="0">
            <a:spAutoFit/>
          </a:bodyPr>
          <a:lstStyle/>
          <a:p>
            <a:r>
              <a:rPr lang="ru-RU" b="1" cap="all" dirty="0" err="1"/>
              <a:t>планування</a:t>
            </a:r>
            <a:r>
              <a:rPr lang="ru-RU" b="1" cap="all" dirty="0"/>
              <a:t> та </a:t>
            </a:r>
            <a:r>
              <a:rPr lang="ru-RU" b="1" cap="all" dirty="0" err="1" smtClean="0"/>
              <a:t>підготовка</a:t>
            </a:r>
            <a:endParaRPr lang="ru-RU" dirty="0"/>
          </a:p>
        </p:txBody>
      </p:sp>
      <p:sp>
        <p:nvSpPr>
          <p:cNvPr id="7" name="Прямоугольник 6"/>
          <p:cNvSpPr/>
          <p:nvPr/>
        </p:nvSpPr>
        <p:spPr>
          <a:xfrm>
            <a:off x="5617780" y="1853123"/>
            <a:ext cx="6096000" cy="4247317"/>
          </a:xfrm>
          <a:prstGeom prst="rect">
            <a:avLst/>
          </a:prstGeom>
        </p:spPr>
        <p:txBody>
          <a:bodyPr>
            <a:spAutoFit/>
          </a:bodyPr>
          <a:lstStyle/>
          <a:p>
            <a:pPr>
              <a:lnSpc>
                <a:spcPct val="150000"/>
              </a:lnSpc>
            </a:pPr>
            <a:r>
              <a:rPr lang="ru-RU" dirty="0"/>
              <a:t>П</a:t>
            </a:r>
            <a:r>
              <a:rPr lang="uk-UA" dirty="0" err="1" smtClean="0"/>
              <a:t>ри</a:t>
            </a:r>
            <a:r>
              <a:rPr lang="uk-UA" dirty="0" smtClean="0"/>
              <a:t> </a:t>
            </a:r>
            <a:r>
              <a:rPr lang="uk-UA" dirty="0"/>
              <a:t>складанні </a:t>
            </a:r>
            <a:r>
              <a:rPr lang="uk-UA" dirty="0" smtClean="0"/>
              <a:t>рекомендованих </a:t>
            </a:r>
            <a:r>
              <a:rPr lang="uk-UA" dirty="0"/>
              <a:t>тем </a:t>
            </a:r>
            <a:r>
              <a:rPr lang="uk-UA" dirty="0" smtClean="0"/>
              <a:t>враховуються:</a:t>
            </a:r>
            <a:endParaRPr lang="ru-RU" dirty="0"/>
          </a:p>
          <a:p>
            <a:pPr marL="285750" indent="-285750">
              <a:lnSpc>
                <a:spcPct val="150000"/>
              </a:lnSpc>
              <a:buFont typeface="Arial" panose="020B0604020202020204" pitchFamily="34" charset="0"/>
              <a:buChar char="•"/>
            </a:pPr>
            <a:r>
              <a:rPr lang="uk-UA" dirty="0" smtClean="0"/>
              <a:t>аварії </a:t>
            </a:r>
            <a:r>
              <a:rPr lang="uk-UA" dirty="0"/>
              <a:t>і випадки відмов в роботі </a:t>
            </a:r>
            <a:r>
              <a:rPr lang="uk-UA" dirty="0" smtClean="0"/>
              <a:t>устаткування;</a:t>
            </a:r>
            <a:endParaRPr lang="ru-RU" dirty="0"/>
          </a:p>
          <a:p>
            <a:pPr marL="285750" indent="-285750">
              <a:lnSpc>
                <a:spcPct val="150000"/>
              </a:lnSpc>
              <a:buFont typeface="Arial" panose="020B0604020202020204" pitchFamily="34" charset="0"/>
              <a:buChar char="•"/>
            </a:pPr>
            <a:r>
              <a:rPr lang="uk-UA" dirty="0" smtClean="0"/>
              <a:t>дефекти устаткування;</a:t>
            </a:r>
            <a:endParaRPr lang="ru-RU" dirty="0"/>
          </a:p>
          <a:p>
            <a:pPr marL="285750" indent="-285750">
              <a:lnSpc>
                <a:spcPct val="150000"/>
              </a:lnSpc>
              <a:buFont typeface="Arial" panose="020B0604020202020204" pitchFamily="34" charset="0"/>
              <a:buChar char="•"/>
            </a:pPr>
            <a:r>
              <a:rPr lang="uk-UA" dirty="0" smtClean="0"/>
              <a:t>сезонні явища;</a:t>
            </a:r>
            <a:endParaRPr lang="ru-RU" dirty="0"/>
          </a:p>
          <a:p>
            <a:pPr marL="285750" indent="-285750">
              <a:lnSpc>
                <a:spcPct val="150000"/>
              </a:lnSpc>
              <a:buFont typeface="Arial" panose="020B0604020202020204" pitchFamily="34" charset="0"/>
              <a:buChar char="•"/>
            </a:pPr>
            <a:r>
              <a:rPr lang="uk-UA" dirty="0" smtClean="0"/>
              <a:t>можливості </a:t>
            </a:r>
            <a:r>
              <a:rPr lang="uk-UA" dirty="0"/>
              <a:t>виникнення </a:t>
            </a:r>
            <a:r>
              <a:rPr lang="uk-UA" dirty="0" smtClean="0"/>
              <a:t>пожеж або потопів;</a:t>
            </a:r>
            <a:endParaRPr lang="ru-RU" dirty="0"/>
          </a:p>
          <a:p>
            <a:pPr marL="285750" indent="-285750">
              <a:lnSpc>
                <a:spcPct val="150000"/>
              </a:lnSpc>
              <a:buFont typeface="Arial" panose="020B0604020202020204" pitchFamily="34" charset="0"/>
              <a:buChar char="•"/>
            </a:pPr>
            <a:r>
              <a:rPr lang="uk-UA" dirty="0" smtClean="0"/>
              <a:t>введення </a:t>
            </a:r>
            <a:r>
              <a:rPr lang="uk-UA" dirty="0"/>
              <a:t>в роботу </a:t>
            </a:r>
            <a:r>
              <a:rPr lang="uk-UA" dirty="0" smtClean="0"/>
              <a:t>не </a:t>
            </a:r>
            <a:r>
              <a:rPr lang="uk-UA" dirty="0"/>
              <a:t>освоєного </a:t>
            </a:r>
            <a:r>
              <a:rPr lang="uk-UA" dirty="0" smtClean="0"/>
              <a:t>устаткування;</a:t>
            </a:r>
            <a:endParaRPr lang="ru-RU" dirty="0"/>
          </a:p>
          <a:p>
            <a:pPr marL="285750" indent="-285750">
              <a:lnSpc>
                <a:spcPct val="150000"/>
              </a:lnSpc>
              <a:buFont typeface="Arial" panose="020B0604020202020204" pitchFamily="34" charset="0"/>
              <a:buChar char="•"/>
            </a:pPr>
            <a:r>
              <a:rPr lang="uk-UA" dirty="0" smtClean="0"/>
              <a:t>вимушена </a:t>
            </a:r>
            <a:r>
              <a:rPr lang="uk-UA" dirty="0"/>
              <a:t>зміна в режимах роботи устаткування, викликана виробництвом ремонтних </a:t>
            </a:r>
            <a:r>
              <a:rPr lang="uk-UA" dirty="0" smtClean="0"/>
              <a:t>робіт;</a:t>
            </a:r>
            <a:endParaRPr lang="ru-RU" dirty="0"/>
          </a:p>
          <a:p>
            <a:pPr marL="285750" indent="-285750">
              <a:lnSpc>
                <a:spcPct val="150000"/>
              </a:lnSpc>
              <a:buFont typeface="Arial" panose="020B0604020202020204" pitchFamily="34" charset="0"/>
              <a:buChar char="•"/>
            </a:pPr>
            <a:r>
              <a:rPr lang="uk-UA" dirty="0" smtClean="0"/>
              <a:t>наявність </a:t>
            </a:r>
            <a:r>
              <a:rPr lang="uk-UA" dirty="0"/>
              <a:t>персоналу на </a:t>
            </a:r>
            <a:r>
              <a:rPr lang="uk-UA" dirty="0" smtClean="0"/>
              <a:t>місцях;</a:t>
            </a:r>
            <a:endParaRPr lang="ru-RU" dirty="0"/>
          </a:p>
          <a:p>
            <a:pPr marL="285750" indent="-285750">
              <a:lnSpc>
                <a:spcPct val="150000"/>
              </a:lnSpc>
              <a:buFont typeface="Arial" panose="020B0604020202020204" pitchFamily="34" charset="0"/>
              <a:buChar char="•"/>
            </a:pPr>
            <a:r>
              <a:rPr lang="uk-UA" dirty="0" smtClean="0"/>
              <a:t>конструктивні </a:t>
            </a:r>
            <a:r>
              <a:rPr lang="uk-UA" dirty="0"/>
              <a:t>особливості устаткування.</a:t>
            </a:r>
            <a:endParaRPr lang="ru-RU" dirty="0"/>
          </a:p>
        </p:txBody>
      </p:sp>
    </p:spTree>
    <p:extLst>
      <p:ext uri="{BB962C8B-B14F-4D97-AF65-F5344CB8AC3E}">
        <p14:creationId xmlns:p14="http://schemas.microsoft.com/office/powerpoint/2010/main" val="42514400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6691072" y="-989650"/>
            <a:ext cx="5875108" cy="58751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П-20 </a:t>
            </a:r>
            <a:r>
              <a:rPr lang="ru-RU" b="1" dirty="0" err="1" smtClean="0"/>
              <a:t>Забезпечення</a:t>
            </a:r>
            <a:r>
              <a:rPr lang="ru-RU" b="1" dirty="0" smtClean="0"/>
              <a:t> </a:t>
            </a:r>
            <a:r>
              <a:rPr lang="ru-RU" b="1" dirty="0" err="1" smtClean="0"/>
              <a:t>готовнос</a:t>
            </a:r>
            <a:r>
              <a:rPr lang="uk-UA" b="1" dirty="0" smtClean="0"/>
              <a:t>ті до аварійних ситуацій </a:t>
            </a:r>
            <a:endParaRPr lang="ru-RU" b="1" dirty="0"/>
          </a:p>
        </p:txBody>
      </p:sp>
      <p:sp>
        <p:nvSpPr>
          <p:cNvPr id="3" name="Прямоугольник 2"/>
          <p:cNvSpPr/>
          <p:nvPr/>
        </p:nvSpPr>
        <p:spPr>
          <a:xfrm>
            <a:off x="1044185" y="1096343"/>
            <a:ext cx="4448077" cy="369332"/>
          </a:xfrm>
          <a:prstGeom prst="rect">
            <a:avLst/>
          </a:prstGeom>
        </p:spPr>
        <p:txBody>
          <a:bodyPr wrap="none">
            <a:spAutoFit/>
          </a:bodyPr>
          <a:lstStyle/>
          <a:p>
            <a:r>
              <a:rPr lang="uk-UA" b="1" cap="all" dirty="0" smtClean="0"/>
              <a:t>Послідовність проведення </a:t>
            </a:r>
            <a:r>
              <a:rPr lang="uk-UA" b="1" cap="all" dirty="0"/>
              <a:t>тренувань</a:t>
            </a:r>
            <a:endParaRPr lang="ru-RU" b="1" i="1" dirty="0"/>
          </a:p>
        </p:txBody>
      </p:sp>
      <p:graphicFrame>
        <p:nvGraphicFramePr>
          <p:cNvPr id="6" name="Схема 5"/>
          <p:cNvGraphicFramePr/>
          <p:nvPr>
            <p:extLst>
              <p:ext uri="{D42A27DB-BD31-4B8C-83A1-F6EECF244321}">
                <p14:modId xmlns:p14="http://schemas.microsoft.com/office/powerpoint/2010/main" val="3348706847"/>
              </p:ext>
            </p:extLst>
          </p:nvPr>
        </p:nvGraphicFramePr>
        <p:xfrm>
          <a:off x="1236561" y="1950676"/>
          <a:ext cx="10186181" cy="4334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1959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flipH="1">
            <a:off x="-248834" y="3680590"/>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П-28 </a:t>
            </a:r>
            <a:r>
              <a:rPr lang="ru-RU" b="1" dirty="0" err="1" smtClean="0"/>
              <a:t>Планування</a:t>
            </a:r>
            <a:r>
              <a:rPr lang="ru-RU" b="1" dirty="0" smtClean="0"/>
              <a:t> </a:t>
            </a:r>
            <a:r>
              <a:rPr lang="ru-RU" b="1" dirty="0" err="1" smtClean="0"/>
              <a:t>безпечності</a:t>
            </a:r>
            <a:r>
              <a:rPr lang="ru-RU" b="1" dirty="0" smtClean="0"/>
              <a:t> </a:t>
            </a:r>
            <a:r>
              <a:rPr lang="ru-RU" b="1" dirty="0" err="1" smtClean="0"/>
              <a:t>харчових</a:t>
            </a:r>
            <a:r>
              <a:rPr lang="ru-RU" b="1" dirty="0" smtClean="0"/>
              <a:t> </a:t>
            </a:r>
            <a:r>
              <a:rPr lang="ru-RU" b="1" dirty="0" err="1" smtClean="0"/>
              <a:t>продуктів</a:t>
            </a:r>
            <a:r>
              <a:rPr lang="ru-RU" b="1" dirty="0" smtClean="0"/>
              <a:t> та </a:t>
            </a:r>
            <a:r>
              <a:rPr lang="ru-RU" b="1" dirty="0" err="1" smtClean="0"/>
              <a:t>кормів</a:t>
            </a:r>
            <a:r>
              <a:rPr lang="uk-UA" b="1" dirty="0" smtClean="0"/>
              <a:t> </a:t>
            </a:r>
            <a:endParaRPr lang="ru-RU" b="1" dirty="0"/>
          </a:p>
        </p:txBody>
      </p:sp>
      <p:sp>
        <p:nvSpPr>
          <p:cNvPr id="2" name="Прямоугольник 1"/>
          <p:cNvSpPr/>
          <p:nvPr/>
        </p:nvSpPr>
        <p:spPr>
          <a:xfrm>
            <a:off x="1184502" y="913033"/>
            <a:ext cx="10523403" cy="646331"/>
          </a:xfrm>
          <a:prstGeom prst="rect">
            <a:avLst/>
          </a:prstGeom>
        </p:spPr>
        <p:txBody>
          <a:bodyPr wrap="square">
            <a:spAutoFit/>
          </a:bodyPr>
          <a:lstStyle/>
          <a:p>
            <a:r>
              <a:rPr lang="uk-UA" b="1" cap="all" dirty="0" err="1"/>
              <a:t>РоЗРоБКА</a:t>
            </a:r>
            <a:r>
              <a:rPr lang="uk-UA" b="1" cap="all" dirty="0"/>
              <a:t> </a:t>
            </a:r>
            <a:r>
              <a:rPr lang="uk-UA" b="1" cap="all" dirty="0" err="1"/>
              <a:t>ЦіЛЕЙ</a:t>
            </a:r>
            <a:r>
              <a:rPr lang="uk-UA" b="1" cap="all" dirty="0"/>
              <a:t> В </a:t>
            </a:r>
            <a:r>
              <a:rPr lang="uk-UA" b="1" cap="all" dirty="0" err="1"/>
              <a:t>ОБЛАСТі</a:t>
            </a:r>
            <a:r>
              <a:rPr lang="uk-UA" b="1" cap="all" dirty="0"/>
              <a:t> системи управління якістю та  </a:t>
            </a:r>
            <a:endParaRPr lang="ru-RU" b="1" dirty="0"/>
          </a:p>
          <a:p>
            <a:r>
              <a:rPr lang="uk-UA" b="1" cap="all" dirty="0"/>
              <a:t>безпечністю харчових продуктів та кормів</a:t>
            </a:r>
            <a:endParaRPr lang="ru-RU" b="1" dirty="0"/>
          </a:p>
        </p:txBody>
      </p:sp>
      <p:sp>
        <p:nvSpPr>
          <p:cNvPr id="3" name="Прямоугольник 2"/>
          <p:cNvSpPr/>
          <p:nvPr/>
        </p:nvSpPr>
        <p:spPr>
          <a:xfrm>
            <a:off x="1931902" y="2197631"/>
            <a:ext cx="6096000" cy="3416320"/>
          </a:xfrm>
          <a:prstGeom prst="rect">
            <a:avLst/>
          </a:prstGeom>
          <a:solidFill>
            <a:schemeClr val="tx2">
              <a:lumMod val="20000"/>
              <a:lumOff val="80000"/>
            </a:schemeClr>
          </a:solidFill>
          <a:ln>
            <a:solidFill>
              <a:srgbClr val="3333CC"/>
            </a:solidFill>
          </a:ln>
        </p:spPr>
        <p:style>
          <a:lnRef idx="1">
            <a:schemeClr val="accent3"/>
          </a:lnRef>
          <a:fillRef idx="2">
            <a:schemeClr val="accent3"/>
          </a:fillRef>
          <a:effectRef idx="1">
            <a:schemeClr val="accent3"/>
          </a:effectRef>
          <a:fontRef idx="minor">
            <a:schemeClr val="dk1"/>
          </a:fontRef>
        </p:style>
        <p:txBody>
          <a:bodyPr>
            <a:spAutoFit/>
          </a:bodyPr>
          <a:lstStyle/>
          <a:p>
            <a:pPr marL="285750" indent="-285750">
              <a:lnSpc>
                <a:spcPct val="200000"/>
              </a:lnSpc>
              <a:buFont typeface="Wingdings" panose="05000000000000000000" pitchFamily="2" charset="2"/>
              <a:buChar char="Ø"/>
            </a:pPr>
            <a:r>
              <a:rPr lang="uk-UA" dirty="0" smtClean="0"/>
              <a:t>Орієнтація </a:t>
            </a:r>
            <a:r>
              <a:rPr lang="uk-UA" dirty="0" smtClean="0"/>
              <a:t>на споживача</a:t>
            </a:r>
            <a:endParaRPr lang="ru-RU" dirty="0"/>
          </a:p>
          <a:p>
            <a:pPr marL="285750" indent="-285750">
              <a:lnSpc>
                <a:spcPct val="200000"/>
              </a:lnSpc>
              <a:buFont typeface="Wingdings" panose="05000000000000000000" pitchFamily="2" charset="2"/>
              <a:buChar char="Ø"/>
            </a:pPr>
            <a:r>
              <a:rPr lang="uk-UA" dirty="0" smtClean="0"/>
              <a:t>Рівень </a:t>
            </a:r>
            <a:r>
              <a:rPr lang="uk-UA" dirty="0"/>
              <a:t>задоволеності </a:t>
            </a:r>
            <a:r>
              <a:rPr lang="uk-UA" dirty="0" smtClean="0"/>
              <a:t>споживачів</a:t>
            </a:r>
            <a:endParaRPr lang="ru-RU" dirty="0"/>
          </a:p>
          <a:p>
            <a:pPr marL="285750" indent="-285750">
              <a:lnSpc>
                <a:spcPct val="200000"/>
              </a:lnSpc>
              <a:buFont typeface="Wingdings" panose="05000000000000000000" pitchFamily="2" charset="2"/>
              <a:buChar char="Ø"/>
            </a:pPr>
            <a:r>
              <a:rPr lang="uk-UA" dirty="0" smtClean="0"/>
              <a:t>Фактичний </a:t>
            </a:r>
            <a:r>
              <a:rPr lang="uk-UA" dirty="0" smtClean="0"/>
              <a:t>показник </a:t>
            </a:r>
            <a:r>
              <a:rPr lang="uk-UA" dirty="0"/>
              <a:t>продукції і </a:t>
            </a:r>
            <a:r>
              <a:rPr lang="uk-UA" dirty="0" smtClean="0"/>
              <a:t>процесів</a:t>
            </a:r>
          </a:p>
          <a:p>
            <a:pPr marL="285750" indent="-285750">
              <a:lnSpc>
                <a:spcPct val="200000"/>
              </a:lnSpc>
              <a:buFont typeface="Wingdings" panose="05000000000000000000" pitchFamily="2" charset="2"/>
              <a:buChar char="Ø"/>
            </a:pPr>
            <a:r>
              <a:rPr lang="uk-UA" dirty="0" smtClean="0"/>
              <a:t>Результати </a:t>
            </a:r>
            <a:r>
              <a:rPr lang="uk-UA" dirty="0" smtClean="0"/>
              <a:t>порівняльного </a:t>
            </a:r>
            <a:r>
              <a:rPr lang="uk-UA" dirty="0"/>
              <a:t>аналізу з </a:t>
            </a:r>
            <a:r>
              <a:rPr lang="uk-UA" dirty="0" smtClean="0"/>
              <a:t>конкурентами</a:t>
            </a:r>
            <a:endParaRPr lang="ru-RU" dirty="0"/>
          </a:p>
          <a:p>
            <a:pPr marL="285750" indent="-285750">
              <a:lnSpc>
                <a:spcPct val="200000"/>
              </a:lnSpc>
              <a:buFont typeface="Wingdings" panose="05000000000000000000" pitchFamily="2" charset="2"/>
              <a:buChar char="Ø"/>
            </a:pPr>
            <a:r>
              <a:rPr lang="uk-UA" dirty="0" smtClean="0"/>
              <a:t>Поліпшення </a:t>
            </a:r>
            <a:r>
              <a:rPr lang="uk-UA" dirty="0"/>
              <a:t>системи управління </a:t>
            </a:r>
            <a:endParaRPr lang="uk-UA" dirty="0"/>
          </a:p>
          <a:p>
            <a:pPr marL="285750" indent="-285750">
              <a:lnSpc>
                <a:spcPct val="200000"/>
              </a:lnSpc>
              <a:buFont typeface="Wingdings" panose="05000000000000000000" pitchFamily="2" charset="2"/>
              <a:buChar char="Ø"/>
            </a:pPr>
            <a:r>
              <a:rPr lang="uk-UA" dirty="0" smtClean="0"/>
              <a:t>Ресурси</a:t>
            </a:r>
            <a:endParaRPr lang="ru-RU" dirty="0"/>
          </a:p>
        </p:txBody>
      </p:sp>
      <p:pic>
        <p:nvPicPr>
          <p:cNvPr id="5" name="Рисунок 4"/>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8194903" y="2191592"/>
            <a:ext cx="3392156" cy="3530926"/>
          </a:xfrm>
          <a:prstGeom prst="rect">
            <a:avLst/>
          </a:prstGeom>
        </p:spPr>
      </p:pic>
    </p:spTree>
    <p:extLst>
      <p:ext uri="{BB962C8B-B14F-4D97-AF65-F5344CB8AC3E}">
        <p14:creationId xmlns:p14="http://schemas.microsoft.com/office/powerpoint/2010/main" val="2801969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6277" t="3056" r="7784"/>
          <a:stretch/>
        </p:blipFill>
        <p:spPr>
          <a:xfrm>
            <a:off x="101464" y="2740039"/>
            <a:ext cx="4993579" cy="2733715"/>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4">
            <a:alphaModFix amt="5000"/>
            <a:extLst>
              <a:ext uri="{28A0092B-C50C-407E-A947-70E740481C1C}">
                <a14:useLocalDpi xmlns:a14="http://schemas.microsoft.com/office/drawing/2010/main" val="0"/>
              </a:ext>
            </a:extLst>
          </a:blip>
          <a:srcRect/>
          <a:stretch>
            <a:fillRect/>
          </a:stretch>
        </p:blipFill>
        <p:spPr bwMode="auto">
          <a:xfrm flipH="1">
            <a:off x="6454505" y="1242893"/>
            <a:ext cx="5205231" cy="52052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П-28 </a:t>
            </a:r>
            <a:r>
              <a:rPr lang="ru-RU" b="1" dirty="0" err="1" smtClean="0"/>
              <a:t>Планування</a:t>
            </a:r>
            <a:r>
              <a:rPr lang="ru-RU" b="1" dirty="0" smtClean="0"/>
              <a:t> </a:t>
            </a:r>
            <a:r>
              <a:rPr lang="ru-RU" b="1" dirty="0" err="1" smtClean="0"/>
              <a:t>безпечності</a:t>
            </a:r>
            <a:r>
              <a:rPr lang="ru-RU" b="1" dirty="0" smtClean="0"/>
              <a:t> </a:t>
            </a:r>
            <a:r>
              <a:rPr lang="ru-RU" b="1" dirty="0" err="1" smtClean="0"/>
              <a:t>харчових</a:t>
            </a:r>
            <a:r>
              <a:rPr lang="ru-RU" b="1" dirty="0" smtClean="0"/>
              <a:t> </a:t>
            </a:r>
            <a:r>
              <a:rPr lang="ru-RU" b="1" dirty="0" err="1" smtClean="0"/>
              <a:t>продуктів</a:t>
            </a:r>
            <a:r>
              <a:rPr lang="ru-RU" b="1" dirty="0" smtClean="0"/>
              <a:t> та </a:t>
            </a:r>
            <a:r>
              <a:rPr lang="ru-RU" b="1" dirty="0" err="1" smtClean="0"/>
              <a:t>кормів</a:t>
            </a:r>
            <a:r>
              <a:rPr lang="uk-UA" b="1" dirty="0" smtClean="0"/>
              <a:t> </a:t>
            </a:r>
            <a:endParaRPr lang="ru-RU" b="1" dirty="0"/>
          </a:p>
        </p:txBody>
      </p:sp>
      <p:sp>
        <p:nvSpPr>
          <p:cNvPr id="5" name="Прямоугольник 4"/>
          <p:cNvSpPr/>
          <p:nvPr/>
        </p:nvSpPr>
        <p:spPr>
          <a:xfrm>
            <a:off x="5395415" y="1696621"/>
            <a:ext cx="6096000" cy="2862322"/>
          </a:xfrm>
          <a:prstGeom prst="rect">
            <a:avLst/>
          </a:prstGeom>
        </p:spPr>
        <p:txBody>
          <a:bodyPr>
            <a:spAutoFit/>
          </a:bodyPr>
          <a:lstStyle/>
          <a:p>
            <a:r>
              <a:rPr lang="uk-UA" dirty="0" smtClean="0"/>
              <a:t>Проект </a:t>
            </a:r>
            <a:r>
              <a:rPr lang="uk-UA" dirty="0"/>
              <a:t>бюджету підприємства на рік розробляється на основі Цілей </a:t>
            </a:r>
            <a:r>
              <a:rPr lang="uk-UA" dirty="0" smtClean="0"/>
              <a:t>з </a:t>
            </a:r>
            <a:r>
              <a:rPr lang="uk-UA" dirty="0"/>
              <a:t>урахуванням</a:t>
            </a:r>
            <a:r>
              <a:rPr lang="uk-UA" dirty="0" smtClean="0"/>
              <a:t>:</a:t>
            </a:r>
          </a:p>
          <a:p>
            <a:endParaRPr lang="ru-RU" dirty="0"/>
          </a:p>
          <a:p>
            <a:pPr marL="285750" indent="-285750">
              <a:buFont typeface="Symbol"/>
              <a:buChar char="·"/>
            </a:pPr>
            <a:r>
              <a:rPr lang="uk-UA" dirty="0" smtClean="0"/>
              <a:t>заявок </a:t>
            </a:r>
            <a:r>
              <a:rPr lang="uk-UA" dirty="0"/>
              <a:t>споживачів</a:t>
            </a:r>
            <a:r>
              <a:rPr lang="uk-UA" dirty="0" smtClean="0"/>
              <a:t>;</a:t>
            </a:r>
          </a:p>
          <a:p>
            <a:pPr marL="285750" indent="-285750">
              <a:buFont typeface="Symbol"/>
              <a:buChar char="·"/>
            </a:pPr>
            <a:endParaRPr lang="ru-RU" dirty="0"/>
          </a:p>
          <a:p>
            <a:pPr marL="285750" indent="-285750">
              <a:buFont typeface="Symbol"/>
              <a:buChar char="·"/>
            </a:pPr>
            <a:r>
              <a:rPr lang="uk-UA" dirty="0" smtClean="0"/>
              <a:t>впровадження </a:t>
            </a:r>
            <a:r>
              <a:rPr lang="uk-UA" dirty="0"/>
              <a:t>нової техніки, передових технологій</a:t>
            </a:r>
            <a:r>
              <a:rPr lang="uk-UA" dirty="0" smtClean="0"/>
              <a:t>;</a:t>
            </a:r>
          </a:p>
          <a:p>
            <a:pPr marL="285750" indent="-285750">
              <a:buFont typeface="Symbol"/>
              <a:buChar char="·"/>
            </a:pPr>
            <a:endParaRPr lang="ru-RU" dirty="0"/>
          </a:p>
          <a:p>
            <a:pPr marL="285750" indent="-285750">
              <a:buFont typeface="Symbol"/>
              <a:buChar char="·"/>
            </a:pPr>
            <a:r>
              <a:rPr lang="uk-UA" dirty="0" smtClean="0"/>
              <a:t>вимог </a:t>
            </a:r>
            <a:r>
              <a:rPr lang="uk-UA" dirty="0"/>
              <a:t>споживачів по покращенню якості продукції</a:t>
            </a:r>
            <a:r>
              <a:rPr lang="uk-UA" dirty="0" smtClean="0"/>
              <a:t>;</a:t>
            </a:r>
          </a:p>
          <a:p>
            <a:pPr marL="285750" indent="-285750">
              <a:buFont typeface="Symbol"/>
              <a:buChar char="·"/>
            </a:pPr>
            <a:endParaRPr lang="ru-RU" dirty="0"/>
          </a:p>
          <a:p>
            <a:r>
              <a:rPr lang="uk-UA" dirty="0">
                <a:sym typeface="Symbol"/>
              </a:rPr>
              <a:t></a:t>
            </a:r>
            <a:r>
              <a:rPr lang="uk-UA" dirty="0"/>
              <a:t> </a:t>
            </a:r>
            <a:r>
              <a:rPr lang="uk-UA" dirty="0" smtClean="0"/>
              <a:t>пропозицій на </a:t>
            </a:r>
            <a:r>
              <a:rPr lang="uk-UA" dirty="0"/>
              <a:t>підвищення якості та безпечності </a:t>
            </a:r>
            <a:r>
              <a:rPr lang="uk-UA" dirty="0" smtClean="0"/>
              <a:t>продукції.</a:t>
            </a:r>
            <a:endParaRPr lang="ru-RU" dirty="0"/>
          </a:p>
        </p:txBody>
      </p:sp>
      <p:sp>
        <p:nvSpPr>
          <p:cNvPr id="7" name="Прямоугольник 6"/>
          <p:cNvSpPr/>
          <p:nvPr/>
        </p:nvSpPr>
        <p:spPr>
          <a:xfrm>
            <a:off x="988073" y="1020404"/>
            <a:ext cx="5466433" cy="369332"/>
          </a:xfrm>
          <a:prstGeom prst="rect">
            <a:avLst/>
          </a:prstGeom>
        </p:spPr>
        <p:txBody>
          <a:bodyPr wrap="none">
            <a:spAutoFit/>
          </a:bodyPr>
          <a:lstStyle/>
          <a:p>
            <a:r>
              <a:rPr lang="uk-UA" b="1" cap="all" dirty="0" err="1"/>
              <a:t>РоЗРоБКА</a:t>
            </a:r>
            <a:r>
              <a:rPr lang="uk-UA" b="1" cap="all" dirty="0"/>
              <a:t> </a:t>
            </a:r>
            <a:r>
              <a:rPr lang="uk-UA" b="1" cap="all" dirty="0" err="1"/>
              <a:t>ПЛАНу</a:t>
            </a:r>
            <a:r>
              <a:rPr lang="uk-UA" b="1" cap="all" dirty="0"/>
              <a:t> </a:t>
            </a:r>
            <a:r>
              <a:rPr lang="uk-UA" b="1" cap="all" dirty="0" err="1"/>
              <a:t>РоЗВИТку</a:t>
            </a:r>
            <a:r>
              <a:rPr lang="uk-UA" b="1" cap="all" dirty="0"/>
              <a:t> підприємства на рік</a:t>
            </a:r>
            <a:endParaRPr lang="ru-RU" b="1" dirty="0"/>
          </a:p>
        </p:txBody>
      </p:sp>
    </p:spTree>
    <p:extLst>
      <p:ext uri="{BB962C8B-B14F-4D97-AF65-F5344CB8AC3E}">
        <p14:creationId xmlns:p14="http://schemas.microsoft.com/office/powerpoint/2010/main" val="8747927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Овал 18">
            <a:extLst>
              <a:ext uri="{FF2B5EF4-FFF2-40B4-BE49-F238E27FC236}">
                <a16:creationId xmlns:a16="http://schemas.microsoft.com/office/drawing/2014/main" xmlns="" id="{D5EE3ECA-569D-EF8D-781B-3CEEB040C5FC}"/>
              </a:ext>
            </a:extLst>
          </p:cNvPr>
          <p:cNvSpPr/>
          <p:nvPr/>
        </p:nvSpPr>
        <p:spPr>
          <a:xfrm>
            <a:off x="463064" y="897651"/>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TextBox 11">
            <a:extLst>
              <a:ext uri="{FF2B5EF4-FFF2-40B4-BE49-F238E27FC236}">
                <a16:creationId xmlns:a16="http://schemas.microsoft.com/office/drawing/2014/main" xmlns="" id="{8C250F89-B206-1280-CA71-BD296F578219}"/>
              </a:ext>
            </a:extLst>
          </p:cNvPr>
          <p:cNvSpPr txBox="1"/>
          <p:nvPr/>
        </p:nvSpPr>
        <p:spPr>
          <a:xfrm>
            <a:off x="332434" y="151899"/>
            <a:ext cx="9957078" cy="369332"/>
          </a:xfrm>
          <a:prstGeom prst="rect">
            <a:avLst/>
          </a:prstGeom>
          <a:noFill/>
        </p:spPr>
        <p:txBody>
          <a:bodyPr wrap="square">
            <a:spAutoFit/>
          </a:bodyPr>
          <a:lstStyle/>
          <a:p>
            <a:r>
              <a:rPr lang="en-US" b="1" i="0" u="none" strike="noStrike" dirty="0">
                <a:solidFill>
                  <a:srgbClr val="1B1B1B"/>
                </a:solidFill>
                <a:effectLst/>
                <a:latin typeface="Amasis MT Pro Black" panose="02040A04050005020304" pitchFamily="18" charset="0"/>
              </a:rPr>
              <a:t>I-06-01. </a:t>
            </a:r>
            <a:r>
              <a:rPr lang="uk-UA" b="1" i="0" u="none" strike="noStrike" dirty="0">
                <a:solidFill>
                  <a:srgbClr val="1B1B1B"/>
                </a:solidFill>
                <a:effectLst/>
              </a:rPr>
              <a:t>Інструкція оцінювання рівня культури забезпечення безпечності та якості продукції </a:t>
            </a:r>
            <a:endParaRPr lang="uk-UA" b="1" dirty="0"/>
          </a:p>
        </p:txBody>
      </p:sp>
      <p:sp>
        <p:nvSpPr>
          <p:cNvPr id="14" name="TextBox 13">
            <a:extLst>
              <a:ext uri="{FF2B5EF4-FFF2-40B4-BE49-F238E27FC236}">
                <a16:creationId xmlns:a16="http://schemas.microsoft.com/office/drawing/2014/main" xmlns="" id="{1D410ED5-AAC3-C797-05B5-AB3B750C16B6}"/>
              </a:ext>
            </a:extLst>
          </p:cNvPr>
          <p:cNvSpPr txBox="1"/>
          <p:nvPr/>
        </p:nvSpPr>
        <p:spPr>
          <a:xfrm>
            <a:off x="-1062613" y="521231"/>
            <a:ext cx="6094324" cy="369332"/>
          </a:xfrm>
          <a:prstGeom prst="rect">
            <a:avLst/>
          </a:prstGeom>
          <a:noFill/>
        </p:spPr>
        <p:txBody>
          <a:bodyPr wrap="square">
            <a:spAutoFit/>
          </a:bodyPr>
          <a:lstStyle/>
          <a:p>
            <a:pPr algn="ctr"/>
            <a:r>
              <a:rPr lang="uk-UA" sz="1800" dirty="0">
                <a:effectLst/>
                <a:latin typeface="Garamond" panose="02020404030301010803" pitchFamily="18" charset="0"/>
                <a:ea typeface="Times New Roman" panose="02020603050405020304" pitchFamily="18" charset="0"/>
                <a:cs typeface="Arial" panose="020B0604020202020204" pitchFamily="34" charset="0"/>
              </a:rPr>
              <a:t>здійснюється не рідше 1 разу</a:t>
            </a:r>
            <a:r>
              <a:rPr lang="en-US" sz="1800" dirty="0">
                <a:effectLst/>
                <a:latin typeface="Garamond" panose="02020404030301010803" pitchFamily="18" charset="0"/>
                <a:ea typeface="Times New Roman" panose="02020603050405020304" pitchFamily="18" charset="0"/>
                <a:cs typeface="Arial" panose="020B0604020202020204" pitchFamily="34" charset="0"/>
              </a:rPr>
              <a:t>/</a:t>
            </a:r>
            <a:r>
              <a:rPr lang="uk-UA" sz="1800" dirty="0">
                <a:effectLst/>
                <a:latin typeface="Garamond" panose="02020404030301010803" pitchFamily="18" charset="0"/>
                <a:ea typeface="Times New Roman" panose="02020603050405020304" pitchFamily="18" charset="0"/>
                <a:cs typeface="Arial" panose="020B0604020202020204" pitchFamily="34" charset="0"/>
              </a:rPr>
              <a:t>рік</a:t>
            </a:r>
            <a:endParaRPr lang="uk-UA" dirty="0"/>
          </a:p>
        </p:txBody>
      </p:sp>
      <p:cxnSp>
        <p:nvCxnSpPr>
          <p:cNvPr id="16" name="Пряма сполучна лінія 15">
            <a:extLst>
              <a:ext uri="{FF2B5EF4-FFF2-40B4-BE49-F238E27FC236}">
                <a16:creationId xmlns:a16="http://schemas.microsoft.com/office/drawing/2014/main" xmlns="" id="{EBDAAF2B-A767-FC25-9C6E-F0F997445771}"/>
              </a:ext>
            </a:extLst>
          </p:cNvPr>
          <p:cNvCxnSpPr/>
          <p:nvPr/>
        </p:nvCxnSpPr>
        <p:spPr>
          <a:xfrm>
            <a:off x="0" y="521231"/>
            <a:ext cx="3657600" cy="0"/>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xmlns="" id="{3C6ED86D-6120-435E-E2DE-264BA49CCF4E}"/>
              </a:ext>
            </a:extLst>
          </p:cNvPr>
          <p:cNvSpPr txBox="1"/>
          <p:nvPr/>
        </p:nvSpPr>
        <p:spPr>
          <a:xfrm>
            <a:off x="1207057" y="1314381"/>
            <a:ext cx="4802274" cy="923330"/>
          </a:xfrm>
          <a:prstGeom prst="rect">
            <a:avLst/>
          </a:prstGeom>
          <a:noFill/>
        </p:spPr>
        <p:txBody>
          <a:bodyPr wrap="square">
            <a:spAutoFit/>
          </a:bodyPr>
          <a:lstStyle/>
          <a:p>
            <a:r>
              <a:rPr lang="ru-RU" b="1" i="0" u="none" strike="noStrike" dirty="0" err="1">
                <a:solidFill>
                  <a:srgbClr val="1B1B1B"/>
                </a:solidFill>
                <a:effectLst/>
                <a:latin typeface="Arial Nova" panose="020B0504020202020204" pitchFamily="34" charset="0"/>
              </a:rPr>
              <a:t>Проведення</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конфіденційного</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анкетування</a:t>
            </a:r>
            <a:r>
              <a:rPr lang="ru-RU" b="1" i="0" u="none" strike="noStrike" dirty="0">
                <a:solidFill>
                  <a:srgbClr val="1B1B1B"/>
                </a:solidFill>
                <a:effectLst/>
                <a:latin typeface="Arial Nova" panose="020B0504020202020204" pitchFamily="34" charset="0"/>
              </a:rPr>
              <a:t> в </a:t>
            </a:r>
            <a:r>
              <a:rPr lang="ru-RU" b="1" i="0" u="none" strike="noStrike" dirty="0" err="1">
                <a:solidFill>
                  <a:srgbClr val="1B1B1B"/>
                </a:solidFill>
                <a:effectLst/>
                <a:latin typeface="Arial Nova" panose="020B0504020202020204" pitchFamily="34" charset="0"/>
              </a:rPr>
              <a:t>програмному</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забезпеченні</a:t>
            </a:r>
            <a:r>
              <a:rPr lang="ru-RU" b="1" i="0" u="none" strike="noStrike" dirty="0">
                <a:solidFill>
                  <a:srgbClr val="1B1B1B"/>
                </a:solidFill>
                <a:effectLst/>
                <a:latin typeface="Arial Nova" panose="020B0504020202020204" pitchFamily="34" charset="0"/>
              </a:rPr>
              <a:t> МОССО</a:t>
            </a:r>
            <a:endParaRPr lang="uk-UA" dirty="0">
              <a:latin typeface="Arial Nova" panose="020B0504020202020204" pitchFamily="34" charset="0"/>
            </a:endParaRPr>
          </a:p>
        </p:txBody>
      </p:sp>
      <p:sp>
        <p:nvSpPr>
          <p:cNvPr id="21" name="TextBox 20">
            <a:extLst>
              <a:ext uri="{FF2B5EF4-FFF2-40B4-BE49-F238E27FC236}">
                <a16:creationId xmlns:a16="http://schemas.microsoft.com/office/drawing/2014/main" xmlns="" id="{A37F6125-308C-9219-40FC-BF6C79C3E983}"/>
              </a:ext>
            </a:extLst>
          </p:cNvPr>
          <p:cNvSpPr txBox="1"/>
          <p:nvPr/>
        </p:nvSpPr>
        <p:spPr>
          <a:xfrm>
            <a:off x="1319266" y="2337540"/>
            <a:ext cx="3513991" cy="523220"/>
          </a:xfrm>
          <a:prstGeom prst="rect">
            <a:avLst/>
          </a:prstGeom>
          <a:noFill/>
        </p:spPr>
        <p:txBody>
          <a:bodyPr wrap="square">
            <a:spAutoFit/>
          </a:bodyPr>
          <a:lstStyle/>
          <a:p>
            <a:r>
              <a:rPr lang="ru-RU" sz="1400" i="0" u="none" strike="noStrike" dirty="0" err="1">
                <a:solidFill>
                  <a:srgbClr val="1B1B1B"/>
                </a:solidFill>
                <a:effectLst/>
                <a:latin typeface="Sitka Subheading" panose="02000505000000020004" pitchFamily="2" charset="0"/>
              </a:rPr>
              <a:t>проводять</a:t>
            </a:r>
            <a:r>
              <a:rPr lang="ru-RU" sz="1400" i="0" u="none" strike="noStrike" dirty="0">
                <a:solidFill>
                  <a:srgbClr val="1B1B1B"/>
                </a:solidFill>
                <a:effectLst/>
                <a:latin typeface="Sitka Subheading" panose="02000505000000020004" pitchFamily="2" charset="0"/>
              </a:rPr>
              <a:t> </a:t>
            </a:r>
            <a:r>
              <a:rPr lang="ru-RU" sz="1400" i="0" u="none" strike="noStrike" dirty="0" err="1">
                <a:solidFill>
                  <a:srgbClr val="1B1B1B"/>
                </a:solidFill>
                <a:effectLst/>
                <a:latin typeface="Sitka Subheading" panose="02000505000000020004" pitchFamily="2" charset="0"/>
              </a:rPr>
              <a:t>керівники</a:t>
            </a:r>
            <a:r>
              <a:rPr lang="ru-RU" sz="1400" i="0" u="none" strike="noStrike" dirty="0">
                <a:solidFill>
                  <a:srgbClr val="1B1B1B"/>
                </a:solidFill>
                <a:effectLst/>
                <a:latin typeface="Sitka Subheading" panose="02000505000000020004" pitchFamily="2" charset="0"/>
              </a:rPr>
              <a:t> </a:t>
            </a:r>
            <a:r>
              <a:rPr lang="ru-RU" sz="1400" i="0" u="none" strike="noStrike" dirty="0" err="1">
                <a:solidFill>
                  <a:srgbClr val="1B1B1B"/>
                </a:solidFill>
                <a:effectLst/>
                <a:latin typeface="Sitka Subheading" panose="02000505000000020004" pitchFamily="2" charset="0"/>
              </a:rPr>
              <a:t>підрозділів</a:t>
            </a:r>
            <a:r>
              <a:rPr lang="ru-RU" sz="1400" i="0" u="none" strike="noStrike" dirty="0">
                <a:solidFill>
                  <a:srgbClr val="1B1B1B"/>
                </a:solidFill>
                <a:effectLst/>
                <a:latin typeface="Sitka Subheading" panose="02000505000000020004" pitchFamily="2" charset="0"/>
              </a:rPr>
              <a:t> </a:t>
            </a:r>
            <a:r>
              <a:rPr lang="ru-RU" sz="1400" i="0" u="none" strike="noStrike" dirty="0" err="1">
                <a:solidFill>
                  <a:srgbClr val="1B1B1B"/>
                </a:solidFill>
                <a:effectLst/>
                <a:latin typeface="Sitka Subheading" panose="02000505000000020004" pitchFamily="2" charset="0"/>
              </a:rPr>
              <a:t>відповідно</a:t>
            </a:r>
            <a:r>
              <a:rPr lang="ru-RU" sz="1400" i="0" u="none" strike="noStrike" dirty="0">
                <a:solidFill>
                  <a:srgbClr val="1B1B1B"/>
                </a:solidFill>
                <a:effectLst/>
                <a:latin typeface="Sitka Subheading" panose="02000505000000020004" pitchFamily="2" charset="0"/>
              </a:rPr>
              <a:t> до </a:t>
            </a:r>
            <a:r>
              <a:rPr lang="ru-RU" sz="1400" i="0" u="none" strike="noStrike" dirty="0" err="1">
                <a:solidFill>
                  <a:srgbClr val="1B1B1B"/>
                </a:solidFill>
                <a:effectLst/>
                <a:latin typeface="Sitka Subheading" panose="02000505000000020004" pitchFamily="2" charset="0"/>
              </a:rPr>
              <a:t>Анкети</a:t>
            </a:r>
            <a:endParaRPr lang="uk-UA" sz="1400" dirty="0">
              <a:latin typeface="Sitka Subheading" panose="02000505000000020004" pitchFamily="2" charset="0"/>
            </a:endParaRPr>
          </a:p>
        </p:txBody>
      </p:sp>
      <p:cxnSp>
        <p:nvCxnSpPr>
          <p:cNvPr id="22" name="Пряма сполучна лінія 21">
            <a:extLst>
              <a:ext uri="{FF2B5EF4-FFF2-40B4-BE49-F238E27FC236}">
                <a16:creationId xmlns:a16="http://schemas.microsoft.com/office/drawing/2014/main" xmlns="" id="{5FDEEE02-9CE4-9E41-A1EC-F1185D68290B}"/>
              </a:ext>
            </a:extLst>
          </p:cNvPr>
          <p:cNvCxnSpPr/>
          <p:nvPr/>
        </p:nvCxnSpPr>
        <p:spPr>
          <a:xfrm>
            <a:off x="1286609" y="2320517"/>
            <a:ext cx="3657600" cy="0"/>
          </a:xfrm>
          <a:prstGeom prst="line">
            <a:avLst/>
          </a:prstGeom>
        </p:spPr>
        <p:style>
          <a:lnRef idx="3">
            <a:schemeClr val="dk1"/>
          </a:lnRef>
          <a:fillRef idx="0">
            <a:schemeClr val="dk1"/>
          </a:fillRef>
          <a:effectRef idx="2">
            <a:schemeClr val="dk1"/>
          </a:effectRef>
          <a:fontRef idx="minor">
            <a:schemeClr val="tx1"/>
          </a:fontRef>
        </p:style>
      </p:cxnSp>
      <p:sp>
        <p:nvSpPr>
          <p:cNvPr id="24" name="TextBox 23">
            <a:extLst>
              <a:ext uri="{FF2B5EF4-FFF2-40B4-BE49-F238E27FC236}">
                <a16:creationId xmlns:a16="http://schemas.microsoft.com/office/drawing/2014/main" xmlns="" id="{7098638F-D2E1-AC30-AF9A-1E4B0A3F8C5E}"/>
              </a:ext>
            </a:extLst>
          </p:cNvPr>
          <p:cNvSpPr txBox="1"/>
          <p:nvPr/>
        </p:nvSpPr>
        <p:spPr>
          <a:xfrm>
            <a:off x="1374111" y="5069514"/>
            <a:ext cx="3657600" cy="1169551"/>
          </a:xfrm>
          <a:prstGeom prst="rect">
            <a:avLst/>
          </a:prstGeom>
          <a:noFill/>
        </p:spPr>
        <p:txBody>
          <a:bodyPr wrap="square">
            <a:spAutoFit/>
          </a:bodyPr>
          <a:lstStyle/>
          <a:p>
            <a:r>
              <a:rPr lang="ru-RU" sz="1400" b="1" i="0" u="none" strike="noStrike" dirty="0">
                <a:solidFill>
                  <a:srgbClr val="000000"/>
                </a:solidFill>
                <a:effectLst/>
                <a:latin typeface="Sitka Subheading" panose="02000505000000020004" pitchFamily="2" charset="0"/>
              </a:rPr>
              <a:t>Не рекомендовано </a:t>
            </a:r>
            <a:r>
              <a:rPr lang="ru-RU" sz="1400" b="0" i="0" u="none" strike="noStrike" dirty="0" err="1">
                <a:solidFill>
                  <a:srgbClr val="000000"/>
                </a:solidFill>
                <a:effectLst/>
                <a:latin typeface="Sitka Subheading" panose="02000505000000020004" pitchFamily="2" charset="0"/>
              </a:rPr>
              <a:t>проводити</a:t>
            </a:r>
            <a:r>
              <a:rPr lang="ru-RU" sz="1400" b="0" i="0" u="none" strike="noStrike" dirty="0">
                <a:solidFill>
                  <a:srgbClr val="000000"/>
                </a:solidFill>
                <a:effectLst/>
                <a:latin typeface="Sitka Subheading" panose="02000505000000020004" pitchFamily="2" charset="0"/>
              </a:rPr>
              <a:t> </a:t>
            </a:r>
            <a:r>
              <a:rPr lang="ru-RU" sz="1400" b="0" i="0" u="none" strike="noStrike" dirty="0" err="1">
                <a:solidFill>
                  <a:srgbClr val="000000"/>
                </a:solidFill>
                <a:effectLst/>
                <a:latin typeface="Sitka Subheading" panose="02000505000000020004" pitchFamily="2" charset="0"/>
              </a:rPr>
              <a:t>анкетування</a:t>
            </a:r>
            <a:r>
              <a:rPr lang="ru-RU" sz="1400" b="0" i="0" u="none" strike="noStrike" dirty="0">
                <a:solidFill>
                  <a:srgbClr val="000000"/>
                </a:solidFill>
                <a:effectLst/>
                <a:latin typeface="Sitka Subheading" panose="02000505000000020004" pitchFamily="2" charset="0"/>
              </a:rPr>
              <a:t> </a:t>
            </a:r>
          </a:p>
          <a:p>
            <a:pPr marL="285750" indent="-285750">
              <a:buFontTx/>
              <a:buChar char="-"/>
            </a:pPr>
            <a:r>
              <a:rPr lang="ru-RU" sz="1400" b="0" i="0" u="none" strike="noStrike" dirty="0" err="1">
                <a:solidFill>
                  <a:srgbClr val="000000"/>
                </a:solidFill>
                <a:effectLst/>
                <a:latin typeface="Sitka Subheading" panose="02000505000000020004" pitchFamily="2" charset="0"/>
              </a:rPr>
              <a:t>під</a:t>
            </a:r>
            <a:r>
              <a:rPr lang="ru-RU" sz="1400" b="0" i="0" u="none" strike="noStrike" dirty="0">
                <a:solidFill>
                  <a:srgbClr val="000000"/>
                </a:solidFill>
                <a:effectLst/>
                <a:latin typeface="Sitka Subheading" panose="02000505000000020004" pitchFamily="2" charset="0"/>
              </a:rPr>
              <a:t> час </a:t>
            </a:r>
            <a:r>
              <a:rPr lang="ru-RU" sz="1400" b="0" i="0" u="none" strike="noStrike" dirty="0" err="1">
                <a:solidFill>
                  <a:srgbClr val="000000"/>
                </a:solidFill>
                <a:effectLst/>
                <a:latin typeface="Sitka Subheading" panose="02000505000000020004" pitchFamily="2" charset="0"/>
              </a:rPr>
              <a:t>обідніх</a:t>
            </a:r>
            <a:r>
              <a:rPr lang="ru-RU" sz="1400" b="0" i="0" u="none" strike="noStrike" dirty="0">
                <a:solidFill>
                  <a:srgbClr val="000000"/>
                </a:solidFill>
                <a:effectLst/>
                <a:latin typeface="Sitka Subheading" panose="02000505000000020004" pitchFamily="2" charset="0"/>
              </a:rPr>
              <a:t> </a:t>
            </a:r>
            <a:r>
              <a:rPr lang="ru-RU" sz="1400" b="0" i="0" u="none" strike="noStrike" dirty="0" err="1">
                <a:solidFill>
                  <a:srgbClr val="000000"/>
                </a:solidFill>
                <a:effectLst/>
                <a:latin typeface="Sitka Subheading" panose="02000505000000020004" pitchFamily="2" charset="0"/>
              </a:rPr>
              <a:t>перерв</a:t>
            </a:r>
            <a:r>
              <a:rPr lang="ru-RU" sz="1400" b="0" i="0" u="none" strike="noStrike" dirty="0">
                <a:solidFill>
                  <a:srgbClr val="000000"/>
                </a:solidFill>
                <a:effectLst/>
                <a:latin typeface="Sitka Subheading" panose="02000505000000020004" pitchFamily="2" charset="0"/>
              </a:rPr>
              <a:t> </a:t>
            </a:r>
            <a:endParaRPr lang="ru-RU" sz="1400" dirty="0">
              <a:solidFill>
                <a:srgbClr val="000000"/>
              </a:solidFill>
              <a:latin typeface="Sitka Subheading" panose="02000505000000020004" pitchFamily="2" charset="0"/>
            </a:endParaRPr>
          </a:p>
          <a:p>
            <a:pPr marL="285750" indent="-285750">
              <a:buFontTx/>
              <a:buChar char="-"/>
            </a:pPr>
            <a:r>
              <a:rPr lang="ru-RU" sz="1400" b="0" i="0" u="none" strike="noStrike" dirty="0">
                <a:solidFill>
                  <a:srgbClr val="000000"/>
                </a:solidFill>
                <a:effectLst/>
                <a:latin typeface="Sitka Subheading" panose="02000505000000020004" pitchFamily="2" charset="0"/>
              </a:rPr>
              <a:t>поза </a:t>
            </a:r>
            <a:r>
              <a:rPr lang="ru-RU" sz="1400" b="0" i="0" u="none" strike="noStrike" dirty="0" err="1">
                <a:solidFill>
                  <a:srgbClr val="000000"/>
                </a:solidFill>
                <a:effectLst/>
                <a:latin typeface="Sitka Subheading" panose="02000505000000020004" pitchFamily="2" charset="0"/>
              </a:rPr>
              <a:t>робочим</a:t>
            </a:r>
            <a:r>
              <a:rPr lang="ru-RU" sz="1400" b="0" i="0" u="none" strike="noStrike" dirty="0">
                <a:solidFill>
                  <a:srgbClr val="000000"/>
                </a:solidFill>
                <a:effectLst/>
                <a:latin typeface="Sitka Subheading" panose="02000505000000020004" pitchFamily="2" charset="0"/>
              </a:rPr>
              <a:t> часом</a:t>
            </a:r>
          </a:p>
          <a:p>
            <a:r>
              <a:rPr lang="ru-RU" sz="1400" dirty="0" err="1">
                <a:solidFill>
                  <a:srgbClr val="000000"/>
                </a:solidFill>
                <a:latin typeface="Sitka Subheading" panose="02000505000000020004" pitchFamily="2" charset="0"/>
              </a:rPr>
              <a:t>Ц</a:t>
            </a:r>
            <a:r>
              <a:rPr lang="ru-RU" sz="1400" b="0" i="0" u="none" strike="noStrike" dirty="0" err="1">
                <a:solidFill>
                  <a:srgbClr val="000000"/>
                </a:solidFill>
                <a:effectLst/>
                <a:latin typeface="Sitka Subheading" panose="02000505000000020004" pitchFamily="2" charset="0"/>
              </a:rPr>
              <a:t>е</a:t>
            </a:r>
            <a:r>
              <a:rPr lang="ru-RU" sz="1400" b="0" i="0" u="none" strike="noStrike" dirty="0">
                <a:solidFill>
                  <a:srgbClr val="000000"/>
                </a:solidFill>
                <a:effectLst/>
                <a:latin typeface="Sitka Subheading" panose="02000505000000020004" pitchFamily="2" charset="0"/>
              </a:rPr>
              <a:t> </a:t>
            </a:r>
            <a:r>
              <a:rPr lang="ru-RU" sz="1400" b="0" i="0" u="none" strike="noStrike" dirty="0" err="1">
                <a:solidFill>
                  <a:srgbClr val="000000"/>
                </a:solidFill>
                <a:effectLst/>
                <a:latin typeface="Sitka Subheading" panose="02000505000000020004" pitchFamily="2" charset="0"/>
              </a:rPr>
              <a:t>може</a:t>
            </a:r>
            <a:r>
              <a:rPr lang="ru-RU" sz="1400" b="0" i="0" u="none" strike="noStrike" dirty="0">
                <a:solidFill>
                  <a:srgbClr val="000000"/>
                </a:solidFill>
                <a:effectLst/>
                <a:latin typeface="Sitka Subheading" panose="02000505000000020004" pitchFamily="2" charset="0"/>
              </a:rPr>
              <a:t> </a:t>
            </a:r>
            <a:r>
              <a:rPr lang="ru-RU" sz="1400" b="0" i="0" u="none" strike="noStrike" dirty="0" err="1">
                <a:solidFill>
                  <a:srgbClr val="000000"/>
                </a:solidFill>
                <a:effectLst/>
                <a:latin typeface="Sitka Subheading" panose="02000505000000020004" pitchFamily="2" charset="0"/>
              </a:rPr>
              <a:t>вплинути</a:t>
            </a:r>
            <a:r>
              <a:rPr lang="ru-RU" sz="1400" b="0" i="0" u="none" strike="noStrike" dirty="0">
                <a:solidFill>
                  <a:srgbClr val="000000"/>
                </a:solidFill>
                <a:effectLst/>
                <a:latin typeface="Sitka Subheading" panose="02000505000000020004" pitchFamily="2" charset="0"/>
              </a:rPr>
              <a:t> на </a:t>
            </a:r>
            <a:r>
              <a:rPr lang="ru-RU" sz="1400" b="0" i="0" u="none" strike="noStrike" dirty="0" err="1">
                <a:solidFill>
                  <a:srgbClr val="000000"/>
                </a:solidFill>
                <a:effectLst/>
                <a:latin typeface="Sitka Subheading" panose="02000505000000020004" pitchFamily="2" charset="0"/>
              </a:rPr>
              <a:t>результати</a:t>
            </a:r>
            <a:r>
              <a:rPr lang="ru-RU" sz="1400" b="0" i="0" u="none" strike="noStrike" dirty="0">
                <a:solidFill>
                  <a:srgbClr val="000000"/>
                </a:solidFill>
                <a:effectLst/>
                <a:latin typeface="Sitka Subheading" panose="02000505000000020004" pitchFamily="2" charset="0"/>
              </a:rPr>
              <a:t>.</a:t>
            </a:r>
            <a:endParaRPr lang="uk-UA" sz="1400" dirty="0">
              <a:latin typeface="Sitka Subheading" panose="02000505000000020004" pitchFamily="2" charset="0"/>
            </a:endParaRPr>
          </a:p>
        </p:txBody>
      </p:sp>
      <p:pic>
        <p:nvPicPr>
          <p:cNvPr id="1026" name="Picture 2" descr="Восклицательный знак PNG">
            <a:extLst>
              <a:ext uri="{FF2B5EF4-FFF2-40B4-BE49-F238E27FC236}">
                <a16:creationId xmlns:a16="http://schemas.microsoft.com/office/drawing/2014/main" xmlns="" id="{4B422DA0-70BD-C96B-83DE-C0374AFBDD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200" y="5069514"/>
            <a:ext cx="487235" cy="119226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xmlns="" id="{D09BF6DA-FF2B-1CDA-3E7C-4DC7B0557479}"/>
              </a:ext>
            </a:extLst>
          </p:cNvPr>
          <p:cNvSpPr txBox="1"/>
          <p:nvPr/>
        </p:nvSpPr>
        <p:spPr>
          <a:xfrm>
            <a:off x="2693379" y="3459000"/>
            <a:ext cx="2250830" cy="738664"/>
          </a:xfrm>
          <a:prstGeom prst="rect">
            <a:avLst/>
          </a:prstGeom>
          <a:noFill/>
        </p:spPr>
        <p:txBody>
          <a:bodyPr wrap="square">
            <a:spAutoFit/>
          </a:bodyPr>
          <a:lstStyle/>
          <a:p>
            <a:r>
              <a:rPr lang="ru-RU" sz="1400" b="0" i="0" u="none" strike="noStrike" dirty="0" err="1">
                <a:solidFill>
                  <a:srgbClr val="1B1B1B"/>
                </a:solidFill>
                <a:effectLst/>
                <a:latin typeface="Sitka Subheading" panose="02000505000000020004" pitchFamily="2" charset="0"/>
              </a:rPr>
              <a:t>працівників</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підрозділу</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мають</a:t>
            </a:r>
            <a:r>
              <a:rPr lang="ru-RU" sz="1400" b="0" i="0" u="none" strike="noStrike" dirty="0">
                <a:solidFill>
                  <a:srgbClr val="1B1B1B"/>
                </a:solidFill>
                <a:effectLst/>
                <a:latin typeface="Sitka Subheading" panose="02000505000000020004" pitchFamily="2" charset="0"/>
              </a:rPr>
              <a:t> пройти </a:t>
            </a:r>
            <a:r>
              <a:rPr lang="ru-RU" sz="1400" b="0" i="0" u="none" strike="noStrike" dirty="0" err="1">
                <a:solidFill>
                  <a:srgbClr val="1B1B1B"/>
                </a:solidFill>
                <a:effectLst/>
                <a:latin typeface="Sitka Subheading" panose="02000505000000020004" pitchFamily="2" charset="0"/>
              </a:rPr>
              <a:t>анкетування</a:t>
            </a:r>
            <a:endParaRPr lang="uk-UA" sz="1400" dirty="0">
              <a:latin typeface="Sitka Subheading" panose="02000505000000020004" pitchFamily="2" charset="0"/>
            </a:endParaRPr>
          </a:p>
        </p:txBody>
      </p:sp>
      <p:sp>
        <p:nvSpPr>
          <p:cNvPr id="29" name="TextBox 28">
            <a:extLst>
              <a:ext uri="{FF2B5EF4-FFF2-40B4-BE49-F238E27FC236}">
                <a16:creationId xmlns:a16="http://schemas.microsoft.com/office/drawing/2014/main" xmlns="" id="{7332120C-4D74-C10A-7484-CBE42FAE1188}"/>
              </a:ext>
            </a:extLst>
          </p:cNvPr>
          <p:cNvSpPr txBox="1"/>
          <p:nvPr/>
        </p:nvSpPr>
        <p:spPr>
          <a:xfrm>
            <a:off x="1002324" y="3333228"/>
            <a:ext cx="6626888" cy="276999"/>
          </a:xfrm>
          <a:prstGeom prst="rect">
            <a:avLst/>
          </a:prstGeom>
          <a:noFill/>
        </p:spPr>
        <p:txBody>
          <a:bodyPr wrap="square">
            <a:spAutoFit/>
          </a:bodyPr>
          <a:lstStyle/>
          <a:p>
            <a:r>
              <a:rPr lang="ru-RU" sz="1200" b="1" dirty="0">
                <a:solidFill>
                  <a:srgbClr val="1B1B1B"/>
                </a:solidFill>
                <a:latin typeface="Sitka Subheading" panose="02000505000000020004" pitchFamily="2" charset="0"/>
              </a:rPr>
              <a:t>н</a:t>
            </a:r>
            <a:r>
              <a:rPr lang="ru-RU" sz="1200" b="1" i="0" u="none" strike="noStrike" dirty="0">
                <a:solidFill>
                  <a:srgbClr val="1B1B1B"/>
                </a:solidFill>
                <a:effectLst/>
                <a:latin typeface="Sitka Subheading" panose="02000505000000020004" pitchFamily="2" charset="0"/>
              </a:rPr>
              <a:t>е </a:t>
            </a:r>
            <a:r>
              <a:rPr lang="ru-RU" sz="1200" b="1" i="0" u="none" strike="noStrike" dirty="0" err="1">
                <a:solidFill>
                  <a:srgbClr val="1B1B1B"/>
                </a:solidFill>
                <a:effectLst/>
                <a:latin typeface="Sitka Subheading" panose="02000505000000020004" pitchFamily="2" charset="0"/>
              </a:rPr>
              <a:t>менше</a:t>
            </a:r>
            <a:endParaRPr lang="uk-UA" sz="1200" b="1" dirty="0">
              <a:latin typeface="Sitka Subheading" panose="02000505000000020004" pitchFamily="2" charset="0"/>
            </a:endParaRPr>
          </a:p>
        </p:txBody>
      </p:sp>
      <p:sp>
        <p:nvSpPr>
          <p:cNvPr id="31" name="TextBox 30">
            <a:extLst>
              <a:ext uri="{FF2B5EF4-FFF2-40B4-BE49-F238E27FC236}">
                <a16:creationId xmlns:a16="http://schemas.microsoft.com/office/drawing/2014/main" xmlns="" id="{78942355-9645-586A-0D0A-CA1CEDCC5DB1}"/>
              </a:ext>
            </a:extLst>
          </p:cNvPr>
          <p:cNvSpPr txBox="1"/>
          <p:nvPr/>
        </p:nvSpPr>
        <p:spPr>
          <a:xfrm>
            <a:off x="989762" y="3429000"/>
            <a:ext cx="1964453" cy="923330"/>
          </a:xfrm>
          <a:prstGeom prst="rect">
            <a:avLst/>
          </a:prstGeom>
          <a:noFill/>
        </p:spPr>
        <p:txBody>
          <a:bodyPr wrap="square">
            <a:spAutoFit/>
          </a:bodyPr>
          <a:lstStyle/>
          <a:p>
            <a:r>
              <a:rPr lang="ru-RU" sz="5400" b="1" i="0" u="none" strike="noStrike" dirty="0">
                <a:solidFill>
                  <a:srgbClr val="1B1B1B"/>
                </a:solidFill>
                <a:effectLst/>
                <a:latin typeface="Arial Black" panose="020B0A04020102020204" pitchFamily="34" charset="0"/>
              </a:rPr>
              <a:t>70%</a:t>
            </a:r>
            <a:endParaRPr lang="uk-UA" sz="5400" b="1" dirty="0">
              <a:latin typeface="Arial Black" panose="020B0A04020102020204" pitchFamily="34" charset="0"/>
            </a:endParaRPr>
          </a:p>
        </p:txBody>
      </p:sp>
      <p:sp>
        <p:nvSpPr>
          <p:cNvPr id="32" name="Овал 31">
            <a:extLst>
              <a:ext uri="{FF2B5EF4-FFF2-40B4-BE49-F238E27FC236}">
                <a16:creationId xmlns:a16="http://schemas.microsoft.com/office/drawing/2014/main" xmlns="" id="{499FD1E6-DB93-C240-53D1-FE78A6140597}"/>
              </a:ext>
            </a:extLst>
          </p:cNvPr>
          <p:cNvSpPr/>
          <p:nvPr/>
        </p:nvSpPr>
        <p:spPr>
          <a:xfrm>
            <a:off x="6375675" y="897651"/>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3" name="TextBox 32">
            <a:extLst>
              <a:ext uri="{FF2B5EF4-FFF2-40B4-BE49-F238E27FC236}">
                <a16:creationId xmlns:a16="http://schemas.microsoft.com/office/drawing/2014/main" xmlns="" id="{D796529D-B742-9299-DF39-83C5C78E68FB}"/>
              </a:ext>
            </a:extLst>
          </p:cNvPr>
          <p:cNvSpPr txBox="1"/>
          <p:nvPr/>
        </p:nvSpPr>
        <p:spPr>
          <a:xfrm>
            <a:off x="7036252" y="1637454"/>
            <a:ext cx="3961143" cy="646331"/>
          </a:xfrm>
          <a:prstGeom prst="rect">
            <a:avLst/>
          </a:prstGeom>
          <a:noFill/>
        </p:spPr>
        <p:txBody>
          <a:bodyPr wrap="square">
            <a:spAutoFit/>
          </a:bodyPr>
          <a:lstStyle/>
          <a:p>
            <a:r>
              <a:rPr lang="uk-UA" sz="1800" b="1" dirty="0">
                <a:solidFill>
                  <a:schemeClr val="tx1"/>
                </a:solidFill>
                <a:effectLst/>
                <a:latin typeface="Arial Nova" panose="020B0504020202020204" pitchFamily="34" charset="0"/>
                <a:ea typeface="Times New Roman" panose="02020603050405020304" pitchFamily="18" charset="0"/>
                <a:cs typeface="Arial" panose="020B0604020202020204" pitchFamily="34" charset="0"/>
              </a:rPr>
              <a:t>Обробка зібраних даних анкетування</a:t>
            </a:r>
            <a:endParaRPr lang="uk-UA" b="1" dirty="0">
              <a:solidFill>
                <a:schemeClr val="tx1"/>
              </a:solidFill>
              <a:latin typeface="Arial Nova" panose="020B0504020202020204" pitchFamily="34" charset="0"/>
            </a:endParaRPr>
          </a:p>
        </p:txBody>
      </p:sp>
      <p:cxnSp>
        <p:nvCxnSpPr>
          <p:cNvPr id="34" name="Пряма сполучна лінія 33">
            <a:extLst>
              <a:ext uri="{FF2B5EF4-FFF2-40B4-BE49-F238E27FC236}">
                <a16:creationId xmlns:a16="http://schemas.microsoft.com/office/drawing/2014/main" xmlns="" id="{20A86026-0EF1-479D-3479-7F87D59929A3}"/>
              </a:ext>
            </a:extLst>
          </p:cNvPr>
          <p:cNvCxnSpPr/>
          <p:nvPr/>
        </p:nvCxnSpPr>
        <p:spPr>
          <a:xfrm>
            <a:off x="7089952" y="2337540"/>
            <a:ext cx="3657600" cy="0"/>
          </a:xfrm>
          <a:prstGeom prst="line">
            <a:avLst/>
          </a:prstGeom>
        </p:spPr>
        <p:style>
          <a:lnRef idx="3">
            <a:schemeClr val="dk1"/>
          </a:lnRef>
          <a:fillRef idx="0">
            <a:schemeClr val="dk1"/>
          </a:fillRef>
          <a:effectRef idx="2">
            <a:schemeClr val="dk1"/>
          </a:effectRef>
          <a:fontRef idx="minor">
            <a:schemeClr val="tx1"/>
          </a:fontRef>
        </p:style>
      </p:cxnSp>
      <p:sp>
        <p:nvSpPr>
          <p:cNvPr id="36" name="TextBox 35">
            <a:extLst>
              <a:ext uri="{FF2B5EF4-FFF2-40B4-BE49-F238E27FC236}">
                <a16:creationId xmlns:a16="http://schemas.microsoft.com/office/drawing/2014/main" xmlns="" id="{38F70F52-4277-1F7C-E8E6-233CB589C6FB}"/>
              </a:ext>
            </a:extLst>
          </p:cNvPr>
          <p:cNvSpPr txBox="1"/>
          <p:nvPr/>
        </p:nvSpPr>
        <p:spPr>
          <a:xfrm>
            <a:off x="6725296" y="4040096"/>
            <a:ext cx="799973" cy="707886"/>
          </a:xfrm>
          <a:prstGeom prst="rect">
            <a:avLst/>
          </a:prstGeom>
          <a:noFill/>
        </p:spPr>
        <p:txBody>
          <a:bodyPr wrap="square">
            <a:spAutoFit/>
          </a:bodyPr>
          <a:lstStyle/>
          <a:p>
            <a:r>
              <a:rPr lang="ru-RU" sz="4000" b="1" dirty="0">
                <a:solidFill>
                  <a:srgbClr val="1B1B1B"/>
                </a:solidFill>
                <a:latin typeface="Arial Black" panose="020B0A04020102020204" pitchFamily="34" charset="0"/>
              </a:rPr>
              <a:t>6</a:t>
            </a:r>
            <a:endParaRPr lang="en-US" sz="1400" b="0" i="0" u="none" strike="noStrike" dirty="0">
              <a:solidFill>
                <a:srgbClr val="1B1B1B"/>
              </a:solidFill>
              <a:effectLst/>
              <a:latin typeface="Sitka Subheading" panose="02000505000000020004" pitchFamily="2" charset="0"/>
            </a:endParaRPr>
          </a:p>
        </p:txBody>
      </p:sp>
      <p:pic>
        <p:nvPicPr>
          <p:cNvPr id="37" name="Рисунок 36">
            <a:extLst>
              <a:ext uri="{FF2B5EF4-FFF2-40B4-BE49-F238E27FC236}">
                <a16:creationId xmlns:a16="http://schemas.microsoft.com/office/drawing/2014/main" xmlns="" id="{A0EAE994-6307-446D-7DED-10D0C983FC79}"/>
              </a:ext>
            </a:extLst>
          </p:cNvPr>
          <p:cNvPicPr>
            <a:picLocks noChangeAspect="1"/>
          </p:cNvPicPr>
          <p:nvPr/>
        </p:nvPicPr>
        <p:blipFill>
          <a:blip r:embed="rId3">
            <a:duotone>
              <a:schemeClr val="accent3">
                <a:shade val="45000"/>
                <a:satMod val="135000"/>
              </a:schemeClr>
              <a:prstClr val="white"/>
            </a:duotone>
          </a:blip>
          <a:stretch>
            <a:fillRect/>
          </a:stretch>
        </p:blipFill>
        <p:spPr>
          <a:xfrm>
            <a:off x="6786427" y="2578534"/>
            <a:ext cx="885372" cy="753850"/>
          </a:xfrm>
          <a:prstGeom prst="rect">
            <a:avLst/>
          </a:prstGeom>
        </p:spPr>
      </p:pic>
      <p:pic>
        <p:nvPicPr>
          <p:cNvPr id="39" name="Рисунок 38">
            <a:extLst>
              <a:ext uri="{FF2B5EF4-FFF2-40B4-BE49-F238E27FC236}">
                <a16:creationId xmlns:a16="http://schemas.microsoft.com/office/drawing/2014/main" xmlns="" id="{0570340A-C29E-14CB-6C33-83065538BF22}"/>
              </a:ext>
            </a:extLst>
          </p:cNvPr>
          <p:cNvPicPr>
            <a:picLocks noChangeAspect="1"/>
          </p:cNvPicPr>
          <p:nvPr/>
        </p:nvPicPr>
        <p:blipFill>
          <a:blip r:embed="rId4">
            <a:alphaModFix amt="35000"/>
          </a:blip>
          <a:stretch>
            <a:fillRect/>
          </a:stretch>
        </p:blipFill>
        <p:spPr>
          <a:xfrm>
            <a:off x="9461161" y="2578534"/>
            <a:ext cx="842947" cy="738664"/>
          </a:xfrm>
          <a:prstGeom prst="rect">
            <a:avLst/>
          </a:prstGeom>
        </p:spPr>
      </p:pic>
      <p:sp>
        <p:nvSpPr>
          <p:cNvPr id="42" name="TextBox 41">
            <a:extLst>
              <a:ext uri="{FF2B5EF4-FFF2-40B4-BE49-F238E27FC236}">
                <a16:creationId xmlns:a16="http://schemas.microsoft.com/office/drawing/2014/main" xmlns="" id="{8516EF43-BE56-45AC-917C-FDE4683547BF}"/>
              </a:ext>
            </a:extLst>
          </p:cNvPr>
          <p:cNvSpPr txBox="1"/>
          <p:nvPr/>
        </p:nvSpPr>
        <p:spPr>
          <a:xfrm>
            <a:off x="6375675" y="3353920"/>
            <a:ext cx="2660300" cy="738664"/>
          </a:xfrm>
          <a:prstGeom prst="rect">
            <a:avLst/>
          </a:prstGeom>
          <a:noFill/>
        </p:spPr>
        <p:txBody>
          <a:bodyPr wrap="square">
            <a:spAutoFit/>
          </a:bodyPr>
          <a:lstStyle/>
          <a:p>
            <a:r>
              <a:rPr lang="ru-RU" sz="1400" b="0" i="0" u="none" strike="noStrike" dirty="0" err="1">
                <a:solidFill>
                  <a:srgbClr val="1B1B1B"/>
                </a:solidFill>
                <a:effectLst/>
                <a:latin typeface="Sitka Subheading" panose="02000505000000020004" pitchFamily="2" charset="0"/>
              </a:rPr>
              <a:t>обробка</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результатів</a:t>
            </a:r>
            <a:r>
              <a:rPr lang="ru-RU" sz="1400" b="0" i="0" u="none" strike="noStrike" dirty="0">
                <a:solidFill>
                  <a:srgbClr val="1B1B1B"/>
                </a:solidFill>
                <a:effectLst/>
                <a:latin typeface="Sitka Subheading" panose="02000505000000020004" pitchFamily="2" charset="0"/>
              </a:rPr>
              <a:t> шляхом </a:t>
            </a:r>
            <a:r>
              <a:rPr lang="ru-RU" sz="1400" b="0" i="0" u="none" strike="noStrike" dirty="0" err="1">
                <a:solidFill>
                  <a:srgbClr val="1B1B1B"/>
                </a:solidFill>
                <a:effectLst/>
                <a:latin typeface="Sitka Subheading" panose="02000505000000020004" pitchFamily="2" charset="0"/>
              </a:rPr>
              <a:t>підрахунку</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балів</a:t>
            </a:r>
            <a:r>
              <a:rPr lang="ru-RU" sz="1400" b="0" i="0" u="none" strike="noStrike" dirty="0">
                <a:solidFill>
                  <a:srgbClr val="1B1B1B"/>
                </a:solidFill>
                <a:effectLst/>
                <a:latin typeface="Sitka Subheading" panose="02000505000000020004" pitchFamily="2" charset="0"/>
              </a:rPr>
              <a:t> по кожному </a:t>
            </a:r>
            <a:r>
              <a:rPr lang="ru-RU" sz="1400" b="0" i="0" u="none" strike="noStrike" dirty="0" err="1">
                <a:solidFill>
                  <a:srgbClr val="1B1B1B"/>
                </a:solidFill>
                <a:effectLst/>
                <a:latin typeface="Sitka Subheading" panose="02000505000000020004" pitchFamily="2" charset="0"/>
              </a:rPr>
              <a:t>критерію</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Анкети</a:t>
            </a:r>
            <a:endParaRPr lang="en-US" sz="1400" dirty="0">
              <a:solidFill>
                <a:srgbClr val="1B1B1B"/>
              </a:solidFill>
              <a:latin typeface="Sitka Subheading" panose="02000505000000020004" pitchFamily="2" charset="0"/>
            </a:endParaRPr>
          </a:p>
        </p:txBody>
      </p:sp>
      <p:sp>
        <p:nvSpPr>
          <p:cNvPr id="44" name="TextBox 43">
            <a:extLst>
              <a:ext uri="{FF2B5EF4-FFF2-40B4-BE49-F238E27FC236}">
                <a16:creationId xmlns:a16="http://schemas.microsoft.com/office/drawing/2014/main" xmlns="" id="{9AC03B3A-63A1-FA80-DE56-71B25525268D}"/>
              </a:ext>
            </a:extLst>
          </p:cNvPr>
          <p:cNvSpPr txBox="1"/>
          <p:nvPr/>
        </p:nvSpPr>
        <p:spPr>
          <a:xfrm>
            <a:off x="9060678" y="3338734"/>
            <a:ext cx="3001944" cy="738664"/>
          </a:xfrm>
          <a:prstGeom prst="rect">
            <a:avLst/>
          </a:prstGeom>
          <a:noFill/>
        </p:spPr>
        <p:txBody>
          <a:bodyPr wrap="square">
            <a:spAutoFit/>
          </a:bodyPr>
          <a:lstStyle/>
          <a:p>
            <a:r>
              <a:rPr lang="ru-RU" sz="1400" b="0" i="0" u="none" strike="noStrike" dirty="0" err="1">
                <a:solidFill>
                  <a:srgbClr val="1B1B1B"/>
                </a:solidFill>
                <a:effectLst/>
                <a:latin typeface="Sitka Subheading" panose="02000505000000020004" pitchFamily="2" charset="0"/>
              </a:rPr>
              <a:t>консолідовані</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результати</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внесені</a:t>
            </a:r>
            <a:r>
              <a:rPr lang="ru-RU" sz="1400" b="0" i="0" u="none" strike="noStrike" dirty="0">
                <a:solidFill>
                  <a:srgbClr val="1B1B1B"/>
                </a:solidFill>
                <a:effectLst/>
                <a:latin typeface="Sitka Subheading" panose="02000505000000020004" pitchFamily="2" charset="0"/>
              </a:rPr>
              <a:t> в Ф-06-02) </a:t>
            </a:r>
            <a:r>
              <a:rPr lang="ru-RU" sz="1400" b="0" i="0" u="none" strike="noStrike" dirty="0" err="1">
                <a:solidFill>
                  <a:srgbClr val="1B1B1B"/>
                </a:solidFill>
                <a:effectLst/>
                <a:latin typeface="Sitka Subheading" panose="02000505000000020004" pitchFamily="2" charset="0"/>
              </a:rPr>
              <a:t>визначають</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рівень</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культури</a:t>
            </a:r>
            <a:r>
              <a:rPr lang="ru-RU" sz="1400" b="0" i="0" u="none" strike="noStrike" dirty="0">
                <a:solidFill>
                  <a:srgbClr val="1B1B1B"/>
                </a:solidFill>
                <a:effectLst/>
                <a:latin typeface="Sitka Subheading" panose="02000505000000020004" pitchFamily="2" charset="0"/>
              </a:rPr>
              <a:t> </a:t>
            </a:r>
            <a:r>
              <a:rPr lang="ru-RU" sz="1400" b="0" i="0" u="none" strike="noStrike" dirty="0" err="1">
                <a:solidFill>
                  <a:srgbClr val="1B1B1B"/>
                </a:solidFill>
                <a:effectLst/>
                <a:latin typeface="Sitka Subheading" panose="02000505000000020004" pitchFamily="2" charset="0"/>
              </a:rPr>
              <a:t>підприємства</a:t>
            </a:r>
            <a:endParaRPr lang="en-US" sz="1400" dirty="0">
              <a:solidFill>
                <a:srgbClr val="1B1B1B"/>
              </a:solidFill>
              <a:latin typeface="Sitka Subheading" panose="02000505000000020004" pitchFamily="2" charset="0"/>
            </a:endParaRPr>
          </a:p>
        </p:txBody>
      </p:sp>
      <p:sp>
        <p:nvSpPr>
          <p:cNvPr id="46" name="TextBox 45">
            <a:extLst>
              <a:ext uri="{FF2B5EF4-FFF2-40B4-BE49-F238E27FC236}">
                <a16:creationId xmlns:a16="http://schemas.microsoft.com/office/drawing/2014/main" xmlns="" id="{9DFF62EC-39EE-4CD4-80BA-EDD849B5D547}"/>
              </a:ext>
            </a:extLst>
          </p:cNvPr>
          <p:cNvSpPr txBox="1"/>
          <p:nvPr/>
        </p:nvSpPr>
        <p:spPr>
          <a:xfrm>
            <a:off x="9882634" y="5252883"/>
            <a:ext cx="2370430" cy="307777"/>
          </a:xfrm>
          <a:prstGeom prst="rect">
            <a:avLst/>
          </a:prstGeom>
          <a:noFill/>
        </p:spPr>
        <p:txBody>
          <a:bodyPr wrap="square">
            <a:spAutoFit/>
          </a:bodyPr>
          <a:lstStyle/>
          <a:p>
            <a:r>
              <a:rPr lang="uk-UA" sz="1400" b="0" i="0" u="none" strike="noStrike" dirty="0">
                <a:solidFill>
                  <a:srgbClr val="000000"/>
                </a:solidFill>
                <a:effectLst/>
                <a:latin typeface="Sitka Subheading" panose="02000505000000020004" pitchFamily="2" charset="0"/>
              </a:rPr>
              <a:t>Поведінка керівництва</a:t>
            </a:r>
            <a:endParaRPr lang="uk-UA" sz="1400" dirty="0">
              <a:solidFill>
                <a:srgbClr val="000000"/>
              </a:solidFill>
              <a:effectLst/>
              <a:latin typeface="Sitka Subheading" panose="02000505000000020004" pitchFamily="2" charset="0"/>
            </a:endParaRPr>
          </a:p>
        </p:txBody>
      </p:sp>
      <p:sp>
        <p:nvSpPr>
          <p:cNvPr id="48" name="TextBox 47">
            <a:extLst>
              <a:ext uri="{FF2B5EF4-FFF2-40B4-BE49-F238E27FC236}">
                <a16:creationId xmlns:a16="http://schemas.microsoft.com/office/drawing/2014/main" xmlns="" id="{E3BA25FF-C287-9AEC-F9E8-310389838629}"/>
              </a:ext>
            </a:extLst>
          </p:cNvPr>
          <p:cNvSpPr txBox="1"/>
          <p:nvPr/>
        </p:nvSpPr>
        <p:spPr>
          <a:xfrm>
            <a:off x="5648155" y="5072350"/>
            <a:ext cx="2370430" cy="692497"/>
          </a:xfrm>
          <a:prstGeom prst="rect">
            <a:avLst/>
          </a:prstGeom>
          <a:noFill/>
        </p:spPr>
        <p:txBody>
          <a:bodyPr wrap="square">
            <a:spAutoFit/>
          </a:bodyPr>
          <a:lstStyle/>
          <a:p>
            <a:r>
              <a:rPr lang="uk-UA" sz="1300" b="0" i="0" u="none" strike="noStrike" dirty="0">
                <a:solidFill>
                  <a:srgbClr val="000000"/>
                </a:solidFill>
                <a:effectLst/>
                <a:latin typeface="Sitka Subheading" panose="02000505000000020004" pitchFamily="2" charset="0"/>
              </a:rPr>
              <a:t>Знання в області безпечності харчових продуктів;</a:t>
            </a:r>
            <a:endParaRPr lang="uk-UA" sz="1300" dirty="0">
              <a:solidFill>
                <a:srgbClr val="000000"/>
              </a:solidFill>
              <a:effectLst/>
              <a:latin typeface="Sitka Subheading" panose="02000505000000020004" pitchFamily="2" charset="0"/>
            </a:endParaRPr>
          </a:p>
        </p:txBody>
      </p:sp>
      <p:sp>
        <p:nvSpPr>
          <p:cNvPr id="50" name="TextBox 49">
            <a:extLst>
              <a:ext uri="{FF2B5EF4-FFF2-40B4-BE49-F238E27FC236}">
                <a16:creationId xmlns:a16="http://schemas.microsoft.com/office/drawing/2014/main" xmlns="" id="{7D906BC2-4D14-6A88-7746-E41FA3D15D2D}"/>
              </a:ext>
            </a:extLst>
          </p:cNvPr>
          <p:cNvSpPr txBox="1"/>
          <p:nvPr/>
        </p:nvSpPr>
        <p:spPr>
          <a:xfrm>
            <a:off x="7582444" y="5251142"/>
            <a:ext cx="2370430" cy="307777"/>
          </a:xfrm>
          <a:prstGeom prst="rect">
            <a:avLst/>
          </a:prstGeom>
          <a:noFill/>
        </p:spPr>
        <p:txBody>
          <a:bodyPr wrap="square">
            <a:spAutoFit/>
          </a:bodyPr>
          <a:lstStyle/>
          <a:p>
            <a:pPr algn="ctr"/>
            <a:r>
              <a:rPr lang="uk-UA" sz="1400" b="0" i="0" u="none" strike="noStrike" dirty="0">
                <a:solidFill>
                  <a:srgbClr val="000000"/>
                </a:solidFill>
                <a:effectLst/>
                <a:latin typeface="Sitka Subheading" panose="02000505000000020004" pitchFamily="2" charset="0"/>
              </a:rPr>
              <a:t>Культура робочого місця</a:t>
            </a:r>
            <a:endParaRPr lang="uk-UA" sz="1400" dirty="0">
              <a:latin typeface="Sitka Subheading" panose="02000505000000020004" pitchFamily="2" charset="0"/>
            </a:endParaRPr>
          </a:p>
        </p:txBody>
      </p:sp>
      <p:sp>
        <p:nvSpPr>
          <p:cNvPr id="52" name="TextBox 51">
            <a:extLst>
              <a:ext uri="{FF2B5EF4-FFF2-40B4-BE49-F238E27FC236}">
                <a16:creationId xmlns:a16="http://schemas.microsoft.com/office/drawing/2014/main" xmlns="" id="{D3467C17-3AF9-5AF1-49B3-1ADF84CADCD8}"/>
              </a:ext>
            </a:extLst>
          </p:cNvPr>
          <p:cNvSpPr txBox="1"/>
          <p:nvPr/>
        </p:nvSpPr>
        <p:spPr>
          <a:xfrm>
            <a:off x="5734767" y="6411717"/>
            <a:ext cx="2197205" cy="307777"/>
          </a:xfrm>
          <a:prstGeom prst="rect">
            <a:avLst/>
          </a:prstGeom>
          <a:noFill/>
        </p:spPr>
        <p:txBody>
          <a:bodyPr wrap="square">
            <a:spAutoFit/>
          </a:bodyPr>
          <a:lstStyle/>
          <a:p>
            <a:r>
              <a:rPr lang="uk-UA" sz="1400" b="0" i="0" u="none" strike="noStrike" dirty="0">
                <a:solidFill>
                  <a:srgbClr val="000000"/>
                </a:solidFill>
                <a:effectLst/>
                <a:latin typeface="Sitka Subheading" panose="02000505000000020004" pitchFamily="2" charset="0"/>
              </a:rPr>
              <a:t>Поведінка робітників</a:t>
            </a:r>
            <a:endParaRPr lang="uk-UA" sz="1400" dirty="0">
              <a:solidFill>
                <a:srgbClr val="000000"/>
              </a:solidFill>
              <a:effectLst/>
              <a:latin typeface="Sitka Subheading" panose="02000505000000020004" pitchFamily="2" charset="0"/>
            </a:endParaRPr>
          </a:p>
        </p:txBody>
      </p:sp>
      <p:sp>
        <p:nvSpPr>
          <p:cNvPr id="54" name="TextBox 53">
            <a:extLst>
              <a:ext uri="{FF2B5EF4-FFF2-40B4-BE49-F238E27FC236}">
                <a16:creationId xmlns:a16="http://schemas.microsoft.com/office/drawing/2014/main" xmlns="" id="{67E20511-4BCB-F9A7-FBE3-6797532F026E}"/>
              </a:ext>
            </a:extLst>
          </p:cNvPr>
          <p:cNvSpPr txBox="1"/>
          <p:nvPr/>
        </p:nvSpPr>
        <p:spPr>
          <a:xfrm>
            <a:off x="7931972" y="6411717"/>
            <a:ext cx="2481451" cy="307777"/>
          </a:xfrm>
          <a:prstGeom prst="rect">
            <a:avLst/>
          </a:prstGeom>
          <a:noFill/>
        </p:spPr>
        <p:txBody>
          <a:bodyPr wrap="square">
            <a:spAutoFit/>
          </a:bodyPr>
          <a:lstStyle/>
          <a:p>
            <a:r>
              <a:rPr lang="uk-UA" sz="1400" b="0" i="0" u="none" strike="noStrike" dirty="0">
                <a:solidFill>
                  <a:srgbClr val="000000"/>
                </a:solidFill>
                <a:effectLst/>
                <a:latin typeface="Sitka Subheading" panose="02000505000000020004" pitchFamily="2" charset="0"/>
              </a:rPr>
              <a:t>Спілкування/комунікація</a:t>
            </a:r>
            <a:endParaRPr lang="uk-UA" sz="1400" dirty="0">
              <a:solidFill>
                <a:srgbClr val="000000"/>
              </a:solidFill>
              <a:effectLst/>
              <a:latin typeface="Sitka Subheading" panose="02000505000000020004" pitchFamily="2" charset="0"/>
            </a:endParaRPr>
          </a:p>
        </p:txBody>
      </p:sp>
      <p:sp>
        <p:nvSpPr>
          <p:cNvPr id="56" name="TextBox 55">
            <a:extLst>
              <a:ext uri="{FF2B5EF4-FFF2-40B4-BE49-F238E27FC236}">
                <a16:creationId xmlns:a16="http://schemas.microsoft.com/office/drawing/2014/main" xmlns="" id="{E6EF56A7-9D8E-9865-EA5F-6B479323FF48}"/>
              </a:ext>
            </a:extLst>
          </p:cNvPr>
          <p:cNvSpPr txBox="1"/>
          <p:nvPr/>
        </p:nvSpPr>
        <p:spPr>
          <a:xfrm>
            <a:off x="10195308" y="6314501"/>
            <a:ext cx="1992861" cy="523220"/>
          </a:xfrm>
          <a:prstGeom prst="rect">
            <a:avLst/>
          </a:prstGeom>
          <a:noFill/>
        </p:spPr>
        <p:txBody>
          <a:bodyPr wrap="square">
            <a:spAutoFit/>
          </a:bodyPr>
          <a:lstStyle/>
          <a:p>
            <a:pPr algn="ctr"/>
            <a:r>
              <a:rPr lang="uk-UA" sz="1400" b="0" i="0" u="none" strike="noStrike" dirty="0">
                <a:solidFill>
                  <a:srgbClr val="000000"/>
                </a:solidFill>
                <a:effectLst/>
                <a:latin typeface="Sitka Subheading" panose="02000505000000020004" pitchFamily="2" charset="0"/>
              </a:rPr>
              <a:t>Підхід до вирішення проблем</a:t>
            </a:r>
            <a:endParaRPr lang="uk-UA" sz="1400" dirty="0">
              <a:latin typeface="Sitka Subheading" panose="02000505000000020004" pitchFamily="2" charset="0"/>
            </a:endParaRPr>
          </a:p>
        </p:txBody>
      </p:sp>
      <p:pic>
        <p:nvPicPr>
          <p:cNvPr id="59" name="Рисунок 58">
            <a:extLst>
              <a:ext uri="{FF2B5EF4-FFF2-40B4-BE49-F238E27FC236}">
                <a16:creationId xmlns:a16="http://schemas.microsoft.com/office/drawing/2014/main" xmlns="" id="{294A9E2D-FB99-26DA-8B15-92916039C505}"/>
              </a:ext>
            </a:extLst>
          </p:cNvPr>
          <p:cNvPicPr>
            <a:picLocks noChangeAspect="1"/>
          </p:cNvPicPr>
          <p:nvPr/>
        </p:nvPicPr>
        <p:blipFill>
          <a:blip r:embed="rId5"/>
          <a:stretch>
            <a:fillRect/>
          </a:stretch>
        </p:blipFill>
        <p:spPr>
          <a:xfrm>
            <a:off x="5968512" y="4433624"/>
            <a:ext cx="703593" cy="703593"/>
          </a:xfrm>
          <a:prstGeom prst="rect">
            <a:avLst/>
          </a:prstGeom>
        </p:spPr>
      </p:pic>
      <p:pic>
        <p:nvPicPr>
          <p:cNvPr id="61" name="Рисунок 60">
            <a:extLst>
              <a:ext uri="{FF2B5EF4-FFF2-40B4-BE49-F238E27FC236}">
                <a16:creationId xmlns:a16="http://schemas.microsoft.com/office/drawing/2014/main" xmlns="" id="{A9FACBC2-90C9-30F4-C947-17DB910F7792}"/>
              </a:ext>
            </a:extLst>
          </p:cNvPr>
          <p:cNvPicPr>
            <a:picLocks noChangeAspect="1"/>
          </p:cNvPicPr>
          <p:nvPr/>
        </p:nvPicPr>
        <p:blipFill rotWithShape="1">
          <a:blip r:embed="rId6"/>
          <a:srcRect t="9705"/>
          <a:stretch/>
        </p:blipFill>
        <p:spPr>
          <a:xfrm>
            <a:off x="8091831" y="4670253"/>
            <a:ext cx="826921" cy="602423"/>
          </a:xfrm>
          <a:prstGeom prst="rect">
            <a:avLst/>
          </a:prstGeom>
        </p:spPr>
      </p:pic>
      <p:pic>
        <p:nvPicPr>
          <p:cNvPr id="63" name="Рисунок 62">
            <a:extLst>
              <a:ext uri="{FF2B5EF4-FFF2-40B4-BE49-F238E27FC236}">
                <a16:creationId xmlns:a16="http://schemas.microsoft.com/office/drawing/2014/main" xmlns="" id="{9D8ADE79-4349-C2B7-71E5-2C1CA650E941}"/>
              </a:ext>
            </a:extLst>
          </p:cNvPr>
          <p:cNvPicPr>
            <a:picLocks noChangeAspect="1"/>
          </p:cNvPicPr>
          <p:nvPr/>
        </p:nvPicPr>
        <p:blipFill>
          <a:blip r:embed="rId7"/>
          <a:stretch>
            <a:fillRect/>
          </a:stretch>
        </p:blipFill>
        <p:spPr>
          <a:xfrm>
            <a:off x="10507305" y="4698538"/>
            <a:ext cx="557190" cy="532964"/>
          </a:xfrm>
          <a:prstGeom prst="rect">
            <a:avLst/>
          </a:prstGeom>
        </p:spPr>
      </p:pic>
      <p:pic>
        <p:nvPicPr>
          <p:cNvPr id="1025" name="Рисунок 1024">
            <a:extLst>
              <a:ext uri="{FF2B5EF4-FFF2-40B4-BE49-F238E27FC236}">
                <a16:creationId xmlns:a16="http://schemas.microsoft.com/office/drawing/2014/main" xmlns="" id="{829A73AD-B2AB-BFA7-FC8A-9F17E8D02888}"/>
              </a:ext>
            </a:extLst>
          </p:cNvPr>
          <p:cNvPicPr>
            <a:picLocks noChangeAspect="1"/>
          </p:cNvPicPr>
          <p:nvPr/>
        </p:nvPicPr>
        <p:blipFill>
          <a:blip r:embed="rId8"/>
          <a:stretch>
            <a:fillRect/>
          </a:stretch>
        </p:blipFill>
        <p:spPr>
          <a:xfrm>
            <a:off x="6272234" y="5755211"/>
            <a:ext cx="751566" cy="703594"/>
          </a:xfrm>
          <a:prstGeom prst="rect">
            <a:avLst/>
          </a:prstGeom>
        </p:spPr>
      </p:pic>
      <p:pic>
        <p:nvPicPr>
          <p:cNvPr id="1028" name="Рисунок 1027">
            <a:extLst>
              <a:ext uri="{FF2B5EF4-FFF2-40B4-BE49-F238E27FC236}">
                <a16:creationId xmlns:a16="http://schemas.microsoft.com/office/drawing/2014/main" xmlns="" id="{A55B7E84-494B-5C75-4B78-62CB4275628B}"/>
              </a:ext>
            </a:extLst>
          </p:cNvPr>
          <p:cNvPicPr>
            <a:picLocks noChangeAspect="1"/>
          </p:cNvPicPr>
          <p:nvPr/>
        </p:nvPicPr>
        <p:blipFill>
          <a:blip r:embed="rId9">
            <a:biLevel thresh="75000"/>
          </a:blip>
          <a:stretch>
            <a:fillRect/>
          </a:stretch>
        </p:blipFill>
        <p:spPr>
          <a:xfrm>
            <a:off x="8703781" y="5717815"/>
            <a:ext cx="811629" cy="661882"/>
          </a:xfrm>
          <a:prstGeom prst="rect">
            <a:avLst/>
          </a:prstGeom>
        </p:spPr>
      </p:pic>
      <p:pic>
        <p:nvPicPr>
          <p:cNvPr id="1030" name="Рисунок 1029">
            <a:extLst>
              <a:ext uri="{FF2B5EF4-FFF2-40B4-BE49-F238E27FC236}">
                <a16:creationId xmlns:a16="http://schemas.microsoft.com/office/drawing/2014/main" xmlns="" id="{F50CD814-E1DA-3420-785A-E2DF7D8FB885}"/>
              </a:ext>
            </a:extLst>
          </p:cNvPr>
          <p:cNvPicPr>
            <a:picLocks noChangeAspect="1"/>
          </p:cNvPicPr>
          <p:nvPr/>
        </p:nvPicPr>
        <p:blipFill>
          <a:blip r:embed="rId10"/>
          <a:stretch>
            <a:fillRect/>
          </a:stretch>
        </p:blipFill>
        <p:spPr>
          <a:xfrm>
            <a:off x="10909330" y="5730099"/>
            <a:ext cx="564816" cy="648700"/>
          </a:xfrm>
          <a:prstGeom prst="rect">
            <a:avLst/>
          </a:prstGeom>
        </p:spPr>
      </p:pic>
      <p:sp>
        <p:nvSpPr>
          <p:cNvPr id="72" name="TextBox 71">
            <a:extLst>
              <a:ext uri="{FF2B5EF4-FFF2-40B4-BE49-F238E27FC236}">
                <a16:creationId xmlns:a16="http://schemas.microsoft.com/office/drawing/2014/main" xmlns="" id="{1B0883B2-FEF1-EE44-771E-48520A2AC75A}"/>
              </a:ext>
            </a:extLst>
          </p:cNvPr>
          <p:cNvSpPr txBox="1"/>
          <p:nvPr/>
        </p:nvSpPr>
        <p:spPr>
          <a:xfrm>
            <a:off x="7183960" y="4221224"/>
            <a:ext cx="4662900" cy="369332"/>
          </a:xfrm>
          <a:prstGeom prst="rect">
            <a:avLst/>
          </a:prstGeom>
          <a:noFill/>
        </p:spPr>
        <p:txBody>
          <a:bodyPr wrap="square">
            <a:spAutoFit/>
          </a:bodyPr>
          <a:lstStyle/>
          <a:p>
            <a:r>
              <a:rPr lang="ru-RU" sz="1800" b="1" dirty="0" err="1">
                <a:solidFill>
                  <a:srgbClr val="1B1B1B"/>
                </a:solidFill>
                <a:highlight>
                  <a:srgbClr val="FFFF99"/>
                </a:highlight>
                <a:latin typeface="Sitka Subheading" panose="02000505000000020004" pitchFamily="2" charset="0"/>
              </a:rPr>
              <a:t>критеріїв</a:t>
            </a:r>
            <a:r>
              <a:rPr lang="ru-RU" sz="1800" b="1" dirty="0">
                <a:solidFill>
                  <a:srgbClr val="1B1B1B"/>
                </a:solidFill>
                <a:highlight>
                  <a:srgbClr val="FFFF99"/>
                </a:highlight>
                <a:latin typeface="Sitka Subheading" panose="02000505000000020004" pitchFamily="2" charset="0"/>
              </a:rPr>
              <a:t> </a:t>
            </a:r>
            <a:r>
              <a:rPr lang="ru-RU" sz="1800" b="1" dirty="0" err="1">
                <a:solidFill>
                  <a:srgbClr val="1B1B1B"/>
                </a:solidFill>
                <a:highlight>
                  <a:srgbClr val="FFFF99"/>
                </a:highlight>
                <a:latin typeface="Sitka Subheading" panose="02000505000000020004" pitchFamily="2" charset="0"/>
              </a:rPr>
              <a:t>визначення</a:t>
            </a:r>
            <a:r>
              <a:rPr lang="ru-RU" sz="1800" b="1" dirty="0">
                <a:solidFill>
                  <a:srgbClr val="1B1B1B"/>
                </a:solidFill>
                <a:highlight>
                  <a:srgbClr val="FFFF99"/>
                </a:highlight>
                <a:latin typeface="Sitka Subheading" panose="02000505000000020004" pitchFamily="2" charset="0"/>
              </a:rPr>
              <a:t> </a:t>
            </a:r>
            <a:r>
              <a:rPr lang="ru-RU" sz="1800" b="1" dirty="0" err="1">
                <a:solidFill>
                  <a:srgbClr val="1B1B1B"/>
                </a:solidFill>
                <a:highlight>
                  <a:srgbClr val="FFFF99"/>
                </a:highlight>
                <a:latin typeface="Sitka Subheading" panose="02000505000000020004" pitchFamily="2" charset="0"/>
              </a:rPr>
              <a:t>рівня</a:t>
            </a:r>
            <a:r>
              <a:rPr lang="ru-RU" sz="1800" b="1" dirty="0">
                <a:solidFill>
                  <a:srgbClr val="1B1B1B"/>
                </a:solidFill>
                <a:highlight>
                  <a:srgbClr val="FFFF99"/>
                </a:highlight>
                <a:latin typeface="Sitka Subheading" panose="02000505000000020004" pitchFamily="2" charset="0"/>
              </a:rPr>
              <a:t> </a:t>
            </a:r>
            <a:r>
              <a:rPr lang="ru-RU" sz="1800" b="1" dirty="0" err="1">
                <a:solidFill>
                  <a:srgbClr val="1B1B1B"/>
                </a:solidFill>
                <a:highlight>
                  <a:srgbClr val="FFFF99"/>
                </a:highlight>
                <a:latin typeface="Sitka Subheading" panose="02000505000000020004" pitchFamily="2" charset="0"/>
              </a:rPr>
              <a:t>культури</a:t>
            </a:r>
            <a:r>
              <a:rPr lang="ru-RU" sz="1800" b="1" i="0" u="none" strike="noStrike" dirty="0">
                <a:solidFill>
                  <a:srgbClr val="1B1B1B"/>
                </a:solidFill>
                <a:effectLst/>
                <a:highlight>
                  <a:srgbClr val="FFFF99"/>
                </a:highlight>
                <a:latin typeface="Sitka Subheading" panose="02000505000000020004" pitchFamily="2" charset="0"/>
              </a:rPr>
              <a:t>:</a:t>
            </a:r>
            <a:endParaRPr lang="ru-RU" sz="1800" b="1" dirty="0">
              <a:solidFill>
                <a:srgbClr val="1B1B1B"/>
              </a:solidFill>
              <a:effectLst/>
              <a:highlight>
                <a:srgbClr val="FFFF99"/>
              </a:highlight>
              <a:latin typeface="Sitka Subheading" panose="02000505000000020004" pitchFamily="2" charset="0"/>
            </a:endParaRPr>
          </a:p>
        </p:txBody>
      </p:sp>
      <mc:AlternateContent xmlns:mc="http://schemas.openxmlformats.org/markup-compatibility/2006" xmlns:p14="http://schemas.microsoft.com/office/powerpoint/2010/main">
        <mc:Choice Requires="p14">
          <p:contentPart p14:bwMode="auto" r:id="rId11">
            <p14:nvContentPartPr>
              <p14:cNvPr id="1032" name="Рукописні дані 1031">
                <a:extLst>
                  <a:ext uri="{FF2B5EF4-FFF2-40B4-BE49-F238E27FC236}">
                    <a16:creationId xmlns:a16="http://schemas.microsoft.com/office/drawing/2014/main" xmlns="" id="{8E609332-CD9C-7D4A-87FA-DA5B28A50360}"/>
                  </a:ext>
                </a:extLst>
              </p14:cNvPr>
              <p14:cNvContentPartPr/>
              <p14:nvPr/>
            </p14:nvContentPartPr>
            <p14:xfrm>
              <a:off x="5727355" y="5254876"/>
              <a:ext cx="1204560" cy="10440"/>
            </p14:xfrm>
          </p:contentPart>
        </mc:Choice>
        <mc:Fallback xmlns="">
          <p:pic>
            <p:nvPicPr>
              <p:cNvPr id="1032" name="Рукописні дані 1031">
                <a:extLst>
                  <a:ext uri="{FF2B5EF4-FFF2-40B4-BE49-F238E27FC236}">
                    <a16:creationId xmlns:a16="http://schemas.microsoft.com/office/drawing/2014/main" id="{8E609332-CD9C-7D4A-87FA-DA5B28A50360}"/>
                  </a:ext>
                </a:extLst>
              </p:cNvPr>
              <p:cNvPicPr/>
              <p:nvPr/>
            </p:nvPicPr>
            <p:blipFill>
              <a:blip r:embed="rId12"/>
              <a:stretch>
                <a:fillRect/>
              </a:stretch>
            </p:blipFill>
            <p:spPr>
              <a:xfrm>
                <a:off x="5637715" y="5075236"/>
                <a:ext cx="138420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33" name="Рукописні дані 1032">
                <a:extLst>
                  <a:ext uri="{FF2B5EF4-FFF2-40B4-BE49-F238E27FC236}">
                    <a16:creationId xmlns:a16="http://schemas.microsoft.com/office/drawing/2014/main" xmlns="" id="{720402C7-B2D2-4D01-836C-4FB4CA844F46}"/>
                  </a:ext>
                </a:extLst>
              </p14:cNvPr>
              <p14:cNvContentPartPr/>
              <p14:nvPr/>
            </p14:nvContentPartPr>
            <p14:xfrm>
              <a:off x="5737075" y="5445676"/>
              <a:ext cx="1635480" cy="30960"/>
            </p14:xfrm>
          </p:contentPart>
        </mc:Choice>
        <mc:Fallback xmlns="">
          <p:pic>
            <p:nvPicPr>
              <p:cNvPr id="1033" name="Рукописні дані 1032">
                <a:extLst>
                  <a:ext uri="{FF2B5EF4-FFF2-40B4-BE49-F238E27FC236}">
                    <a16:creationId xmlns:a16="http://schemas.microsoft.com/office/drawing/2014/main" id="{720402C7-B2D2-4D01-836C-4FB4CA844F46}"/>
                  </a:ext>
                </a:extLst>
              </p:cNvPr>
              <p:cNvPicPr/>
              <p:nvPr/>
            </p:nvPicPr>
            <p:blipFill>
              <a:blip r:embed="rId14"/>
              <a:stretch>
                <a:fillRect/>
              </a:stretch>
            </p:blipFill>
            <p:spPr>
              <a:xfrm>
                <a:off x="5647435" y="5265676"/>
                <a:ext cx="1815120" cy="390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34" name="Рукописні дані 1033">
                <a:extLst>
                  <a:ext uri="{FF2B5EF4-FFF2-40B4-BE49-F238E27FC236}">
                    <a16:creationId xmlns:a16="http://schemas.microsoft.com/office/drawing/2014/main" xmlns="" id="{C703BAEB-1DA4-C451-E54E-5A5B550E5627}"/>
                  </a:ext>
                </a:extLst>
              </p14:cNvPr>
              <p14:cNvContentPartPr/>
              <p14:nvPr/>
            </p14:nvContentPartPr>
            <p14:xfrm>
              <a:off x="5727355" y="5575996"/>
              <a:ext cx="813600" cy="11160"/>
            </p14:xfrm>
          </p:contentPart>
        </mc:Choice>
        <mc:Fallback xmlns="">
          <p:pic>
            <p:nvPicPr>
              <p:cNvPr id="1034" name="Рукописні дані 1033">
                <a:extLst>
                  <a:ext uri="{FF2B5EF4-FFF2-40B4-BE49-F238E27FC236}">
                    <a16:creationId xmlns:a16="http://schemas.microsoft.com/office/drawing/2014/main" id="{C703BAEB-1DA4-C451-E54E-5A5B550E5627}"/>
                  </a:ext>
                </a:extLst>
              </p:cNvPr>
              <p:cNvPicPr/>
              <p:nvPr/>
            </p:nvPicPr>
            <p:blipFill>
              <a:blip r:embed="rId16"/>
              <a:stretch>
                <a:fillRect/>
              </a:stretch>
            </p:blipFill>
            <p:spPr>
              <a:xfrm>
                <a:off x="5637715" y="5395996"/>
                <a:ext cx="993240" cy="370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35" name="Рукописні дані 1034">
                <a:extLst>
                  <a:ext uri="{FF2B5EF4-FFF2-40B4-BE49-F238E27FC236}">
                    <a16:creationId xmlns:a16="http://schemas.microsoft.com/office/drawing/2014/main" xmlns="" id="{E6606A1E-F953-BED5-15AE-362103436FA4}"/>
                  </a:ext>
                </a:extLst>
              </p14:cNvPr>
              <p14:cNvContentPartPr/>
              <p14:nvPr/>
            </p14:nvContentPartPr>
            <p14:xfrm>
              <a:off x="7737235" y="5385916"/>
              <a:ext cx="2041200" cy="40680"/>
            </p14:xfrm>
          </p:contentPart>
        </mc:Choice>
        <mc:Fallback xmlns="">
          <p:pic>
            <p:nvPicPr>
              <p:cNvPr id="1035" name="Рукописні дані 1034">
                <a:extLst>
                  <a:ext uri="{FF2B5EF4-FFF2-40B4-BE49-F238E27FC236}">
                    <a16:creationId xmlns:a16="http://schemas.microsoft.com/office/drawing/2014/main" id="{E6606A1E-F953-BED5-15AE-362103436FA4}"/>
                  </a:ext>
                </a:extLst>
              </p:cNvPr>
              <p:cNvPicPr/>
              <p:nvPr/>
            </p:nvPicPr>
            <p:blipFill>
              <a:blip r:embed="rId18"/>
              <a:stretch>
                <a:fillRect/>
              </a:stretch>
            </p:blipFill>
            <p:spPr>
              <a:xfrm>
                <a:off x="7647595" y="5206276"/>
                <a:ext cx="2220840" cy="400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037" name="Рукописні дані 1036">
                <a:extLst>
                  <a:ext uri="{FF2B5EF4-FFF2-40B4-BE49-F238E27FC236}">
                    <a16:creationId xmlns:a16="http://schemas.microsoft.com/office/drawing/2014/main" xmlns="" id="{E97FA0F5-66B6-8AB7-AA53-ED417D2C9A23}"/>
                  </a:ext>
                </a:extLst>
              </p14:cNvPr>
              <p14:cNvContentPartPr/>
              <p14:nvPr/>
            </p14:nvContentPartPr>
            <p14:xfrm>
              <a:off x="10108195" y="5405325"/>
              <a:ext cx="1778400" cy="31680"/>
            </p14:xfrm>
          </p:contentPart>
        </mc:Choice>
        <mc:Fallback xmlns="">
          <p:pic>
            <p:nvPicPr>
              <p:cNvPr id="1037" name="Рукописні дані 1036">
                <a:extLst>
                  <a:ext uri="{FF2B5EF4-FFF2-40B4-BE49-F238E27FC236}">
                    <a16:creationId xmlns:a16="http://schemas.microsoft.com/office/drawing/2014/main" id="{E97FA0F5-66B6-8AB7-AA53-ED417D2C9A23}"/>
                  </a:ext>
                </a:extLst>
              </p:cNvPr>
              <p:cNvPicPr/>
              <p:nvPr/>
            </p:nvPicPr>
            <p:blipFill>
              <a:blip r:embed="rId20"/>
              <a:stretch>
                <a:fillRect/>
              </a:stretch>
            </p:blipFill>
            <p:spPr>
              <a:xfrm>
                <a:off x="10018555" y="5225685"/>
                <a:ext cx="195804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038" name="Рукописні дані 1037">
                <a:extLst>
                  <a:ext uri="{FF2B5EF4-FFF2-40B4-BE49-F238E27FC236}">
                    <a16:creationId xmlns:a16="http://schemas.microsoft.com/office/drawing/2014/main" xmlns="" id="{35354E67-188F-AE3B-9293-8C9B4887AB67}"/>
                  </a:ext>
                </a:extLst>
              </p14:cNvPr>
              <p14:cNvContentPartPr/>
              <p14:nvPr/>
            </p14:nvContentPartPr>
            <p14:xfrm>
              <a:off x="5847595" y="6569925"/>
              <a:ext cx="1758600" cy="42480"/>
            </p14:xfrm>
          </p:contentPart>
        </mc:Choice>
        <mc:Fallback xmlns="">
          <p:pic>
            <p:nvPicPr>
              <p:cNvPr id="1038" name="Рукописні дані 1037">
                <a:extLst>
                  <a:ext uri="{FF2B5EF4-FFF2-40B4-BE49-F238E27FC236}">
                    <a16:creationId xmlns:a16="http://schemas.microsoft.com/office/drawing/2014/main" id="{35354E67-188F-AE3B-9293-8C9B4887AB67}"/>
                  </a:ext>
                </a:extLst>
              </p:cNvPr>
              <p:cNvPicPr/>
              <p:nvPr/>
            </p:nvPicPr>
            <p:blipFill>
              <a:blip r:embed="rId22"/>
              <a:stretch>
                <a:fillRect/>
              </a:stretch>
            </p:blipFill>
            <p:spPr>
              <a:xfrm>
                <a:off x="5757955" y="6390285"/>
                <a:ext cx="1938240" cy="4021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039" name="Рукописні дані 1038">
                <a:extLst>
                  <a:ext uri="{FF2B5EF4-FFF2-40B4-BE49-F238E27FC236}">
                    <a16:creationId xmlns:a16="http://schemas.microsoft.com/office/drawing/2014/main" xmlns="" id="{0BC1746D-C82C-5C6F-2B23-E19DD1D4DE27}"/>
                  </a:ext>
                </a:extLst>
              </p14:cNvPr>
              <p14:cNvContentPartPr/>
              <p14:nvPr/>
            </p14:nvContentPartPr>
            <p14:xfrm>
              <a:off x="8038555" y="6540045"/>
              <a:ext cx="2162160" cy="31320"/>
            </p14:xfrm>
          </p:contentPart>
        </mc:Choice>
        <mc:Fallback xmlns="">
          <p:pic>
            <p:nvPicPr>
              <p:cNvPr id="1039" name="Рукописні дані 1038">
                <a:extLst>
                  <a:ext uri="{FF2B5EF4-FFF2-40B4-BE49-F238E27FC236}">
                    <a16:creationId xmlns:a16="http://schemas.microsoft.com/office/drawing/2014/main" id="{0BC1746D-C82C-5C6F-2B23-E19DD1D4DE27}"/>
                  </a:ext>
                </a:extLst>
              </p:cNvPr>
              <p:cNvPicPr/>
              <p:nvPr/>
            </p:nvPicPr>
            <p:blipFill>
              <a:blip r:embed="rId24"/>
              <a:stretch>
                <a:fillRect/>
              </a:stretch>
            </p:blipFill>
            <p:spPr>
              <a:xfrm>
                <a:off x="7948915" y="6360405"/>
                <a:ext cx="234180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040" name="Рукописні дані 1039">
                <a:extLst>
                  <a:ext uri="{FF2B5EF4-FFF2-40B4-BE49-F238E27FC236}">
                    <a16:creationId xmlns:a16="http://schemas.microsoft.com/office/drawing/2014/main" xmlns="" id="{F9D109B2-1967-6448-5F7C-340D6F08CD1E}"/>
                  </a:ext>
                </a:extLst>
              </p14:cNvPr>
              <p14:cNvContentPartPr/>
              <p14:nvPr/>
            </p14:nvContentPartPr>
            <p14:xfrm>
              <a:off x="10520035" y="6410805"/>
              <a:ext cx="1387080" cy="60120"/>
            </p14:xfrm>
          </p:contentPart>
        </mc:Choice>
        <mc:Fallback xmlns="">
          <p:pic>
            <p:nvPicPr>
              <p:cNvPr id="1040" name="Рукописні дані 1039">
                <a:extLst>
                  <a:ext uri="{FF2B5EF4-FFF2-40B4-BE49-F238E27FC236}">
                    <a16:creationId xmlns:a16="http://schemas.microsoft.com/office/drawing/2014/main" id="{F9D109B2-1967-6448-5F7C-340D6F08CD1E}"/>
                  </a:ext>
                </a:extLst>
              </p:cNvPr>
              <p:cNvPicPr/>
              <p:nvPr/>
            </p:nvPicPr>
            <p:blipFill>
              <a:blip r:embed="rId26"/>
              <a:stretch>
                <a:fillRect/>
              </a:stretch>
            </p:blipFill>
            <p:spPr>
              <a:xfrm>
                <a:off x="10430395" y="6231165"/>
                <a:ext cx="156672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041" name="Рукописні дані 1040">
                <a:extLst>
                  <a:ext uri="{FF2B5EF4-FFF2-40B4-BE49-F238E27FC236}">
                    <a16:creationId xmlns:a16="http://schemas.microsoft.com/office/drawing/2014/main" xmlns="" id="{EC46D31B-D847-7BE9-F317-6E9A96310A38}"/>
                  </a:ext>
                </a:extLst>
              </p14:cNvPr>
              <p14:cNvContentPartPr/>
              <p14:nvPr/>
            </p14:nvContentPartPr>
            <p14:xfrm>
              <a:off x="10852315" y="6641565"/>
              <a:ext cx="712800" cy="360"/>
            </p14:xfrm>
          </p:contentPart>
        </mc:Choice>
        <mc:Fallback xmlns="">
          <p:pic>
            <p:nvPicPr>
              <p:cNvPr id="1041" name="Рукописні дані 1040">
                <a:extLst>
                  <a:ext uri="{FF2B5EF4-FFF2-40B4-BE49-F238E27FC236}">
                    <a16:creationId xmlns:a16="http://schemas.microsoft.com/office/drawing/2014/main" id="{EC46D31B-D847-7BE9-F317-6E9A96310A38}"/>
                  </a:ext>
                </a:extLst>
              </p:cNvPr>
              <p:cNvPicPr/>
              <p:nvPr/>
            </p:nvPicPr>
            <p:blipFill>
              <a:blip r:embed="rId28"/>
              <a:stretch>
                <a:fillRect/>
              </a:stretch>
            </p:blipFill>
            <p:spPr>
              <a:xfrm>
                <a:off x="10762675" y="6461925"/>
                <a:ext cx="892440" cy="360000"/>
              </a:xfrm>
              <a:prstGeom prst="rect">
                <a:avLst/>
              </a:prstGeom>
            </p:spPr>
          </p:pic>
        </mc:Fallback>
      </mc:AlternateContent>
    </p:spTree>
    <p:extLst>
      <p:ext uri="{BB962C8B-B14F-4D97-AF65-F5344CB8AC3E}">
        <p14:creationId xmlns:p14="http://schemas.microsoft.com/office/powerpoint/2010/main" val="15381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TextBox 3"/>
          <p:cNvSpPr txBox="1"/>
          <p:nvPr/>
        </p:nvSpPr>
        <p:spPr>
          <a:xfrm>
            <a:off x="582247" y="94314"/>
            <a:ext cx="7300512" cy="369332"/>
          </a:xfrm>
          <a:prstGeom prst="rect">
            <a:avLst/>
          </a:prstGeom>
          <a:noFill/>
        </p:spPr>
        <p:txBody>
          <a:bodyPr wrap="square" rtlCol="0">
            <a:spAutoFit/>
          </a:bodyPr>
          <a:lstStyle/>
          <a:p>
            <a:r>
              <a:rPr lang="ru-RU" b="1" dirty="0" smtClean="0"/>
              <a:t>П-28 </a:t>
            </a:r>
            <a:r>
              <a:rPr lang="ru-RU" b="1" dirty="0" err="1" smtClean="0"/>
              <a:t>Планування</a:t>
            </a:r>
            <a:r>
              <a:rPr lang="ru-RU" b="1" dirty="0" smtClean="0"/>
              <a:t> </a:t>
            </a:r>
            <a:r>
              <a:rPr lang="ru-RU" b="1" dirty="0" err="1" smtClean="0"/>
              <a:t>безпечності</a:t>
            </a:r>
            <a:r>
              <a:rPr lang="ru-RU" b="1" dirty="0" smtClean="0"/>
              <a:t> </a:t>
            </a:r>
            <a:r>
              <a:rPr lang="ru-RU" b="1" dirty="0" err="1" smtClean="0"/>
              <a:t>харчових</a:t>
            </a:r>
            <a:r>
              <a:rPr lang="ru-RU" b="1" dirty="0" smtClean="0"/>
              <a:t> </a:t>
            </a:r>
            <a:r>
              <a:rPr lang="ru-RU" b="1" dirty="0" err="1" smtClean="0"/>
              <a:t>продуктів</a:t>
            </a:r>
            <a:r>
              <a:rPr lang="ru-RU" b="1" dirty="0" smtClean="0"/>
              <a:t> та </a:t>
            </a:r>
            <a:r>
              <a:rPr lang="ru-RU" b="1" dirty="0" err="1" smtClean="0"/>
              <a:t>кормів</a:t>
            </a:r>
            <a:r>
              <a:rPr lang="uk-UA" b="1" dirty="0" smtClean="0"/>
              <a:t> </a:t>
            </a:r>
            <a:endParaRPr lang="ru-RU" b="1" dirty="0"/>
          </a:p>
        </p:txBody>
      </p:sp>
      <p:sp>
        <p:nvSpPr>
          <p:cNvPr id="2" name="Прямоугольник 1"/>
          <p:cNvSpPr/>
          <p:nvPr/>
        </p:nvSpPr>
        <p:spPr>
          <a:xfrm>
            <a:off x="401715" y="2347413"/>
            <a:ext cx="7993040" cy="3970318"/>
          </a:xfrm>
          <a:prstGeom prst="rect">
            <a:avLst/>
          </a:prstGeom>
        </p:spPr>
        <p:txBody>
          <a:bodyPr wrap="square">
            <a:spAutoFit/>
          </a:bodyPr>
          <a:lstStyle/>
          <a:p>
            <a:pPr marL="285750" indent="-285750">
              <a:buFont typeface="Wingdings" panose="05000000000000000000" pitchFamily="2" charset="2"/>
              <a:buChar char="q"/>
            </a:pPr>
            <a:r>
              <a:rPr lang="uk-UA" dirty="0" smtClean="0"/>
              <a:t>Результати </a:t>
            </a:r>
            <a:r>
              <a:rPr lang="uk-UA" dirty="0"/>
              <a:t>виконання цілей підприємства </a:t>
            </a:r>
            <a:r>
              <a:rPr lang="uk-UA" dirty="0" smtClean="0"/>
              <a:t>аналізуються </a:t>
            </a:r>
            <a:r>
              <a:rPr lang="uk-UA" dirty="0"/>
              <a:t>на нараді </a:t>
            </a:r>
            <a:r>
              <a:rPr lang="uk-UA" dirty="0" smtClean="0"/>
              <a:t>у директора</a:t>
            </a:r>
            <a:endParaRPr lang="ru-RU" dirty="0"/>
          </a:p>
          <a:p>
            <a:endParaRPr lang="uk-UA" dirty="0" smtClean="0"/>
          </a:p>
          <a:p>
            <a:pPr marL="285750" indent="-285750">
              <a:buFont typeface="Wingdings" panose="05000000000000000000" pitchFamily="2" charset="2"/>
              <a:buChar char="q"/>
            </a:pPr>
            <a:r>
              <a:rPr lang="uk-UA" dirty="0" smtClean="0"/>
              <a:t>Керівник підрозділу </a:t>
            </a:r>
            <a:r>
              <a:rPr lang="uk-UA" dirty="0"/>
              <a:t>направляє інформацію про виконання </a:t>
            </a:r>
            <a:r>
              <a:rPr lang="uk-UA" b="1" i="1" dirty="0"/>
              <a:t>ПМ-28-01 Цілі структурного підрозділу</a:t>
            </a:r>
            <a:r>
              <a:rPr lang="uk-UA" b="1" dirty="0"/>
              <a:t>  </a:t>
            </a:r>
            <a:r>
              <a:rPr lang="uk-UA" dirty="0"/>
              <a:t>провідному фахівцю із стандартизації, сертифікації та </a:t>
            </a:r>
            <a:r>
              <a:rPr lang="uk-UA" dirty="0" smtClean="0"/>
              <a:t>якості</a:t>
            </a:r>
          </a:p>
          <a:p>
            <a:endParaRPr lang="uk-UA" dirty="0" smtClean="0"/>
          </a:p>
          <a:p>
            <a:pPr marL="285750" indent="-285750">
              <a:buFont typeface="Wingdings" panose="05000000000000000000" pitchFamily="2" charset="2"/>
              <a:buChar char="q"/>
            </a:pPr>
            <a:r>
              <a:rPr lang="uk-UA" dirty="0" smtClean="0"/>
              <a:t>Підведення </a:t>
            </a:r>
            <a:r>
              <a:rPr lang="uk-UA" dirty="0"/>
              <a:t>підсумків виконання </a:t>
            </a:r>
            <a:r>
              <a:rPr lang="uk-UA" b="1" i="1" dirty="0"/>
              <a:t>ПГ-05-01 План-графік підготовки персоналу</a:t>
            </a:r>
            <a:r>
              <a:rPr lang="uk-UA" dirty="0"/>
              <a:t>, </a:t>
            </a:r>
            <a:r>
              <a:rPr lang="uk-UA" b="1" i="1" dirty="0"/>
              <a:t>ПМ-28-01 Цілі структурного підрозділу</a:t>
            </a:r>
            <a:r>
              <a:rPr lang="uk-UA" b="1" dirty="0"/>
              <a:t> </a:t>
            </a:r>
            <a:r>
              <a:rPr lang="uk-UA" dirty="0"/>
              <a:t>проводиться на нарадах по аналізу з боку керівництва у </a:t>
            </a:r>
            <a:r>
              <a:rPr lang="uk-UA" dirty="0" smtClean="0"/>
              <a:t>директора</a:t>
            </a:r>
            <a:r>
              <a:rPr lang="uk-UA" dirty="0"/>
              <a:t>. </a:t>
            </a:r>
            <a:endParaRPr lang="uk-UA" dirty="0" smtClean="0"/>
          </a:p>
          <a:p>
            <a:endParaRPr lang="uk-UA" dirty="0" smtClean="0"/>
          </a:p>
          <a:p>
            <a:pPr marL="285750" indent="-285750">
              <a:buFont typeface="Wingdings" panose="05000000000000000000" pitchFamily="2" charset="2"/>
              <a:buChar char="q"/>
            </a:pPr>
            <a:r>
              <a:rPr lang="uk-UA" dirty="0" smtClean="0"/>
              <a:t>Контроль </a:t>
            </a:r>
            <a:r>
              <a:rPr lang="uk-UA" dirty="0"/>
              <a:t>виконання планів </a:t>
            </a:r>
            <a:r>
              <a:rPr lang="uk-UA" dirty="0" smtClean="0"/>
              <a:t>якості </a:t>
            </a:r>
            <a:r>
              <a:rPr lang="uk-UA" dirty="0"/>
              <a:t>і безпечності харчових продуктів та кормів здійснюється з метою встановлення відповідності отриманих результатів встановленим </a:t>
            </a:r>
            <a:r>
              <a:rPr lang="uk-UA" dirty="0" smtClean="0"/>
              <a:t>показникам</a:t>
            </a:r>
            <a:endParaRPr lang="ru-RU" dirty="0"/>
          </a:p>
        </p:txBody>
      </p:sp>
      <p:sp>
        <p:nvSpPr>
          <p:cNvPr id="3" name="Прямоугольник 2"/>
          <p:cNvSpPr/>
          <p:nvPr/>
        </p:nvSpPr>
        <p:spPr>
          <a:xfrm>
            <a:off x="1082722" y="935841"/>
            <a:ext cx="6096000" cy="646331"/>
          </a:xfrm>
          <a:prstGeom prst="rect">
            <a:avLst/>
          </a:prstGeom>
        </p:spPr>
        <p:txBody>
          <a:bodyPr>
            <a:spAutoFit/>
          </a:bodyPr>
          <a:lstStyle/>
          <a:p>
            <a:r>
              <a:rPr lang="uk-UA" b="1" cap="all" dirty="0"/>
              <a:t>КОНТРОЛЬ Виконання </a:t>
            </a:r>
            <a:r>
              <a:rPr lang="uk-UA" b="1" cap="all" dirty="0" err="1"/>
              <a:t>ПЛАНіВ</a:t>
            </a:r>
            <a:r>
              <a:rPr lang="uk-UA" b="1" cap="all" dirty="0"/>
              <a:t> з якості і </a:t>
            </a:r>
            <a:r>
              <a:rPr lang="uk-UA" b="1" cap="all" dirty="0" err="1"/>
              <a:t>БЕЗпечності</a:t>
            </a:r>
            <a:r>
              <a:rPr lang="uk-UA" b="1" cap="all" dirty="0"/>
              <a:t> харчових продуктів та кормів</a:t>
            </a:r>
            <a:endParaRPr lang="ru-RU" b="1" dirty="0"/>
          </a:p>
        </p:txBody>
      </p:sp>
      <p:pic>
        <p:nvPicPr>
          <p:cNvPr id="7" name="Рисунок 6"/>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1007" t="359" r="21232"/>
          <a:stretch/>
        </p:blipFill>
        <p:spPr>
          <a:xfrm>
            <a:off x="8385341" y="3109778"/>
            <a:ext cx="3806659" cy="3611745"/>
          </a:xfrm>
          <a:prstGeom prst="rect">
            <a:avLst/>
          </a:prstGeom>
        </p:spPr>
      </p:pic>
      <p:pic>
        <p:nvPicPr>
          <p:cNvPr id="10"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4">
            <a:alphaModFix amt="5000"/>
            <a:extLst>
              <a:ext uri="{28A0092B-C50C-407E-A947-70E740481C1C}">
                <a14:useLocalDpi xmlns:a14="http://schemas.microsoft.com/office/drawing/2010/main" val="0"/>
              </a:ext>
            </a:extLst>
          </a:blip>
          <a:srcRect/>
          <a:stretch>
            <a:fillRect/>
          </a:stretch>
        </p:blipFill>
        <p:spPr bwMode="auto">
          <a:xfrm flipH="1">
            <a:off x="4890005" y="-531465"/>
            <a:ext cx="5205231" cy="5205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720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768114" y="194966"/>
            <a:ext cx="2229890" cy="1663738"/>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114006"/>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TextBox 1"/>
          <p:cNvSpPr txBox="1"/>
          <p:nvPr/>
        </p:nvSpPr>
        <p:spPr>
          <a:xfrm>
            <a:off x="401715" y="182433"/>
            <a:ext cx="6523630" cy="369332"/>
          </a:xfrm>
          <a:prstGeom prst="rect">
            <a:avLst/>
          </a:prstGeom>
          <a:noFill/>
        </p:spPr>
        <p:txBody>
          <a:bodyPr wrap="square" rtlCol="0">
            <a:spAutoFit/>
          </a:bodyPr>
          <a:lstStyle/>
          <a:p>
            <a:r>
              <a:rPr lang="uk-UA" b="1" dirty="0" smtClean="0"/>
              <a:t>І-01-01 Інструкція з особистої гігієни персоналу та відвідувачів</a:t>
            </a:r>
            <a:endParaRPr lang="ru-RU" b="1" dirty="0"/>
          </a:p>
        </p:txBody>
      </p:sp>
      <p:sp>
        <p:nvSpPr>
          <p:cNvPr id="3" name="TextBox 2"/>
          <p:cNvSpPr txBox="1"/>
          <p:nvPr/>
        </p:nvSpPr>
        <p:spPr>
          <a:xfrm>
            <a:off x="3063105" y="1150157"/>
            <a:ext cx="632763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uk-UA" b="1" dirty="0" smtClean="0">
                <a:solidFill>
                  <a:schemeClr val="tx1"/>
                </a:solidFill>
              </a:rPr>
              <a:t>Медогляд, щоденний огляд персоналу на наявність </a:t>
            </a:r>
            <a:r>
              <a:rPr lang="uk-UA" b="1" dirty="0" err="1" smtClean="0">
                <a:solidFill>
                  <a:schemeClr val="tx1"/>
                </a:solidFill>
              </a:rPr>
              <a:t>хвороб</a:t>
            </a:r>
            <a:endParaRPr lang="ru-RU" b="1" dirty="0">
              <a:solidFill>
                <a:schemeClr val="tx1"/>
              </a:solidFill>
            </a:endParaRPr>
          </a:p>
        </p:txBody>
      </p:sp>
      <p:sp>
        <p:nvSpPr>
          <p:cNvPr id="7" name="Прямоугольник 6"/>
          <p:cNvSpPr/>
          <p:nvPr/>
        </p:nvSpPr>
        <p:spPr>
          <a:xfrm>
            <a:off x="6568134" y="5829495"/>
            <a:ext cx="1697332" cy="1200329"/>
          </a:xfrm>
          <a:prstGeom prst="rect">
            <a:avLst/>
          </a:prstGeom>
        </p:spPr>
        <p:txBody>
          <a:bodyPr wrap="square">
            <a:spAutoFit/>
          </a:bodyPr>
          <a:lstStyle/>
          <a:p>
            <a:r>
              <a:rPr lang="uk-UA" dirty="0" err="1" smtClean="0"/>
              <a:t>користуватисьшпильками</a:t>
            </a:r>
            <a:r>
              <a:rPr lang="uk-UA" dirty="0"/>
              <a:t>, </a:t>
            </a:r>
            <a:r>
              <a:rPr lang="uk-UA" dirty="0" smtClean="0"/>
              <a:t>голками</a:t>
            </a:r>
          </a:p>
          <a:p>
            <a:endParaRPr lang="ru-RU" dirty="0"/>
          </a:p>
        </p:txBody>
      </p:sp>
      <p:sp>
        <p:nvSpPr>
          <p:cNvPr id="9" name="Прямоугольник 8"/>
          <p:cNvSpPr/>
          <p:nvPr/>
        </p:nvSpPr>
        <p:spPr>
          <a:xfrm>
            <a:off x="1174790" y="657503"/>
            <a:ext cx="7488071" cy="369332"/>
          </a:xfrm>
          <a:prstGeom prst="rect">
            <a:avLst/>
          </a:prstGeom>
        </p:spPr>
        <p:txBody>
          <a:bodyPr wrap="square">
            <a:spAutoFit/>
          </a:bodyPr>
          <a:lstStyle/>
          <a:p>
            <a:r>
              <a:rPr lang="uk-UA" b="1" dirty="0" smtClean="0"/>
              <a:t>Загальні </a:t>
            </a:r>
            <a:r>
              <a:rPr lang="uk-UA" b="1" dirty="0"/>
              <a:t>вимоги до політики з особистої гігієни персоналу та відвідувачів</a:t>
            </a:r>
            <a:endParaRPr lang="ru-RU" b="1" dirty="0"/>
          </a:p>
        </p:txBody>
      </p:sp>
      <p:graphicFrame>
        <p:nvGraphicFramePr>
          <p:cNvPr id="6" name="Схема 5"/>
          <p:cNvGraphicFramePr/>
          <p:nvPr>
            <p:extLst>
              <p:ext uri="{D42A27DB-BD31-4B8C-83A1-F6EECF244321}">
                <p14:modId xmlns:p14="http://schemas.microsoft.com/office/powerpoint/2010/main" val="1259082070"/>
              </p:ext>
            </p:extLst>
          </p:nvPr>
        </p:nvGraphicFramePr>
        <p:xfrm>
          <a:off x="1305647" y="1859579"/>
          <a:ext cx="9497028" cy="47961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Прямоугольник 9"/>
          <p:cNvSpPr/>
          <p:nvPr/>
        </p:nvSpPr>
        <p:spPr>
          <a:xfrm>
            <a:off x="1028132" y="5829494"/>
            <a:ext cx="2525486" cy="784830"/>
          </a:xfrm>
          <a:prstGeom prst="rect">
            <a:avLst/>
          </a:prstGeom>
        </p:spPr>
        <p:txBody>
          <a:bodyPr wrap="square">
            <a:spAutoFit/>
          </a:bodyPr>
          <a:lstStyle/>
          <a:p>
            <a:r>
              <a:rPr lang="uk-UA" sz="1500" dirty="0" smtClean="0"/>
              <a:t>Не можна приймати </a:t>
            </a:r>
            <a:r>
              <a:rPr lang="uk-UA" sz="1500" dirty="0"/>
              <a:t>їжу, жувати жуйки, </a:t>
            </a:r>
            <a:r>
              <a:rPr lang="uk-UA" sz="1500" dirty="0" smtClean="0"/>
              <a:t>цукерки, насіння</a:t>
            </a:r>
            <a:endParaRPr lang="uk-UA" sz="1500" dirty="0"/>
          </a:p>
        </p:txBody>
      </p:sp>
      <p:sp>
        <p:nvSpPr>
          <p:cNvPr id="11" name="TextBox 10"/>
          <p:cNvSpPr txBox="1"/>
          <p:nvPr/>
        </p:nvSpPr>
        <p:spPr>
          <a:xfrm>
            <a:off x="4031938" y="5829495"/>
            <a:ext cx="1773776" cy="784830"/>
          </a:xfrm>
          <a:prstGeom prst="rect">
            <a:avLst/>
          </a:prstGeom>
          <a:noFill/>
        </p:spPr>
        <p:txBody>
          <a:bodyPr wrap="square" rtlCol="0">
            <a:spAutoFit/>
          </a:bodyPr>
          <a:lstStyle/>
          <a:p>
            <a:r>
              <a:rPr lang="uk-UA" sz="1500" dirty="0" smtClean="0"/>
              <a:t>Забороняється відхаркувати, плюватися</a:t>
            </a:r>
            <a:endParaRPr lang="ru-RU" sz="1500" dirty="0"/>
          </a:p>
        </p:txBody>
      </p:sp>
    </p:spTree>
    <p:extLst>
      <p:ext uri="{BB962C8B-B14F-4D97-AF65-F5344CB8AC3E}">
        <p14:creationId xmlns:p14="http://schemas.microsoft.com/office/powerpoint/2010/main" val="2712688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flipH="1">
            <a:off x="1618093" y="1788789"/>
            <a:ext cx="5131049" cy="51310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1714" y="182434"/>
            <a:ext cx="9250285" cy="369332"/>
          </a:xfrm>
          <a:prstGeom prst="rect">
            <a:avLst/>
          </a:prstGeom>
          <a:noFill/>
        </p:spPr>
        <p:txBody>
          <a:bodyPr wrap="square" rtlCol="0">
            <a:spAutoFit/>
          </a:bodyPr>
          <a:lstStyle/>
          <a:p>
            <a:r>
              <a:rPr lang="uk-UA" b="1" dirty="0" smtClean="0"/>
              <a:t>І-01-02 Інструкція з санітарної обробки виробничих приміщень та устаткування</a:t>
            </a:r>
            <a:endParaRPr lang="ru-RU" b="1" dirty="0"/>
          </a:p>
        </p:txBody>
      </p:sp>
      <p:sp>
        <p:nvSpPr>
          <p:cNvPr id="3" name="Прямоугольник 2"/>
          <p:cNvSpPr/>
          <p:nvPr/>
        </p:nvSpPr>
        <p:spPr>
          <a:xfrm>
            <a:off x="1088570" y="913033"/>
            <a:ext cx="9884229" cy="646331"/>
          </a:xfrm>
          <a:prstGeom prst="rect">
            <a:avLst/>
          </a:prstGeom>
        </p:spPr>
        <p:txBody>
          <a:bodyPr wrap="square">
            <a:spAutoFit/>
          </a:bodyPr>
          <a:lstStyle/>
          <a:p>
            <a:r>
              <a:rPr lang="uk-UA" b="1" dirty="0"/>
              <a:t>До виконання робіт із санітарної обробки допускаються працівники, що пройшли інструктаж з охорони праці  та навчання вимогам дійсної інструкції</a:t>
            </a:r>
            <a:endParaRPr lang="ru-RU" b="1" dirty="0"/>
          </a:p>
        </p:txBody>
      </p:sp>
      <p:sp>
        <p:nvSpPr>
          <p:cNvPr id="4" name="Прямоугольник 3"/>
          <p:cNvSpPr/>
          <p:nvPr/>
        </p:nvSpPr>
        <p:spPr>
          <a:xfrm>
            <a:off x="1325713" y="1878318"/>
            <a:ext cx="6323316" cy="3970318"/>
          </a:xfrm>
          <a:prstGeom prst="rect">
            <a:avLst/>
          </a:prstGeom>
        </p:spPr>
        <p:txBody>
          <a:bodyPr wrap="square">
            <a:spAutoFit/>
          </a:bodyPr>
          <a:lstStyle/>
          <a:p>
            <a:pPr marL="285750" indent="-285750">
              <a:buFont typeface="Wingdings" panose="05000000000000000000" pitchFamily="2" charset="2"/>
              <a:buChar char="ü"/>
            </a:pPr>
            <a:r>
              <a:rPr lang="uk-UA" dirty="0"/>
              <a:t>Р</a:t>
            </a:r>
            <a:r>
              <a:rPr lang="uk-UA" dirty="0" smtClean="0"/>
              <a:t>обочі місця прибирають </a:t>
            </a:r>
            <a:r>
              <a:rPr lang="uk-UA" dirty="0"/>
              <a:t> </a:t>
            </a:r>
            <a:r>
              <a:rPr lang="uk-UA" dirty="0" smtClean="0"/>
              <a:t>працівники</a:t>
            </a:r>
          </a:p>
          <a:p>
            <a:pPr marL="285750" indent="-285750">
              <a:buFont typeface="Wingdings" panose="05000000000000000000" pitchFamily="2" charset="2"/>
              <a:buChar char="ü"/>
            </a:pPr>
            <a:endParaRPr lang="uk-UA" dirty="0" smtClean="0"/>
          </a:p>
          <a:p>
            <a:pPr marL="285750" indent="-285750">
              <a:buFont typeface="Wingdings" panose="05000000000000000000" pitchFamily="2" charset="2"/>
              <a:buChar char="ü"/>
            </a:pPr>
            <a:r>
              <a:rPr lang="uk-UA" dirty="0" smtClean="0"/>
              <a:t>Пил прибирають пневматичним засобом </a:t>
            </a:r>
          </a:p>
          <a:p>
            <a:pPr marL="285750" indent="-285750">
              <a:buFont typeface="Wingdings" panose="05000000000000000000" pitchFamily="2" charset="2"/>
              <a:buChar char="ü"/>
            </a:pPr>
            <a:endParaRPr lang="ru-RU" dirty="0"/>
          </a:p>
          <a:p>
            <a:pPr marL="285750" indent="-285750">
              <a:buFont typeface="Wingdings" panose="05000000000000000000" pitchFamily="2" charset="2"/>
              <a:buChar char="ü"/>
            </a:pPr>
            <a:r>
              <a:rPr lang="uk-UA" dirty="0" smtClean="0"/>
              <a:t>Прибирання фільтраційного </a:t>
            </a:r>
            <a:r>
              <a:rPr lang="uk-UA" dirty="0"/>
              <a:t>відділення проводиться </a:t>
            </a:r>
            <a:r>
              <a:rPr lang="uk-UA" dirty="0" err="1"/>
              <a:t>щозмінно</a:t>
            </a:r>
            <a:r>
              <a:rPr lang="uk-UA" dirty="0"/>
              <a:t> вологим методом </a:t>
            </a:r>
            <a:r>
              <a:rPr lang="uk-UA" dirty="0" smtClean="0"/>
              <a:t>машиною </a:t>
            </a:r>
            <a:r>
              <a:rPr lang="uk-UA" dirty="0" err="1"/>
              <a:t>Kärcher</a:t>
            </a:r>
            <a:r>
              <a:rPr lang="uk-UA" dirty="0" smtClean="0"/>
              <a:t>.</a:t>
            </a:r>
          </a:p>
          <a:p>
            <a:pPr marL="285750" indent="-285750">
              <a:buFont typeface="Wingdings" panose="05000000000000000000" pitchFamily="2" charset="2"/>
              <a:buChar char="ü"/>
            </a:pPr>
            <a:endParaRPr lang="ru-RU" dirty="0"/>
          </a:p>
          <a:p>
            <a:pPr marL="285750" indent="-285750">
              <a:buFont typeface="Wingdings" panose="05000000000000000000" pitchFamily="2" charset="2"/>
              <a:buChar char="ü"/>
            </a:pPr>
            <a:r>
              <a:rPr lang="uk-UA" dirty="0" smtClean="0"/>
              <a:t>Прибирання </a:t>
            </a:r>
            <a:r>
              <a:rPr lang="uk-UA" dirty="0"/>
              <a:t>виробничих та складських приміщень комбікормового цеху проводиться </a:t>
            </a:r>
            <a:r>
              <a:rPr lang="uk-UA" dirty="0" err="1"/>
              <a:t>щозмінно</a:t>
            </a:r>
            <a:r>
              <a:rPr lang="uk-UA" dirty="0"/>
              <a:t> сухим та вологим способом. </a:t>
            </a:r>
            <a:endParaRPr lang="uk-UA" dirty="0" smtClean="0"/>
          </a:p>
          <a:p>
            <a:pPr marL="285750" indent="-285750">
              <a:buFont typeface="Wingdings" panose="05000000000000000000" pitchFamily="2" charset="2"/>
              <a:buChar char="ü"/>
            </a:pPr>
            <a:endParaRPr lang="uk-UA" dirty="0"/>
          </a:p>
          <a:p>
            <a:pPr marL="285750" indent="-285750">
              <a:buFont typeface="Wingdings" panose="05000000000000000000" pitchFamily="2" charset="2"/>
              <a:buChar char="ü"/>
            </a:pPr>
            <a:r>
              <a:rPr lang="uk-UA" dirty="0" smtClean="0"/>
              <a:t>Підлогу і сходи </a:t>
            </a:r>
            <a:r>
              <a:rPr lang="uk-UA" dirty="0"/>
              <a:t>у </a:t>
            </a:r>
            <a:r>
              <a:rPr lang="uk-UA" dirty="0" smtClean="0"/>
              <a:t>всіх приміщеннях миють щоденно з </a:t>
            </a:r>
            <a:r>
              <a:rPr lang="uk-UA" dirty="0"/>
              <a:t>використанням миючих засобів.</a:t>
            </a:r>
            <a:endParaRPr lang="ru-RU" dirty="0"/>
          </a:p>
          <a:p>
            <a:pPr marL="285750" indent="-285750">
              <a:buFont typeface="Wingdings" panose="05000000000000000000" pitchFamily="2" charset="2"/>
              <a:buChar char="ü"/>
            </a:pPr>
            <a:r>
              <a:rPr lang="uk-UA" dirty="0" smtClean="0"/>
              <a:t>Обладнання обмітають </a:t>
            </a:r>
            <a:r>
              <a:rPr lang="uk-UA" dirty="0"/>
              <a:t>та </a:t>
            </a:r>
            <a:r>
              <a:rPr lang="uk-UA" dirty="0" smtClean="0"/>
              <a:t>обтирають </a:t>
            </a:r>
            <a:r>
              <a:rPr lang="uk-UA" dirty="0" err="1" smtClean="0"/>
              <a:t>щозмінно</a:t>
            </a:r>
            <a:r>
              <a:rPr lang="uk-UA" dirty="0" smtClean="0"/>
              <a:t> </a:t>
            </a:r>
            <a:endParaRPr lang="ru-RU" dirty="0"/>
          </a:p>
        </p:txBody>
      </p:sp>
      <p:pic>
        <p:nvPicPr>
          <p:cNvPr id="5" name="Рисунок 4"/>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7529964" y="1822938"/>
            <a:ext cx="3564885" cy="3827734"/>
          </a:xfrm>
          <a:prstGeom prst="rect">
            <a:avLst/>
          </a:prstGeom>
        </p:spPr>
      </p:pic>
    </p:spTree>
    <p:extLst>
      <p:ext uri="{BB962C8B-B14F-4D97-AF65-F5344CB8AC3E}">
        <p14:creationId xmlns:p14="http://schemas.microsoft.com/office/powerpoint/2010/main" val="35798541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flipH="1">
            <a:off x="8294665" y="4499457"/>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І-01-02 Інструкція з санітарної обробки виробничих приміщень та устаткування</a:t>
            </a:r>
            <a:endParaRPr lang="ru-RU" b="1" dirty="0"/>
          </a:p>
        </p:txBody>
      </p:sp>
      <p:sp>
        <p:nvSpPr>
          <p:cNvPr id="3" name="Прямоугольник 2"/>
          <p:cNvSpPr/>
          <p:nvPr/>
        </p:nvSpPr>
        <p:spPr>
          <a:xfrm>
            <a:off x="768618" y="1569454"/>
            <a:ext cx="7446468" cy="5078313"/>
          </a:xfrm>
          <a:prstGeom prst="rect">
            <a:avLst/>
          </a:prstGeom>
        </p:spPr>
        <p:txBody>
          <a:bodyPr wrap="square">
            <a:spAutoFit/>
          </a:bodyPr>
          <a:lstStyle/>
          <a:p>
            <a:pPr marL="285750" indent="-285750">
              <a:lnSpc>
                <a:spcPct val="150000"/>
              </a:lnSpc>
              <a:buFont typeface="Wingdings" panose="05000000000000000000" pitchFamily="2" charset="2"/>
              <a:buChar char="ü"/>
            </a:pPr>
            <a:r>
              <a:rPr lang="uk-UA" dirty="0" smtClean="0"/>
              <a:t>Перед технічним обслуговуванням </a:t>
            </a:r>
            <a:r>
              <a:rPr lang="uk-UA" dirty="0"/>
              <a:t>обладнання оліє-пресового цеху, на  підлогове покриття накладається резиновий </a:t>
            </a:r>
            <a:r>
              <a:rPr lang="uk-UA" dirty="0" smtClean="0"/>
              <a:t>килим</a:t>
            </a:r>
          </a:p>
          <a:p>
            <a:pPr marL="285750" indent="-285750">
              <a:lnSpc>
                <a:spcPct val="150000"/>
              </a:lnSpc>
              <a:buFont typeface="Wingdings" panose="05000000000000000000" pitchFamily="2" charset="2"/>
              <a:buChar char="ü"/>
            </a:pPr>
            <a:r>
              <a:rPr lang="uk-UA" dirty="0" smtClean="0"/>
              <a:t>Один </a:t>
            </a:r>
            <a:r>
              <a:rPr lang="uk-UA" dirty="0"/>
              <a:t>раз на десять днів на комбікормовому заводі проводиться механічна зачистка виробничого обладнання та один раз на місяць трубопроводи жиру, олії промивають паром </a:t>
            </a:r>
            <a:endParaRPr lang="uk-UA" dirty="0" smtClean="0"/>
          </a:p>
          <a:p>
            <a:pPr marL="285750" indent="-285750">
              <a:lnSpc>
                <a:spcPct val="150000"/>
              </a:lnSpc>
              <a:buFont typeface="Wingdings" panose="05000000000000000000" pitchFamily="2" charset="2"/>
              <a:buChar char="ü"/>
            </a:pPr>
            <a:r>
              <a:rPr lang="uk-UA" dirty="0" smtClean="0"/>
              <a:t>Всі </a:t>
            </a:r>
            <a:r>
              <a:rPr lang="uk-UA" dirty="0"/>
              <a:t>миючі, дезінфікуючі засоби зберігаються в спеціально відведеному приміщенні, що замикається і використовуються відповідно до дійсної інструкції.</a:t>
            </a:r>
            <a:endParaRPr lang="ru-RU" dirty="0"/>
          </a:p>
          <a:p>
            <a:pPr marL="285750" indent="-285750">
              <a:lnSpc>
                <a:spcPct val="150000"/>
              </a:lnSpc>
              <a:buFont typeface="Wingdings" panose="05000000000000000000" pitchFamily="2" charset="2"/>
              <a:buChar char="ü"/>
            </a:pPr>
            <a:r>
              <a:rPr lang="uk-UA" dirty="0" smtClean="0"/>
              <a:t>Для </a:t>
            </a:r>
            <a:r>
              <a:rPr lang="uk-UA" dirty="0"/>
              <a:t>санітарної обробки технологічного обладнання і виробничих приміщень застосовуються тільки ті засоби, які дозволені Міністерством охорони здоров'я України для застосування в харчовій промисловості</a:t>
            </a:r>
            <a:r>
              <a:rPr lang="uk-UA" dirty="0" smtClean="0"/>
              <a:t>.</a:t>
            </a:r>
            <a:endParaRPr lang="ru-RU" dirty="0"/>
          </a:p>
        </p:txBody>
      </p:sp>
      <p:sp>
        <p:nvSpPr>
          <p:cNvPr id="4" name="Прямоугольник 3"/>
          <p:cNvSpPr/>
          <p:nvPr/>
        </p:nvSpPr>
        <p:spPr>
          <a:xfrm>
            <a:off x="1088571" y="899665"/>
            <a:ext cx="9724572" cy="646331"/>
          </a:xfrm>
          <a:prstGeom prst="rect">
            <a:avLst/>
          </a:prstGeom>
        </p:spPr>
        <p:txBody>
          <a:bodyPr wrap="square">
            <a:spAutoFit/>
          </a:bodyPr>
          <a:lstStyle/>
          <a:p>
            <a:r>
              <a:rPr lang="uk-UA" b="1" dirty="0"/>
              <a:t>Технічний огляд та санітарна обробка обладнання здійснюється при декадній зупинці виробничого цеху </a:t>
            </a:r>
            <a:endParaRPr lang="ru-RU" b="1" dirty="0"/>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l="12640" r="14965"/>
          <a:stretch/>
        </p:blipFill>
        <p:spPr>
          <a:xfrm>
            <a:off x="8215086" y="1959651"/>
            <a:ext cx="2598057" cy="3588657"/>
          </a:xfrm>
          <a:prstGeom prst="rect">
            <a:avLst/>
          </a:prstGeom>
        </p:spPr>
      </p:pic>
    </p:spTree>
    <p:extLst>
      <p:ext uri="{BB962C8B-B14F-4D97-AF65-F5344CB8AC3E}">
        <p14:creationId xmlns:p14="http://schemas.microsoft.com/office/powerpoint/2010/main" val="42148290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flipH="1">
            <a:off x="6727122" y="1698201"/>
            <a:ext cx="5464878" cy="54648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І-01-03 Інструкція з утримання території у відповідному санітарному стані</a:t>
            </a:r>
            <a:endParaRPr lang="ru-RU" b="1" dirty="0"/>
          </a:p>
        </p:txBody>
      </p:sp>
      <p:sp>
        <p:nvSpPr>
          <p:cNvPr id="2" name="Прямоугольник 1"/>
          <p:cNvSpPr/>
          <p:nvPr/>
        </p:nvSpPr>
        <p:spPr>
          <a:xfrm>
            <a:off x="928914" y="913033"/>
            <a:ext cx="10159999" cy="646331"/>
          </a:xfrm>
          <a:prstGeom prst="rect">
            <a:avLst/>
          </a:prstGeom>
        </p:spPr>
        <p:txBody>
          <a:bodyPr wrap="square">
            <a:spAutoFit/>
          </a:bodyPr>
          <a:lstStyle/>
          <a:p>
            <a:r>
              <a:rPr lang="uk-UA" b="1" dirty="0"/>
              <a:t>І</a:t>
            </a:r>
            <a:r>
              <a:rPr lang="uk-UA" b="1" dirty="0" smtClean="0"/>
              <a:t>нструкція </a:t>
            </a:r>
            <a:r>
              <a:rPr lang="uk-UA" b="1" dirty="0"/>
              <a:t>встановлює загальні вимоги до утримання території Філії «Внутрішньогосподарський комплекс по виробництву кормів»</a:t>
            </a:r>
            <a:endParaRPr lang="ru-RU" b="1" dirty="0"/>
          </a:p>
        </p:txBody>
      </p:sp>
      <p:sp>
        <p:nvSpPr>
          <p:cNvPr id="3" name="Прямоугольник 2"/>
          <p:cNvSpPr/>
          <p:nvPr/>
        </p:nvSpPr>
        <p:spPr>
          <a:xfrm>
            <a:off x="4601027" y="2067533"/>
            <a:ext cx="7053941" cy="5078313"/>
          </a:xfrm>
          <a:prstGeom prst="rect">
            <a:avLst/>
          </a:prstGeom>
        </p:spPr>
        <p:txBody>
          <a:bodyPr wrap="square">
            <a:spAutoFit/>
          </a:bodyPr>
          <a:lstStyle/>
          <a:p>
            <a:pPr marL="285750" indent="-285750">
              <a:lnSpc>
                <a:spcPct val="150000"/>
              </a:lnSpc>
              <a:buFont typeface="Wingdings" panose="05000000000000000000" pitchFamily="2" charset="2"/>
              <a:buChar char="q"/>
            </a:pPr>
            <a:r>
              <a:rPr lang="uk-UA" dirty="0" smtClean="0"/>
              <a:t>підтримку </a:t>
            </a:r>
            <a:r>
              <a:rPr lang="uk-UA" dirty="0"/>
              <a:t>території </a:t>
            </a:r>
            <a:r>
              <a:rPr lang="uk-UA" dirty="0" smtClean="0"/>
              <a:t>у чистоті;</a:t>
            </a:r>
            <a:endParaRPr lang="ru-RU" dirty="0"/>
          </a:p>
          <a:p>
            <a:pPr marL="285750" indent="-285750">
              <a:lnSpc>
                <a:spcPct val="150000"/>
              </a:lnSpc>
              <a:buFont typeface="Wingdings" panose="05000000000000000000" pitchFamily="2" charset="2"/>
              <a:buChar char="q"/>
            </a:pPr>
            <a:r>
              <a:rPr lang="uk-UA" dirty="0" smtClean="0"/>
              <a:t>очищення </a:t>
            </a:r>
            <a:r>
              <a:rPr lang="uk-UA" dirty="0"/>
              <a:t>території підприємства протягом дня від забруднень</a:t>
            </a:r>
            <a:r>
              <a:rPr lang="uk-UA" dirty="0" smtClean="0"/>
              <a:t>, </a:t>
            </a:r>
            <a:r>
              <a:rPr lang="uk-UA" dirty="0"/>
              <a:t>снігу і льоду;</a:t>
            </a:r>
            <a:endParaRPr lang="ru-RU" dirty="0"/>
          </a:p>
          <a:p>
            <a:pPr marL="285750" indent="-285750">
              <a:lnSpc>
                <a:spcPct val="150000"/>
              </a:lnSpc>
              <a:buFont typeface="Wingdings" panose="05000000000000000000" pitchFamily="2" charset="2"/>
              <a:buChar char="q"/>
            </a:pPr>
            <a:r>
              <a:rPr lang="uk-UA" dirty="0" smtClean="0"/>
              <a:t>полив </a:t>
            </a:r>
            <a:r>
              <a:rPr lang="uk-UA" dirty="0"/>
              <a:t>зелених насаджень у теплу пору року не рідше одного разу на добу;</a:t>
            </a:r>
            <a:endParaRPr lang="ru-RU" dirty="0"/>
          </a:p>
          <a:p>
            <a:pPr marL="285750" indent="-285750">
              <a:lnSpc>
                <a:spcPct val="150000"/>
              </a:lnSpc>
              <a:buFont typeface="Wingdings" panose="05000000000000000000" pitchFamily="2" charset="2"/>
              <a:buChar char="q"/>
            </a:pPr>
            <a:r>
              <a:rPr lang="uk-UA" dirty="0" smtClean="0"/>
              <a:t>озеленення території;</a:t>
            </a:r>
            <a:endParaRPr lang="ru-RU" dirty="0"/>
          </a:p>
          <a:p>
            <a:pPr marL="285750" indent="-285750">
              <a:lnSpc>
                <a:spcPct val="150000"/>
              </a:lnSpc>
              <a:buFont typeface="Wingdings" panose="05000000000000000000" pitchFamily="2" charset="2"/>
              <a:buChar char="q"/>
            </a:pPr>
            <a:r>
              <a:rPr lang="uk-UA" dirty="0" smtClean="0"/>
              <a:t>вивезення </a:t>
            </a:r>
            <a:r>
              <a:rPr lang="uk-UA" dirty="0"/>
              <a:t>сміття з сміттєвих контейнерів у міру їхнього заповнення не більше чим 2/3 </a:t>
            </a:r>
            <a:r>
              <a:rPr lang="uk-UA" dirty="0" smtClean="0"/>
              <a:t>обсягу;</a:t>
            </a:r>
          </a:p>
          <a:p>
            <a:pPr marL="285750" indent="-285750">
              <a:lnSpc>
                <a:spcPct val="150000"/>
              </a:lnSpc>
              <a:buFont typeface="Wingdings" panose="05000000000000000000" pitchFamily="2" charset="2"/>
              <a:buChar char="q"/>
            </a:pPr>
            <a:r>
              <a:rPr lang="uk-UA" dirty="0" smtClean="0"/>
              <a:t>мийку </a:t>
            </a:r>
            <a:r>
              <a:rPr lang="uk-UA" dirty="0"/>
              <a:t>і дезінфекцію </a:t>
            </a:r>
            <a:r>
              <a:rPr lang="uk-UA" dirty="0" smtClean="0"/>
              <a:t>сміттєвих </a:t>
            </a:r>
            <a:r>
              <a:rPr lang="uk-UA" dirty="0"/>
              <a:t>контейнерів </a:t>
            </a:r>
            <a:endParaRPr lang="uk-UA" dirty="0" smtClean="0"/>
          </a:p>
          <a:p>
            <a:pPr marL="285750" indent="-285750">
              <a:lnSpc>
                <a:spcPct val="150000"/>
              </a:lnSpc>
              <a:buFont typeface="Wingdings" panose="05000000000000000000" pitchFamily="2" charset="2"/>
              <a:buChar char="q"/>
            </a:pPr>
            <a:r>
              <a:rPr lang="uk-UA" dirty="0" smtClean="0"/>
              <a:t>зволоження </a:t>
            </a:r>
            <a:r>
              <a:rPr lang="uk-UA" dirty="0"/>
              <a:t>території у теплу пору року не рідше одного разу на добу.</a:t>
            </a:r>
            <a:endParaRPr lang="ru-RU" dirty="0"/>
          </a:p>
          <a:p>
            <a:pPr marL="285750" indent="-285750">
              <a:lnSpc>
                <a:spcPct val="150000"/>
              </a:lnSpc>
              <a:buFont typeface="Wingdings" panose="05000000000000000000" pitchFamily="2" charset="2"/>
              <a:buChar char="q"/>
            </a:pPr>
            <a:endParaRPr lang="ru-RU" dirty="0"/>
          </a:p>
        </p:txBody>
      </p:sp>
      <p:sp>
        <p:nvSpPr>
          <p:cNvPr id="4" name="Прямоугольник 3"/>
          <p:cNvSpPr/>
          <p:nvPr/>
        </p:nvSpPr>
        <p:spPr>
          <a:xfrm>
            <a:off x="6563485" y="1698201"/>
            <a:ext cx="3989234"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b="1" dirty="0"/>
              <a:t>Завідувач господарством забезпечує: </a:t>
            </a:r>
            <a:endParaRPr lang="ru-RU" b="1"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998" y="2568806"/>
            <a:ext cx="3537483" cy="3723667"/>
          </a:xfrm>
          <a:prstGeom prst="rect">
            <a:avLst/>
          </a:prstGeom>
        </p:spPr>
      </p:pic>
    </p:spTree>
    <p:extLst>
      <p:ext uri="{BB962C8B-B14F-4D97-AF65-F5344CB8AC3E}">
        <p14:creationId xmlns:p14="http://schemas.microsoft.com/office/powerpoint/2010/main" val="2340776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flipH="1">
            <a:off x="-643021" y="3807545"/>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І-01-03 Інструкція з утримання території у відповідному санітарному стані</a:t>
            </a:r>
            <a:endParaRPr lang="ru-RU" b="1" dirty="0"/>
          </a:p>
        </p:txBody>
      </p:sp>
      <p:sp>
        <p:nvSpPr>
          <p:cNvPr id="2" name="Прямоугольник 1"/>
          <p:cNvSpPr/>
          <p:nvPr/>
        </p:nvSpPr>
        <p:spPr>
          <a:xfrm>
            <a:off x="1149369" y="1190032"/>
            <a:ext cx="3594061" cy="369332"/>
          </a:xfrm>
          <a:prstGeom prst="rect">
            <a:avLst/>
          </a:prstGeom>
        </p:spPr>
        <p:txBody>
          <a:bodyPr wrap="none">
            <a:spAutoFit/>
          </a:bodyPr>
          <a:lstStyle/>
          <a:p>
            <a:r>
              <a:rPr lang="uk-UA" b="1" dirty="0" smtClean="0"/>
              <a:t>Інженер-будівельник </a:t>
            </a:r>
            <a:r>
              <a:rPr lang="uk-UA" b="1" dirty="0"/>
              <a:t>забезпечує:</a:t>
            </a:r>
            <a:endParaRPr lang="ru-RU" b="1" dirty="0"/>
          </a:p>
        </p:txBody>
      </p:sp>
      <p:sp>
        <p:nvSpPr>
          <p:cNvPr id="3" name="Прямоугольник 2"/>
          <p:cNvSpPr/>
          <p:nvPr/>
        </p:nvSpPr>
        <p:spPr>
          <a:xfrm>
            <a:off x="5246665" y="856909"/>
            <a:ext cx="6096000" cy="2585323"/>
          </a:xfrm>
          <a:prstGeom prst="rect">
            <a:avLst/>
          </a:prstGeom>
        </p:spPr>
        <p:txBody>
          <a:bodyPr>
            <a:spAutoFit/>
          </a:bodyPr>
          <a:lstStyle/>
          <a:p>
            <a:pPr marL="285750" indent="-285750">
              <a:lnSpc>
                <a:spcPct val="150000"/>
              </a:lnSpc>
              <a:buFont typeface="Wingdings" panose="05000000000000000000" pitchFamily="2" charset="2"/>
              <a:buChar char="q"/>
            </a:pPr>
            <a:r>
              <a:rPr lang="uk-UA" dirty="0" smtClean="0"/>
              <a:t>підтримку </a:t>
            </a:r>
            <a:r>
              <a:rPr lang="uk-UA" dirty="0"/>
              <a:t>території підприємства у чистому стані під час проведення ремонтних/будівельних робіт; </a:t>
            </a:r>
            <a:endParaRPr lang="ru-RU" dirty="0"/>
          </a:p>
          <a:p>
            <a:pPr marL="285750" indent="-285750">
              <a:lnSpc>
                <a:spcPct val="150000"/>
              </a:lnSpc>
              <a:buFont typeface="Wingdings" panose="05000000000000000000" pitchFamily="2" charset="2"/>
              <a:buChar char="q"/>
            </a:pPr>
            <a:r>
              <a:rPr lang="uk-UA" dirty="0" smtClean="0"/>
              <a:t>підтримку твердого покриття </a:t>
            </a:r>
            <a:r>
              <a:rPr lang="uk-UA" dirty="0"/>
              <a:t>доріг, доріжок для пішоходів, розвантажувальних </a:t>
            </a:r>
            <a:r>
              <a:rPr lang="uk-UA" dirty="0" smtClean="0"/>
              <a:t>площадок;</a:t>
            </a:r>
            <a:endParaRPr lang="ru-RU" dirty="0"/>
          </a:p>
          <a:p>
            <a:pPr marL="285750" indent="-285750">
              <a:lnSpc>
                <a:spcPct val="150000"/>
              </a:lnSpc>
              <a:buFont typeface="Wingdings" panose="05000000000000000000" pitchFamily="2" charset="2"/>
              <a:buChar char="q"/>
            </a:pPr>
            <a:r>
              <a:rPr lang="uk-UA" dirty="0" smtClean="0"/>
              <a:t>підтримку </a:t>
            </a:r>
            <a:r>
              <a:rPr lang="uk-UA" dirty="0"/>
              <a:t>будівель і споруд підприємства в належному </a:t>
            </a:r>
            <a:r>
              <a:rPr lang="uk-UA" dirty="0" smtClean="0"/>
              <a:t>стані</a:t>
            </a:r>
            <a:endParaRPr lang="ru-RU" dirty="0"/>
          </a:p>
        </p:txBody>
      </p:sp>
      <p:sp>
        <p:nvSpPr>
          <p:cNvPr id="4" name="Прямоугольник 3"/>
          <p:cNvSpPr/>
          <p:nvPr/>
        </p:nvSpPr>
        <p:spPr>
          <a:xfrm>
            <a:off x="6206131" y="3448598"/>
            <a:ext cx="5136534" cy="369332"/>
          </a:xfrm>
          <a:prstGeom prst="rect">
            <a:avLst/>
          </a:prstGeom>
        </p:spPr>
        <p:txBody>
          <a:bodyPr wrap="none">
            <a:spAutoFit/>
          </a:bodyPr>
          <a:lstStyle/>
          <a:p>
            <a:r>
              <a:rPr lang="uk-UA" b="1" dirty="0"/>
              <a:t>Фахівець із стандартизації, сертифікації та якості:</a:t>
            </a:r>
            <a:endParaRPr lang="ru-RU" b="1" dirty="0"/>
          </a:p>
        </p:txBody>
      </p:sp>
      <p:sp>
        <p:nvSpPr>
          <p:cNvPr id="6" name="Прямоугольник 5"/>
          <p:cNvSpPr/>
          <p:nvPr/>
        </p:nvSpPr>
        <p:spPr>
          <a:xfrm>
            <a:off x="885371" y="3798838"/>
            <a:ext cx="6096000" cy="2585323"/>
          </a:xfrm>
          <a:prstGeom prst="rect">
            <a:avLst/>
          </a:prstGeom>
        </p:spPr>
        <p:txBody>
          <a:bodyPr>
            <a:spAutoFit/>
          </a:bodyPr>
          <a:lstStyle/>
          <a:p>
            <a:pPr marL="285750" indent="-285750">
              <a:lnSpc>
                <a:spcPct val="150000"/>
              </a:lnSpc>
              <a:buFont typeface="Wingdings" panose="05000000000000000000" pitchFamily="2" charset="2"/>
              <a:buChar char="q"/>
            </a:pPr>
            <a:r>
              <a:rPr lang="uk-UA" dirty="0" smtClean="0"/>
              <a:t>забезпечує </a:t>
            </a:r>
            <a:r>
              <a:rPr lang="uk-UA" dirty="0"/>
              <a:t>розробку маршрутів переміщення транспорту на території, щоб уникнути перехрещування шляхів сировини зі шляхами переміщення готової продукції, відходів, допоміжних матеріалів. </a:t>
            </a:r>
            <a:endParaRPr lang="uk-UA" dirty="0" smtClean="0"/>
          </a:p>
          <a:p>
            <a:pPr marL="285750" indent="-285750">
              <a:lnSpc>
                <a:spcPct val="150000"/>
              </a:lnSpc>
              <a:buFont typeface="Wingdings" panose="05000000000000000000" pitchFamily="2" charset="2"/>
              <a:buChar char="q"/>
            </a:pPr>
            <a:r>
              <a:rPr lang="uk-UA" dirty="0" smtClean="0"/>
              <a:t>відповідає </a:t>
            </a:r>
            <a:r>
              <a:rPr lang="uk-UA" dirty="0"/>
              <a:t>за виконання інструкції </a:t>
            </a:r>
            <a:r>
              <a:rPr lang="uk-UA" b="1" dirty="0"/>
              <a:t>І-01-05 Інструкція по організації дератизації та дезінсекції.</a:t>
            </a:r>
            <a:endParaRPr lang="ru-RU" dirty="0"/>
          </a:p>
        </p:txBody>
      </p:sp>
      <p:sp>
        <p:nvSpPr>
          <p:cNvPr id="7" name="Стрелка вправо 6"/>
          <p:cNvSpPr/>
          <p:nvPr/>
        </p:nvSpPr>
        <p:spPr>
          <a:xfrm>
            <a:off x="1814286" y="1814286"/>
            <a:ext cx="2714171" cy="8998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rot="10800000">
            <a:off x="7961085" y="4226058"/>
            <a:ext cx="2714171" cy="8998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846220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89943"/>
            <a:ext cx="4088558" cy="3485697"/>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rot="2097600" flipH="1">
            <a:off x="7551549" y="-36205"/>
            <a:ext cx="5630216" cy="5630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І-01-03 Інструкція з утримання території у відповідному санітарному стані</a:t>
            </a:r>
            <a:endParaRPr lang="ru-RU" b="1" dirty="0"/>
          </a:p>
        </p:txBody>
      </p:sp>
      <p:sp>
        <p:nvSpPr>
          <p:cNvPr id="2" name="Прямоугольник 1"/>
          <p:cNvSpPr/>
          <p:nvPr/>
        </p:nvSpPr>
        <p:spPr>
          <a:xfrm>
            <a:off x="488799" y="720303"/>
            <a:ext cx="10795888" cy="1477328"/>
          </a:xfrm>
          <a:prstGeom prst="rect">
            <a:avLst/>
          </a:prstGeom>
        </p:spPr>
        <p:txBody>
          <a:bodyPr wrap="square">
            <a:spAutoFit/>
          </a:bodyPr>
          <a:lstStyle/>
          <a:p>
            <a:r>
              <a:rPr lang="uk-UA" b="1" dirty="0" smtClean="0"/>
              <a:t>Головний механік забезпечує </a:t>
            </a:r>
            <a:r>
              <a:rPr lang="uk-UA" b="1" dirty="0"/>
              <a:t>розміщення демонтованого обладнання, металобрухту та ін. в спеціально відведених </a:t>
            </a:r>
            <a:r>
              <a:rPr lang="uk-UA" b="1" dirty="0" smtClean="0"/>
              <a:t>місцях</a:t>
            </a:r>
          </a:p>
          <a:p>
            <a:endParaRPr lang="uk-UA" b="1" dirty="0" smtClean="0"/>
          </a:p>
          <a:p>
            <a:r>
              <a:rPr lang="uk-UA" b="1" dirty="0"/>
              <a:t>Головний енергетик забезпечує працездатність освітлення території в нічний </a:t>
            </a:r>
            <a:r>
              <a:rPr lang="uk-UA" b="1" dirty="0" smtClean="0"/>
              <a:t>час</a:t>
            </a:r>
            <a:endParaRPr lang="uk-UA" b="1" dirty="0"/>
          </a:p>
          <a:p>
            <a:endParaRPr lang="ru-RU" b="1" dirty="0"/>
          </a:p>
        </p:txBody>
      </p:sp>
      <p:sp>
        <p:nvSpPr>
          <p:cNvPr id="9" name="Прямоугольник 8"/>
          <p:cNvSpPr/>
          <p:nvPr/>
        </p:nvSpPr>
        <p:spPr>
          <a:xfrm>
            <a:off x="4063999" y="1800383"/>
            <a:ext cx="7930830" cy="4247317"/>
          </a:xfrm>
          <a:prstGeom prst="rect">
            <a:avLst/>
          </a:prstGeom>
        </p:spPr>
        <p:txBody>
          <a:bodyPr wrap="square">
            <a:spAutoFit/>
          </a:bodyPr>
          <a:lstStyle/>
          <a:p>
            <a:pPr marL="285750" indent="-285750">
              <a:lnSpc>
                <a:spcPct val="150000"/>
              </a:lnSpc>
              <a:buFont typeface="Wingdings" panose="05000000000000000000" pitchFamily="2" charset="2"/>
              <a:buChar char="q"/>
            </a:pPr>
            <a:r>
              <a:rPr lang="uk-UA" dirty="0" smtClean="0"/>
              <a:t>підтримку </a:t>
            </a:r>
            <a:r>
              <a:rPr lang="uk-UA" dirty="0"/>
              <a:t>закріпленої за підрозділом території у санітарному стані;</a:t>
            </a:r>
            <a:endParaRPr lang="ru-RU" dirty="0"/>
          </a:p>
          <a:p>
            <a:pPr marL="285750" indent="-285750">
              <a:lnSpc>
                <a:spcPct val="150000"/>
              </a:lnSpc>
              <a:buFont typeface="Wingdings" panose="05000000000000000000" pitchFamily="2" charset="2"/>
              <a:buChar char="q"/>
            </a:pPr>
            <a:r>
              <a:rPr lang="uk-UA" dirty="0" smtClean="0"/>
              <a:t>проведення </a:t>
            </a:r>
            <a:r>
              <a:rPr lang="uk-UA" dirty="0"/>
              <a:t>санітарних днів (кожної п’ятниці);</a:t>
            </a:r>
            <a:endParaRPr lang="ru-RU" dirty="0"/>
          </a:p>
          <a:p>
            <a:pPr marL="285750" indent="-285750">
              <a:lnSpc>
                <a:spcPct val="150000"/>
              </a:lnSpc>
              <a:buFont typeface="Wingdings" panose="05000000000000000000" pitchFamily="2" charset="2"/>
              <a:buChar char="q"/>
            </a:pPr>
            <a:r>
              <a:rPr lang="uk-UA" dirty="0" smtClean="0"/>
              <a:t>озеленення </a:t>
            </a:r>
            <a:r>
              <a:rPr lang="uk-UA" dirty="0"/>
              <a:t>закріпленої за підрозділом </a:t>
            </a:r>
            <a:r>
              <a:rPr lang="uk-UA" dirty="0" smtClean="0"/>
              <a:t>території;</a:t>
            </a:r>
            <a:endParaRPr lang="ru-RU" dirty="0"/>
          </a:p>
          <a:p>
            <a:pPr marL="285750" indent="-285750">
              <a:lnSpc>
                <a:spcPct val="150000"/>
              </a:lnSpc>
              <a:buFont typeface="Wingdings" panose="05000000000000000000" pitchFamily="2" charset="2"/>
              <a:buChar char="q"/>
            </a:pPr>
            <a:r>
              <a:rPr lang="uk-UA" dirty="0" smtClean="0"/>
              <a:t>полив </a:t>
            </a:r>
            <a:r>
              <a:rPr lang="uk-UA" dirty="0"/>
              <a:t>зелених насаджень у теплу пору року не рідше одного разу на </a:t>
            </a:r>
            <a:r>
              <a:rPr lang="uk-UA" dirty="0" smtClean="0"/>
              <a:t>добу</a:t>
            </a:r>
          </a:p>
          <a:p>
            <a:pPr marL="285750" indent="-285750">
              <a:lnSpc>
                <a:spcPct val="150000"/>
              </a:lnSpc>
              <a:buFont typeface="Wingdings" panose="05000000000000000000" pitchFamily="2" charset="2"/>
              <a:buChar char="q"/>
            </a:pPr>
            <a:r>
              <a:rPr lang="uk-UA" dirty="0" smtClean="0"/>
              <a:t>підтримку </a:t>
            </a:r>
            <a:r>
              <a:rPr lang="uk-UA" dirty="0"/>
              <a:t>огородження території підприємства цільним, щоб уникнути потрапляння на територію тварин;</a:t>
            </a:r>
            <a:endParaRPr lang="ru-RU" dirty="0"/>
          </a:p>
          <a:p>
            <a:pPr marL="285750" indent="-285750">
              <a:lnSpc>
                <a:spcPct val="150000"/>
              </a:lnSpc>
              <a:buFont typeface="Wingdings" panose="05000000000000000000" pitchFamily="2" charset="2"/>
              <a:buChar char="q"/>
            </a:pPr>
            <a:r>
              <a:rPr lang="uk-UA" dirty="0" smtClean="0"/>
              <a:t>організовує </a:t>
            </a:r>
            <a:r>
              <a:rPr lang="uk-UA" dirty="0"/>
              <a:t>захист будівель і споруд підприємства від проникнення гризунів. </a:t>
            </a:r>
            <a:endParaRPr lang="uk-UA" dirty="0" smtClean="0"/>
          </a:p>
          <a:p>
            <a:pPr marL="285750" indent="-285750">
              <a:lnSpc>
                <a:spcPct val="150000"/>
              </a:lnSpc>
              <a:buFont typeface="Wingdings" panose="05000000000000000000" pitchFamily="2" charset="2"/>
              <a:buChar char="q"/>
            </a:pPr>
            <a:r>
              <a:rPr lang="uk-UA" dirty="0" smtClean="0"/>
              <a:t>доводження </a:t>
            </a:r>
            <a:r>
              <a:rPr lang="uk-UA" dirty="0"/>
              <a:t>до підлеглих інформації щодо заборони куріння на території </a:t>
            </a:r>
            <a:r>
              <a:rPr lang="uk-UA" dirty="0" smtClean="0"/>
              <a:t>підприємства</a:t>
            </a:r>
            <a:endParaRPr lang="ru-RU" dirty="0"/>
          </a:p>
        </p:txBody>
      </p:sp>
      <p:sp>
        <p:nvSpPr>
          <p:cNvPr id="11" name="Прямоугольник 10"/>
          <p:cNvSpPr/>
          <p:nvPr/>
        </p:nvSpPr>
        <p:spPr>
          <a:xfrm>
            <a:off x="488799" y="2197631"/>
            <a:ext cx="3197828" cy="646331"/>
          </a:xfrm>
          <a:prstGeom prst="rect">
            <a:avLst/>
          </a:prstGeom>
        </p:spPr>
        <p:txBody>
          <a:bodyPr wrap="square">
            <a:spAutoFit/>
          </a:bodyPr>
          <a:lstStyle/>
          <a:p>
            <a:r>
              <a:rPr lang="uk-UA" b="1" dirty="0"/>
              <a:t>Керівники структурних підрозділів забезпечують:</a:t>
            </a:r>
            <a:endParaRPr lang="ru-RU" b="1" dirty="0"/>
          </a:p>
        </p:txBody>
      </p:sp>
    </p:spTree>
    <p:extLst>
      <p:ext uri="{BB962C8B-B14F-4D97-AF65-F5344CB8AC3E}">
        <p14:creationId xmlns:p14="http://schemas.microsoft.com/office/powerpoint/2010/main" val="5081368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1183304" flipH="1">
            <a:off x="6184413" y="2694291"/>
            <a:ext cx="5630216" cy="5630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І-01-05 Інструкція по організації дератизації та дезінсекції</a:t>
            </a:r>
            <a:endParaRPr lang="ru-RU" b="1" dirty="0"/>
          </a:p>
        </p:txBody>
      </p:sp>
      <p:sp>
        <p:nvSpPr>
          <p:cNvPr id="3" name="TextBox 2"/>
          <p:cNvSpPr txBox="1"/>
          <p:nvPr/>
        </p:nvSpPr>
        <p:spPr>
          <a:xfrm>
            <a:off x="1189533" y="1244209"/>
            <a:ext cx="5806353" cy="369332"/>
          </a:xfrm>
          <a:prstGeom prst="rect">
            <a:avLst/>
          </a:prstGeom>
          <a:noFill/>
        </p:spPr>
        <p:txBody>
          <a:bodyPr wrap="square" rtlCol="0">
            <a:spAutoFit/>
          </a:bodyPr>
          <a:lstStyle/>
          <a:p>
            <a:r>
              <a:rPr lang="uk-UA" b="1" dirty="0"/>
              <a:t>ОРГАНІЗАЦІЯ ДЕРАТИЗАЦІЇ І ДЕЗІНСЕКЦІЇ</a:t>
            </a:r>
            <a:endParaRPr lang="ru-RU" dirty="0"/>
          </a:p>
        </p:txBody>
      </p:sp>
      <p:sp>
        <p:nvSpPr>
          <p:cNvPr id="4" name="Прямоугольник 3"/>
          <p:cNvSpPr/>
          <p:nvPr/>
        </p:nvSpPr>
        <p:spPr>
          <a:xfrm>
            <a:off x="401715" y="2659952"/>
            <a:ext cx="5200799" cy="2585323"/>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uk-UA" dirty="0" smtClean="0"/>
              <a:t>Перший </a:t>
            </a:r>
            <a:r>
              <a:rPr lang="uk-UA" dirty="0"/>
              <a:t>рівень захисту – зовнішній периметр (паркан) підприємства. Другий рівень захисту  – зовнішній периметр споруд підприємства (будівлі підприємства). </a:t>
            </a:r>
            <a:endParaRPr lang="uk-UA" dirty="0" smtClean="0"/>
          </a:p>
          <a:p>
            <a:pPr>
              <a:lnSpc>
                <a:spcPct val="150000"/>
              </a:lnSpc>
            </a:pPr>
            <a:r>
              <a:rPr lang="uk-UA" dirty="0" smtClean="0"/>
              <a:t>Третій </a:t>
            </a:r>
            <a:r>
              <a:rPr lang="uk-UA" dirty="0"/>
              <a:t>рівень захисту – внутрішній периметр споруд, підвісні стелі. </a:t>
            </a:r>
            <a:endParaRPr lang="ru-RU" dirty="0"/>
          </a:p>
        </p:txBody>
      </p:sp>
      <p:sp>
        <p:nvSpPr>
          <p:cNvPr id="6" name="Прямоугольник 5"/>
          <p:cNvSpPr/>
          <p:nvPr/>
        </p:nvSpPr>
        <p:spPr>
          <a:xfrm>
            <a:off x="6023429" y="813166"/>
            <a:ext cx="5791200" cy="2542363"/>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uk-UA" dirty="0"/>
              <a:t>Роботи з дератизації і дезінсекції підприємстві  виконуються спеціалізованою організацією відповідно до результатів обстеження, підписаними договорами та технічним завданням не рідше двох раз на тиждень під контролем фахівця із стандартизації, сертифікації та якості за планами приміщень.</a:t>
            </a:r>
            <a:endParaRPr lang="ru-RU" dirty="0"/>
          </a:p>
        </p:txBody>
      </p:sp>
    </p:spTree>
    <p:extLst>
      <p:ext uri="{BB962C8B-B14F-4D97-AF65-F5344CB8AC3E}">
        <p14:creationId xmlns:p14="http://schemas.microsoft.com/office/powerpoint/2010/main" val="30799966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І-01-03 Інструкція з утримання території у відповідному санітарному стані</a:t>
            </a:r>
            <a:endParaRPr lang="ru-RU" b="1" dirty="0"/>
          </a:p>
        </p:txBody>
      </p:sp>
      <p:graphicFrame>
        <p:nvGraphicFramePr>
          <p:cNvPr id="2" name="Таблица 1"/>
          <p:cNvGraphicFramePr>
            <a:graphicFrameLocks noGrp="1"/>
          </p:cNvGraphicFramePr>
          <p:nvPr>
            <p:extLst>
              <p:ext uri="{D42A27DB-BD31-4B8C-83A1-F6EECF244321}">
                <p14:modId xmlns:p14="http://schemas.microsoft.com/office/powerpoint/2010/main" val="2918490335"/>
              </p:ext>
            </p:extLst>
          </p:nvPr>
        </p:nvGraphicFramePr>
        <p:xfrm>
          <a:off x="682169" y="1741715"/>
          <a:ext cx="11030859" cy="4615542"/>
        </p:xfrm>
        <a:graphic>
          <a:graphicData uri="http://schemas.openxmlformats.org/drawingml/2006/table">
            <a:tbl>
              <a:tblPr firstRow="1" firstCol="1" bandRow="1">
                <a:tableStyleId>{5FD0F851-EC5A-4D38-B0AD-8093EC10F338}</a:tableStyleId>
              </a:tblPr>
              <a:tblGrid>
                <a:gridCol w="6059875"/>
                <a:gridCol w="1714447"/>
                <a:gridCol w="3256537"/>
              </a:tblGrid>
              <a:tr h="682553">
                <a:tc>
                  <a:txBody>
                    <a:bodyPr/>
                    <a:lstStyle/>
                    <a:p>
                      <a:pPr algn="ctr">
                        <a:lnSpc>
                          <a:spcPct val="115000"/>
                        </a:lnSpc>
                        <a:spcAft>
                          <a:spcPts val="0"/>
                        </a:spcAft>
                        <a:tabLst>
                          <a:tab pos="228600" algn="l"/>
                        </a:tabLst>
                      </a:pPr>
                      <a:r>
                        <a:rPr lang="uk-UA" sz="1000" dirty="0">
                          <a:effectLst/>
                        </a:rPr>
                        <a:t>Ознаки для виявлення чисельності</a:t>
                      </a:r>
                      <a:endParaRPr lang="ru-RU" sz="1200" dirty="0">
                        <a:effectLst/>
                      </a:endParaRPr>
                    </a:p>
                    <a:p>
                      <a:pPr algn="ctr">
                        <a:lnSpc>
                          <a:spcPct val="115000"/>
                        </a:lnSpc>
                        <a:spcAft>
                          <a:spcPts val="0"/>
                        </a:spcAft>
                        <a:tabLst>
                          <a:tab pos="228600" algn="l"/>
                        </a:tabLst>
                      </a:pPr>
                      <a:r>
                        <a:rPr lang="uk-UA" sz="1000" dirty="0">
                          <a:effectLst/>
                        </a:rPr>
                        <a:t>мишоподібних гризунів</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tabLst>
                          <a:tab pos="228600" algn="l"/>
                        </a:tabLst>
                      </a:pPr>
                      <a:r>
                        <a:rPr lang="uk-UA" sz="1000">
                          <a:effectLst/>
                        </a:rPr>
                        <a:t>Ступінь зараженості</a:t>
                      </a:r>
                      <a:endParaRPr lang="ru-RU" sz="1200">
                        <a:effectLst/>
                        <a:latin typeface="Times New Roman"/>
                        <a:ea typeface="Times New Roman"/>
                      </a:endParaRPr>
                    </a:p>
                  </a:txBody>
                  <a:tcPr marL="68580" marR="68580" marT="0" marB="0" anchor="ctr"/>
                </a:tc>
                <a:tc>
                  <a:txBody>
                    <a:bodyPr/>
                    <a:lstStyle/>
                    <a:p>
                      <a:pPr algn="ctr">
                        <a:lnSpc>
                          <a:spcPct val="115000"/>
                        </a:lnSpc>
                        <a:spcAft>
                          <a:spcPts val="0"/>
                        </a:spcAft>
                        <a:tabLst>
                          <a:tab pos="228600" algn="l"/>
                        </a:tabLst>
                      </a:pPr>
                      <a:r>
                        <a:rPr lang="uk-UA" sz="1000">
                          <a:effectLst/>
                        </a:rPr>
                        <a:t>Необхідна к-сть родентициду в принадному ящику</a:t>
                      </a:r>
                      <a:endParaRPr lang="ru-RU" sz="1200">
                        <a:effectLst/>
                        <a:latin typeface="Times New Roman"/>
                        <a:ea typeface="Times New Roman"/>
                      </a:endParaRPr>
                    </a:p>
                  </a:txBody>
                  <a:tcPr marL="68580" marR="68580" marT="0" marB="0" anchor="ctr"/>
                </a:tc>
              </a:tr>
              <a:tr h="977994">
                <a:tc>
                  <a:txBody>
                    <a:bodyPr/>
                    <a:lstStyle/>
                    <a:p>
                      <a:pPr>
                        <a:lnSpc>
                          <a:spcPct val="115000"/>
                        </a:lnSpc>
                        <a:spcAft>
                          <a:spcPts val="0"/>
                        </a:spcAft>
                        <a:tabLst>
                          <a:tab pos="228600" algn="l"/>
                        </a:tabLst>
                      </a:pPr>
                      <a:r>
                        <a:rPr lang="uk-UA" sz="1200" dirty="0">
                          <a:effectLst/>
                        </a:rPr>
                        <a:t>Одиничні нірки. Гризуни при огляді не виявлені. Пошкодження, сліди і екскременти дуже </a:t>
                      </a:r>
                      <a:r>
                        <a:rPr lang="uk-UA" sz="1200" dirty="0" err="1">
                          <a:effectLst/>
                        </a:rPr>
                        <a:t>рідко</a:t>
                      </a:r>
                      <a:r>
                        <a:rPr lang="uk-UA" sz="1200" dirty="0">
                          <a:effectLst/>
                        </a:rPr>
                        <a:t> зустрічаються або відсутні. Відсоток поїдання – 25%.</a:t>
                      </a:r>
                      <a:endParaRPr lang="ru-RU" sz="1200" dirty="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a:effectLst/>
                        </a:rPr>
                        <a:t>Перша ступінь зараженості (І)</a:t>
                      </a:r>
                      <a:endParaRPr lang="ru-RU" sz="120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a:effectLst/>
                        </a:rPr>
                        <a:t>2 брикети/ тістоподібних пакета по 12 грам, разом 24 грама</a:t>
                      </a:r>
                      <a:endParaRPr lang="ru-RU" sz="1200">
                        <a:effectLst/>
                        <a:latin typeface="Times New Roman"/>
                        <a:ea typeface="Times New Roman"/>
                      </a:endParaRPr>
                    </a:p>
                  </a:txBody>
                  <a:tcPr marL="68580" marR="68580" marT="0" marB="0"/>
                </a:tc>
              </a:tr>
              <a:tr h="1310996">
                <a:tc>
                  <a:txBody>
                    <a:bodyPr/>
                    <a:lstStyle/>
                    <a:p>
                      <a:pPr>
                        <a:lnSpc>
                          <a:spcPct val="115000"/>
                        </a:lnSpc>
                        <a:spcAft>
                          <a:spcPts val="0"/>
                        </a:spcAft>
                        <a:tabLst>
                          <a:tab pos="228600" algn="l"/>
                        </a:tabLst>
                      </a:pPr>
                      <a:r>
                        <a:rPr lang="uk-UA" sz="1200">
                          <a:effectLst/>
                        </a:rPr>
                        <a:t>Кілька нір. Часто зустрічаються погризи, сліди та екскременти. При огляді були виявлені мишоподібні гризуни. Скарги персоналу на присутність шкідників. Відсоток поїдання – 50-75%.</a:t>
                      </a:r>
                      <a:endParaRPr lang="ru-RU" sz="120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a:effectLst/>
                        </a:rPr>
                        <a:t>Другий ступінь зараженості (ІІ)</a:t>
                      </a:r>
                      <a:endParaRPr lang="ru-RU" sz="120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a:effectLst/>
                        </a:rPr>
                        <a:t>3 брикети/ тістоподібних пакета по 12 грам, разом 36 грамів</a:t>
                      </a:r>
                      <a:endParaRPr lang="ru-RU" sz="1200">
                        <a:effectLst/>
                      </a:endParaRPr>
                    </a:p>
                    <a:p>
                      <a:pPr algn="ctr">
                        <a:lnSpc>
                          <a:spcPct val="115000"/>
                        </a:lnSpc>
                        <a:spcAft>
                          <a:spcPts val="0"/>
                        </a:spcAft>
                        <a:tabLst>
                          <a:tab pos="228600" algn="l"/>
                        </a:tabLst>
                      </a:pPr>
                      <a:r>
                        <a:rPr lang="uk-UA" sz="1200">
                          <a:effectLst/>
                        </a:rPr>
                        <a:t> </a:t>
                      </a:r>
                      <a:endParaRPr lang="ru-RU" sz="1200">
                        <a:effectLst/>
                        <a:latin typeface="Times New Roman"/>
                        <a:ea typeface="Times New Roman"/>
                      </a:endParaRPr>
                    </a:p>
                  </a:txBody>
                  <a:tcPr marL="68580" marR="68580" marT="0" marB="0"/>
                </a:tc>
              </a:tr>
              <a:tr h="1643999">
                <a:tc>
                  <a:txBody>
                    <a:bodyPr/>
                    <a:lstStyle/>
                    <a:p>
                      <a:pPr>
                        <a:lnSpc>
                          <a:spcPct val="115000"/>
                        </a:lnSpc>
                        <a:spcAft>
                          <a:spcPts val="0"/>
                        </a:spcAft>
                        <a:tabLst>
                          <a:tab pos="228600" algn="l"/>
                        </a:tabLst>
                      </a:pPr>
                      <a:r>
                        <a:rPr lang="uk-UA" sz="1200">
                          <a:effectLst/>
                        </a:rPr>
                        <a:t>В наявності безліч нір. Зустрічається велика кількість  екскрементів, погризи тари, продукції. При огляді часто зустрічаються мишоподібні гризуни. Скарги персоналу на присутність шкідників. Відсоток поїдання – 100%.</a:t>
                      </a:r>
                      <a:endParaRPr lang="ru-RU" sz="120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a:effectLst/>
                        </a:rPr>
                        <a:t>Третій ступінь зараженості (ІІІ)</a:t>
                      </a:r>
                      <a:endParaRPr lang="ru-RU" sz="1200">
                        <a:effectLst/>
                        <a:latin typeface="Times New Roman"/>
                        <a:ea typeface="Times New Roman"/>
                      </a:endParaRPr>
                    </a:p>
                  </a:txBody>
                  <a:tcPr marL="68580" marR="68580" marT="0" marB="0"/>
                </a:tc>
                <a:tc>
                  <a:txBody>
                    <a:bodyPr/>
                    <a:lstStyle/>
                    <a:p>
                      <a:pPr algn="ctr">
                        <a:lnSpc>
                          <a:spcPct val="115000"/>
                        </a:lnSpc>
                        <a:spcAft>
                          <a:spcPts val="0"/>
                        </a:spcAft>
                        <a:tabLst>
                          <a:tab pos="228600" algn="l"/>
                        </a:tabLst>
                      </a:pPr>
                      <a:r>
                        <a:rPr lang="uk-UA" sz="1200" dirty="0">
                          <a:effectLst/>
                        </a:rPr>
                        <a:t>4 брикети/ тістоподібних пакета по 12 грам, разом 48 грам</a:t>
                      </a:r>
                      <a:endParaRPr lang="ru-RU" sz="1200" dirty="0">
                        <a:effectLst/>
                        <a:latin typeface="Times New Roman"/>
                        <a:ea typeface="Times New Roman"/>
                      </a:endParaRPr>
                    </a:p>
                  </a:txBody>
                  <a:tcPr marL="68580" marR="68580" marT="0" marB="0"/>
                </a:tc>
              </a:tr>
            </a:tbl>
          </a:graphicData>
        </a:graphic>
      </p:graphicFrame>
      <p:sp>
        <p:nvSpPr>
          <p:cNvPr id="3" name="Rectangle 1"/>
          <p:cNvSpPr>
            <a:spLocks noChangeArrowheads="1"/>
          </p:cNvSpPr>
          <p:nvPr/>
        </p:nvSpPr>
        <p:spPr bwMode="auto">
          <a:xfrm>
            <a:off x="1074057" y="1046622"/>
            <a:ext cx="895531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tab pos="228600" algn="l"/>
              </a:tabLst>
            </a:pPr>
            <a:r>
              <a:rPr kumimoji="0" lang="uk-UA" altLang="ru-RU" sz="20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П</a:t>
            </a:r>
            <a:r>
              <a:rPr kumimoji="0" lang="uk-UA" altLang="ru-RU" sz="2000" b="1" i="0" u="none" strike="noStrike" cap="none" normalizeH="0" baseline="0" dirty="0" smtClean="0" bmk="">
                <a:ln>
                  <a:noFill/>
                </a:ln>
                <a:solidFill>
                  <a:schemeClr val="tx1"/>
                </a:solidFill>
                <a:effectLst/>
                <a:latin typeface="Garamond" pitchFamily="18" charset="0"/>
                <a:ea typeface="Times New Roman" pitchFamily="18" charset="0"/>
                <a:cs typeface="Arial" pitchFamily="34" charset="0"/>
              </a:rPr>
              <a:t>оказання ступеня зараженості мишоподібними гризунами</a:t>
            </a:r>
            <a:endParaRPr kumimoji="0" lang="ru-RU" altLang="ru-RU" sz="2000" b="1" i="0" u="none" strike="noStrike" cap="none" normalizeH="0" baseline="0" dirty="0" smtClean="0" bmk="">
              <a:ln>
                <a:noFill/>
              </a:ln>
              <a:solidFill>
                <a:schemeClr val="tx1"/>
              </a:solidFill>
              <a:effectLst/>
              <a:cs typeface="Arial" pitchFamily="34" charset="0"/>
            </a:endParaRPr>
          </a:p>
        </p:txBody>
      </p:sp>
    </p:spTree>
    <p:extLst>
      <p:ext uri="{BB962C8B-B14F-4D97-AF65-F5344CB8AC3E}">
        <p14:creationId xmlns:p14="http://schemas.microsoft.com/office/powerpoint/2010/main" val="25324522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І-01-03 Інструкція з утримання території у відповідному санітарному стані</a:t>
            </a:r>
            <a:endParaRPr lang="ru-RU" b="1" dirty="0"/>
          </a:p>
        </p:txBody>
      </p:sp>
      <p:sp>
        <p:nvSpPr>
          <p:cNvPr id="4" name="Прямоугольник 3"/>
          <p:cNvSpPr/>
          <p:nvPr/>
        </p:nvSpPr>
        <p:spPr>
          <a:xfrm>
            <a:off x="3483429" y="2485340"/>
            <a:ext cx="8098970" cy="383181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lnSpc>
                <a:spcPct val="150000"/>
              </a:lnSpc>
              <a:buFont typeface="Wingdings" panose="05000000000000000000" pitchFamily="2" charset="2"/>
              <a:buChar char="q"/>
            </a:pPr>
            <a:r>
              <a:rPr lang="uk-UA" dirty="0" smtClean="0"/>
              <a:t>прибирати </a:t>
            </a:r>
            <a:r>
              <a:rPr lang="uk-UA" dirty="0"/>
              <a:t>розсипи (олійних та зернових культур, комбікормів та їх інгредієнтів, макухи) відразу після їх утворення. </a:t>
            </a:r>
          </a:p>
          <a:p>
            <a:pPr marL="285750" indent="-285750">
              <a:lnSpc>
                <a:spcPct val="150000"/>
              </a:lnSpc>
              <a:buFont typeface="Wingdings" panose="05000000000000000000" pitchFamily="2" charset="2"/>
              <a:buChar char="q"/>
            </a:pPr>
            <a:r>
              <a:rPr lang="uk-UA" dirty="0" smtClean="0"/>
              <a:t>не </a:t>
            </a:r>
            <a:r>
              <a:rPr lang="uk-UA" dirty="0"/>
              <a:t>допускати гніздування птиць на території підприємства: </a:t>
            </a:r>
            <a:endParaRPr lang="ru-RU" dirty="0"/>
          </a:p>
          <a:p>
            <a:pPr>
              <a:lnSpc>
                <a:spcPct val="150000"/>
              </a:lnSpc>
            </a:pPr>
            <a:r>
              <a:rPr lang="uk-UA" dirty="0"/>
              <a:t>а) в разі виявлення гнізда (без яєць) – ліквідувати гніздо;</a:t>
            </a:r>
            <a:endParaRPr lang="ru-RU" dirty="0"/>
          </a:p>
          <a:p>
            <a:pPr>
              <a:lnSpc>
                <a:spcPct val="150000"/>
              </a:lnSpc>
            </a:pPr>
            <a:r>
              <a:rPr lang="uk-UA" dirty="0"/>
              <a:t>б) в разі виявлення гнізда (з яйцями) – яйця збовтати та покласти назад у гніздо і ліквідувати таке гніздо восени (орієнтовно у жовтні місяці). </a:t>
            </a:r>
            <a:endParaRPr lang="uk-UA" dirty="0" smtClean="0"/>
          </a:p>
          <a:p>
            <a:pPr>
              <a:lnSpc>
                <a:spcPct val="150000"/>
              </a:lnSpc>
            </a:pPr>
            <a:r>
              <a:rPr lang="uk-UA" dirty="0" smtClean="0"/>
              <a:t>в</a:t>
            </a:r>
            <a:r>
              <a:rPr lang="uk-UA" dirty="0"/>
              <a:t>) по можливості ліквідовувати виявлені місця для гніздування птахів.</a:t>
            </a:r>
            <a:endParaRPr lang="ru-RU" dirty="0"/>
          </a:p>
          <a:p>
            <a:pPr marL="285750" indent="-285750">
              <a:lnSpc>
                <a:spcPct val="150000"/>
              </a:lnSpc>
              <a:buFont typeface="Wingdings" panose="05000000000000000000" pitchFamily="2" charset="2"/>
              <a:buChar char="q"/>
            </a:pPr>
            <a:r>
              <a:rPr lang="uk-UA" dirty="0"/>
              <a:t>в</a:t>
            </a:r>
            <a:r>
              <a:rPr lang="uk-UA" dirty="0" smtClean="0"/>
              <a:t> </a:t>
            </a:r>
            <a:r>
              <a:rPr lang="uk-UA" dirty="0"/>
              <a:t>разі потреби включати встановленні на підприємстві засоби акустичного відлякування та встановити засоби візуального відлякування.</a:t>
            </a:r>
            <a:endParaRPr lang="ru-RU" dirty="0"/>
          </a:p>
        </p:txBody>
      </p:sp>
      <p:sp>
        <p:nvSpPr>
          <p:cNvPr id="6" name="Прямоугольник 5"/>
          <p:cNvSpPr/>
          <p:nvPr/>
        </p:nvSpPr>
        <p:spPr>
          <a:xfrm>
            <a:off x="1077199" y="1190032"/>
            <a:ext cx="4377032" cy="369332"/>
          </a:xfrm>
          <a:prstGeom prst="rect">
            <a:avLst/>
          </a:prstGeom>
        </p:spPr>
        <p:txBody>
          <a:bodyPr wrap="none">
            <a:spAutoFit/>
          </a:bodyPr>
          <a:lstStyle/>
          <a:p>
            <a:r>
              <a:rPr lang="uk-UA" b="1" cap="all" dirty="0"/>
              <a:t>Методи і засоби боротьби з птахами</a:t>
            </a:r>
            <a:endParaRPr lang="ru-RU"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84755" y="2989944"/>
            <a:ext cx="2947620" cy="2412770"/>
          </a:xfrm>
          <a:prstGeom prst="rect">
            <a:avLst/>
          </a:prstGeom>
        </p:spPr>
      </p:pic>
      <p:sp>
        <p:nvSpPr>
          <p:cNvPr id="11" name="Стрелка углом 10"/>
          <p:cNvSpPr/>
          <p:nvPr/>
        </p:nvSpPr>
        <p:spPr>
          <a:xfrm rot="5400000">
            <a:off x="6049295" y="754979"/>
            <a:ext cx="1241053" cy="2219669"/>
          </a:xfrm>
          <a:prstGeom prst="ben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131091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a:extLst>
              <a:ext uri="{FF2B5EF4-FFF2-40B4-BE49-F238E27FC236}">
                <a16:creationId xmlns:a16="http://schemas.microsoft.com/office/drawing/2014/main" xmlns="" id="{F2CDF34B-67C3-2BBA-5AE1-CAAD61CFD2D0}"/>
              </a:ext>
            </a:extLst>
          </p:cNvPr>
          <p:cNvSpPr/>
          <p:nvPr/>
        </p:nvSpPr>
        <p:spPr>
          <a:xfrm>
            <a:off x="453016" y="278981"/>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TextBox 2">
            <a:extLst>
              <a:ext uri="{FF2B5EF4-FFF2-40B4-BE49-F238E27FC236}">
                <a16:creationId xmlns:a16="http://schemas.microsoft.com/office/drawing/2014/main" xmlns="" id="{D817F4C6-1498-C9C8-C424-B6E2DAD7D6F9}"/>
              </a:ext>
            </a:extLst>
          </p:cNvPr>
          <p:cNvSpPr txBox="1"/>
          <p:nvPr/>
        </p:nvSpPr>
        <p:spPr>
          <a:xfrm>
            <a:off x="1220038" y="778748"/>
            <a:ext cx="6094324" cy="646331"/>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Визначення  рівня культури забезпечення безпечності та якості продукції по підприємству :</a:t>
            </a:r>
            <a:endParaRPr lang="uk-UA" sz="2000" b="1"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xmlns="" id="{61720FB2-CDB4-F59B-2586-9CDEA87037B9}"/>
              </a:ext>
            </a:extLst>
          </p:cNvPr>
          <p:cNvSpPr txBox="1"/>
          <p:nvPr/>
        </p:nvSpPr>
        <p:spPr>
          <a:xfrm>
            <a:off x="1049216" y="2424614"/>
            <a:ext cx="2568191" cy="2960811"/>
          </a:xfrm>
          <a:prstGeom prst="rect">
            <a:avLst/>
          </a:prstGeom>
          <a:noFill/>
        </p:spPr>
        <p:txBody>
          <a:bodyPr wrap="square">
            <a:spAutoFit/>
          </a:bodyPr>
          <a:lstStyle/>
          <a:p>
            <a:pPr>
              <a:lnSpc>
                <a:spcPct val="150000"/>
              </a:lnSpc>
            </a:pPr>
            <a:r>
              <a:rPr lang="uk-UA" sz="1800" dirty="0">
                <a:effectLst/>
                <a:latin typeface="Garamond" panose="02020404030301010803" pitchFamily="18" charset="0"/>
                <a:ea typeface="Times New Roman" panose="02020603050405020304" pitchFamily="18" charset="0"/>
                <a:cs typeface="Arial" panose="020B0604020202020204" pitchFamily="34" charset="0"/>
              </a:rPr>
              <a:t>0-2 бали</a:t>
            </a:r>
          </a:p>
          <a:p>
            <a:pPr>
              <a:lnSpc>
                <a:spcPct val="150000"/>
              </a:lnSpc>
            </a:pPr>
            <a:endParaRPr lang="uk-UA" dirty="0">
              <a:latin typeface="Garamond" panose="02020404030301010803" pitchFamily="18" charset="0"/>
              <a:cs typeface="Arial" panose="020B0604020202020204" pitchFamily="34" charset="0"/>
            </a:endParaRPr>
          </a:p>
          <a:p>
            <a:pPr>
              <a:lnSpc>
                <a:spcPct val="150000"/>
              </a:lnSpc>
            </a:pPr>
            <a:r>
              <a:rPr lang="uk-UA" sz="1800" dirty="0">
                <a:effectLst/>
                <a:latin typeface="Garamond" panose="02020404030301010803" pitchFamily="18" charset="0"/>
                <a:ea typeface="Times New Roman" panose="02020603050405020304" pitchFamily="18" charset="0"/>
                <a:cs typeface="Arial" panose="020B0604020202020204" pitchFamily="34" charset="0"/>
              </a:rPr>
              <a:t>2-3,5 бали</a:t>
            </a:r>
          </a:p>
          <a:p>
            <a:pPr>
              <a:lnSpc>
                <a:spcPct val="150000"/>
              </a:lnSpc>
            </a:pPr>
            <a:endParaRPr lang="uk-UA" dirty="0">
              <a:latin typeface="Garamond" panose="02020404030301010803" pitchFamily="18" charset="0"/>
              <a:cs typeface="Arial" panose="020B0604020202020204" pitchFamily="34" charset="0"/>
            </a:endParaRPr>
          </a:p>
          <a:p>
            <a:pPr>
              <a:lnSpc>
                <a:spcPct val="150000"/>
              </a:lnSpc>
            </a:pPr>
            <a:r>
              <a:rPr lang="uk-UA" sz="1800" dirty="0">
                <a:effectLst/>
                <a:latin typeface="Garamond" panose="02020404030301010803" pitchFamily="18" charset="0"/>
                <a:ea typeface="Times New Roman" panose="02020603050405020304" pitchFamily="18" charset="0"/>
                <a:cs typeface="Arial" panose="020B0604020202020204" pitchFamily="34" charset="0"/>
              </a:rPr>
              <a:t>3-4,5 бали</a:t>
            </a:r>
          </a:p>
          <a:p>
            <a:pPr>
              <a:lnSpc>
                <a:spcPct val="150000"/>
              </a:lnSpc>
            </a:pPr>
            <a:endParaRPr lang="uk-UA" dirty="0">
              <a:latin typeface="Garamond" panose="02020404030301010803" pitchFamily="18" charset="0"/>
              <a:cs typeface="Arial" panose="020B0604020202020204" pitchFamily="34" charset="0"/>
            </a:endParaRPr>
          </a:p>
          <a:p>
            <a:pPr>
              <a:lnSpc>
                <a:spcPct val="150000"/>
              </a:lnSpc>
            </a:pPr>
            <a:r>
              <a:rPr lang="uk-UA" sz="1800" dirty="0">
                <a:effectLst/>
                <a:latin typeface="Garamond" panose="02020404030301010803" pitchFamily="18" charset="0"/>
                <a:ea typeface="Times New Roman" panose="02020603050405020304" pitchFamily="18" charset="0"/>
                <a:cs typeface="Arial" panose="020B0604020202020204" pitchFamily="34" charset="0"/>
              </a:rPr>
              <a:t>4,5-5 бали</a:t>
            </a:r>
            <a:endParaRPr lang="uk-UA" dirty="0"/>
          </a:p>
        </p:txBody>
      </p:sp>
      <p:sp>
        <p:nvSpPr>
          <p:cNvPr id="8" name="TextBox 7">
            <a:extLst>
              <a:ext uri="{FF2B5EF4-FFF2-40B4-BE49-F238E27FC236}">
                <a16:creationId xmlns:a16="http://schemas.microsoft.com/office/drawing/2014/main" xmlns="" id="{D13F48FE-F4DD-76D0-FC0F-79CC4035CB00}"/>
              </a:ext>
            </a:extLst>
          </p:cNvPr>
          <p:cNvSpPr txBox="1"/>
          <p:nvPr/>
        </p:nvSpPr>
        <p:spPr>
          <a:xfrm>
            <a:off x="3991708" y="2424613"/>
            <a:ext cx="2104292" cy="468718"/>
          </a:xfrm>
          <a:prstGeom prst="rect">
            <a:avLst/>
          </a:prstGeom>
          <a:solidFill>
            <a:srgbClr val="FF3300"/>
          </a:solidFill>
        </p:spPr>
        <p:txBody>
          <a:bodyPr wrap="square">
            <a:spAutoFit/>
          </a:bodyPr>
          <a:lstStyle/>
          <a:p>
            <a:pPr algn="ctr">
              <a:lnSpc>
                <a:spcPct val="150000"/>
              </a:lnSpc>
            </a:pPr>
            <a:r>
              <a:rPr lang="uk-UA" sz="1800" dirty="0">
                <a:effectLst/>
                <a:latin typeface="Garamond" panose="02020404030301010803" pitchFamily="18" charset="0"/>
                <a:ea typeface="Times New Roman" panose="02020603050405020304" pitchFamily="18" charset="0"/>
                <a:cs typeface="Arial" panose="020B0604020202020204" pitchFamily="34" charset="0"/>
              </a:rPr>
              <a:t>Дуже низький</a:t>
            </a:r>
          </a:p>
        </p:txBody>
      </p:sp>
      <p:sp>
        <p:nvSpPr>
          <p:cNvPr id="10" name="TextBox 9">
            <a:extLst>
              <a:ext uri="{FF2B5EF4-FFF2-40B4-BE49-F238E27FC236}">
                <a16:creationId xmlns:a16="http://schemas.microsoft.com/office/drawing/2014/main" xmlns="" id="{A7BFEDCB-3844-7DF4-F56F-EC9C265C72E1}"/>
              </a:ext>
            </a:extLst>
          </p:cNvPr>
          <p:cNvSpPr txBox="1"/>
          <p:nvPr/>
        </p:nvSpPr>
        <p:spPr>
          <a:xfrm>
            <a:off x="3991707" y="3194641"/>
            <a:ext cx="2104293" cy="468718"/>
          </a:xfrm>
          <a:prstGeom prst="rect">
            <a:avLst/>
          </a:prstGeom>
          <a:solidFill>
            <a:srgbClr val="FF6600"/>
          </a:solidFill>
        </p:spPr>
        <p:txBody>
          <a:bodyPr wrap="square">
            <a:spAutoFit/>
          </a:bodyPr>
          <a:lstStyle/>
          <a:p>
            <a:pPr algn="ctr">
              <a:lnSpc>
                <a:spcPct val="150000"/>
              </a:lnSpc>
            </a:pPr>
            <a:r>
              <a:rPr lang="uk-UA" dirty="0">
                <a:latin typeface="Garamond" panose="02020404030301010803" pitchFamily="18" charset="0"/>
                <a:cs typeface="Arial" panose="020B0604020202020204" pitchFamily="34" charset="0"/>
              </a:rPr>
              <a:t>Середній</a:t>
            </a:r>
          </a:p>
        </p:txBody>
      </p:sp>
      <p:sp>
        <p:nvSpPr>
          <p:cNvPr id="12" name="TextBox 11">
            <a:extLst>
              <a:ext uri="{FF2B5EF4-FFF2-40B4-BE49-F238E27FC236}">
                <a16:creationId xmlns:a16="http://schemas.microsoft.com/office/drawing/2014/main" xmlns="" id="{3E6E96BB-C38E-DCF8-A592-AE06478AB1F7}"/>
              </a:ext>
            </a:extLst>
          </p:cNvPr>
          <p:cNvSpPr txBox="1"/>
          <p:nvPr/>
        </p:nvSpPr>
        <p:spPr>
          <a:xfrm>
            <a:off x="3991707" y="4056123"/>
            <a:ext cx="2104292" cy="468718"/>
          </a:xfrm>
          <a:prstGeom prst="rect">
            <a:avLst/>
          </a:prstGeom>
          <a:solidFill>
            <a:srgbClr val="92D050"/>
          </a:solidFill>
        </p:spPr>
        <p:txBody>
          <a:bodyPr wrap="square">
            <a:spAutoFit/>
          </a:bodyPr>
          <a:lstStyle/>
          <a:p>
            <a:pPr algn="ctr">
              <a:lnSpc>
                <a:spcPct val="150000"/>
              </a:lnSpc>
            </a:pPr>
            <a:r>
              <a:rPr lang="uk-UA" dirty="0">
                <a:latin typeface="Garamond" panose="02020404030301010803" pitchFamily="18" charset="0"/>
                <a:cs typeface="Arial" panose="020B0604020202020204" pitchFamily="34" charset="0"/>
              </a:rPr>
              <a:t>Високий</a:t>
            </a:r>
          </a:p>
        </p:txBody>
      </p:sp>
      <p:sp>
        <p:nvSpPr>
          <p:cNvPr id="14" name="TextBox 13">
            <a:extLst>
              <a:ext uri="{FF2B5EF4-FFF2-40B4-BE49-F238E27FC236}">
                <a16:creationId xmlns:a16="http://schemas.microsoft.com/office/drawing/2014/main" xmlns="" id="{8846113F-D7AC-C046-FDA9-3CA90C098584}"/>
              </a:ext>
            </a:extLst>
          </p:cNvPr>
          <p:cNvSpPr txBox="1"/>
          <p:nvPr/>
        </p:nvSpPr>
        <p:spPr>
          <a:xfrm>
            <a:off x="3991707" y="4917605"/>
            <a:ext cx="2104293" cy="467820"/>
          </a:xfrm>
          <a:prstGeom prst="rect">
            <a:avLst/>
          </a:prstGeom>
          <a:solidFill>
            <a:srgbClr val="00B050"/>
          </a:solidFill>
        </p:spPr>
        <p:txBody>
          <a:bodyPr wrap="square">
            <a:spAutoFit/>
          </a:bodyPr>
          <a:lstStyle/>
          <a:p>
            <a:pPr algn="ctr">
              <a:lnSpc>
                <a:spcPct val="150000"/>
              </a:lnSpc>
            </a:pPr>
            <a:r>
              <a:rPr lang="uk-UA" dirty="0">
                <a:latin typeface="Garamond" panose="02020404030301010803" pitchFamily="18" charset="0"/>
                <a:cs typeface="Arial" panose="020B0604020202020204" pitchFamily="34" charset="0"/>
              </a:rPr>
              <a:t>Дуже високий</a:t>
            </a:r>
            <a:endParaRPr lang="uk-UA" dirty="0"/>
          </a:p>
        </p:txBody>
      </p:sp>
      <p:sp>
        <p:nvSpPr>
          <p:cNvPr id="16" name="TextBox 15">
            <a:extLst>
              <a:ext uri="{FF2B5EF4-FFF2-40B4-BE49-F238E27FC236}">
                <a16:creationId xmlns:a16="http://schemas.microsoft.com/office/drawing/2014/main" xmlns="" id="{34D9C0E0-6F04-D58A-C944-A83F6DC8439D}"/>
              </a:ext>
            </a:extLst>
          </p:cNvPr>
          <p:cNvSpPr txBox="1"/>
          <p:nvPr/>
        </p:nvSpPr>
        <p:spPr>
          <a:xfrm>
            <a:off x="6986117" y="2474306"/>
            <a:ext cx="4267199" cy="369332"/>
          </a:xfrm>
          <a:prstGeom prst="rect">
            <a:avLst/>
          </a:prstGeom>
          <a:noFill/>
        </p:spPr>
        <p:txBody>
          <a:bodyPr wrap="square">
            <a:spAutoFit/>
          </a:bodyPr>
          <a:lstStyle/>
          <a:p>
            <a:r>
              <a:rPr lang="uk-UA" sz="1800" dirty="0">
                <a:effectLst/>
                <a:latin typeface="Garamond" panose="02020404030301010803" pitchFamily="18" charset="0"/>
                <a:ea typeface="Times New Roman" panose="02020603050405020304" pitchFamily="18" charset="0"/>
                <a:cs typeface="Arial" panose="020B0604020202020204" pitchFamily="34" charset="0"/>
              </a:rPr>
              <a:t>потребує негайного вдосконалення</a:t>
            </a:r>
            <a:endParaRPr lang="uk-UA" dirty="0"/>
          </a:p>
        </p:txBody>
      </p:sp>
      <p:sp>
        <p:nvSpPr>
          <p:cNvPr id="18" name="TextBox 17">
            <a:extLst>
              <a:ext uri="{FF2B5EF4-FFF2-40B4-BE49-F238E27FC236}">
                <a16:creationId xmlns:a16="http://schemas.microsoft.com/office/drawing/2014/main" xmlns="" id="{4A6E8095-D397-819C-544D-DB2EE1B6C878}"/>
              </a:ext>
            </a:extLst>
          </p:cNvPr>
          <p:cNvSpPr txBox="1"/>
          <p:nvPr/>
        </p:nvSpPr>
        <p:spPr>
          <a:xfrm>
            <a:off x="6986117" y="3244334"/>
            <a:ext cx="3423975" cy="369332"/>
          </a:xfrm>
          <a:prstGeom prst="rect">
            <a:avLst/>
          </a:prstGeom>
          <a:noFill/>
        </p:spPr>
        <p:txBody>
          <a:bodyPr wrap="square">
            <a:spAutoFit/>
          </a:bodyPr>
          <a:lstStyle/>
          <a:p>
            <a:r>
              <a:rPr lang="uk-UA" sz="1800" dirty="0">
                <a:effectLst/>
                <a:latin typeface="Garamond" panose="02020404030301010803" pitchFamily="18" charset="0"/>
                <a:ea typeface="Times New Roman" panose="02020603050405020304" pitchFamily="18" charset="0"/>
                <a:cs typeface="Arial" panose="020B0604020202020204" pitchFamily="34" charset="0"/>
              </a:rPr>
              <a:t>сприятливий до удосконалення</a:t>
            </a:r>
            <a:endParaRPr lang="uk-UA" dirty="0"/>
          </a:p>
        </p:txBody>
      </p:sp>
      <p:sp>
        <p:nvSpPr>
          <p:cNvPr id="20" name="TextBox 19">
            <a:extLst>
              <a:ext uri="{FF2B5EF4-FFF2-40B4-BE49-F238E27FC236}">
                <a16:creationId xmlns:a16="http://schemas.microsoft.com/office/drawing/2014/main" xmlns="" id="{EC0458B2-116D-84E3-857C-2CA5C00912E1}"/>
              </a:ext>
            </a:extLst>
          </p:cNvPr>
          <p:cNvSpPr txBox="1"/>
          <p:nvPr/>
        </p:nvSpPr>
        <p:spPr>
          <a:xfrm>
            <a:off x="6986117" y="3905019"/>
            <a:ext cx="3423975" cy="646331"/>
          </a:xfrm>
          <a:prstGeom prst="rect">
            <a:avLst/>
          </a:prstGeom>
          <a:noFill/>
        </p:spPr>
        <p:txBody>
          <a:bodyPr wrap="square">
            <a:spAutoFit/>
          </a:bodyPr>
          <a:lstStyle/>
          <a:p>
            <a:r>
              <a:rPr lang="uk-UA" sz="1800" dirty="0">
                <a:effectLst/>
                <a:latin typeface="Garamond" panose="02020404030301010803" pitchFamily="18" charset="0"/>
                <a:ea typeface="Times New Roman" panose="02020603050405020304" pitchFamily="18" charset="0"/>
                <a:cs typeface="Arial" panose="020B0604020202020204" pitchFamily="34" charset="0"/>
              </a:rPr>
              <a:t>достатній з перспективою подальшого вдосконалення</a:t>
            </a:r>
            <a:endParaRPr lang="uk-UA" dirty="0"/>
          </a:p>
        </p:txBody>
      </p:sp>
      <p:sp>
        <p:nvSpPr>
          <p:cNvPr id="22" name="TextBox 21">
            <a:extLst>
              <a:ext uri="{FF2B5EF4-FFF2-40B4-BE49-F238E27FC236}">
                <a16:creationId xmlns:a16="http://schemas.microsoft.com/office/drawing/2014/main" xmlns="" id="{D205617A-5F3A-DE9B-4504-5B91A46C1CB4}"/>
              </a:ext>
            </a:extLst>
          </p:cNvPr>
          <p:cNvSpPr txBox="1"/>
          <p:nvPr/>
        </p:nvSpPr>
        <p:spPr>
          <a:xfrm>
            <a:off x="6986116" y="4965764"/>
            <a:ext cx="4067071" cy="369332"/>
          </a:xfrm>
          <a:prstGeom prst="rect">
            <a:avLst/>
          </a:prstGeom>
          <a:noFill/>
        </p:spPr>
        <p:txBody>
          <a:bodyPr wrap="square">
            <a:spAutoFit/>
          </a:bodyPr>
          <a:lstStyle/>
          <a:p>
            <a:r>
              <a:rPr lang="uk-UA" sz="1800" dirty="0">
                <a:effectLst/>
                <a:latin typeface="Garamond" panose="02020404030301010803" pitchFamily="18" charset="0"/>
                <a:ea typeface="Times New Roman" panose="02020603050405020304" pitchFamily="18" charset="0"/>
                <a:cs typeface="Arial" panose="020B0604020202020204" pitchFamily="34" charset="0"/>
              </a:rPr>
              <a:t>запланованих дій достатньо</a:t>
            </a:r>
            <a:endParaRPr lang="uk-UA" dirty="0"/>
          </a:p>
        </p:txBody>
      </p:sp>
      <p:cxnSp>
        <p:nvCxnSpPr>
          <p:cNvPr id="23" name="Пряма сполучна лінія 22">
            <a:extLst>
              <a:ext uri="{FF2B5EF4-FFF2-40B4-BE49-F238E27FC236}">
                <a16:creationId xmlns:a16="http://schemas.microsoft.com/office/drawing/2014/main" xmlns="" id="{3658A6E4-4F29-9C7A-C734-0538EB318F72}"/>
              </a:ext>
            </a:extLst>
          </p:cNvPr>
          <p:cNvCxnSpPr>
            <a:cxnSpLocks/>
          </p:cNvCxnSpPr>
          <p:nvPr/>
        </p:nvCxnSpPr>
        <p:spPr>
          <a:xfrm>
            <a:off x="1049216" y="2893331"/>
            <a:ext cx="9662327" cy="0"/>
          </a:xfrm>
          <a:prstGeom prst="line">
            <a:avLst/>
          </a:prstGeom>
        </p:spPr>
        <p:style>
          <a:lnRef idx="3">
            <a:schemeClr val="dk1"/>
          </a:lnRef>
          <a:fillRef idx="0">
            <a:schemeClr val="dk1"/>
          </a:fillRef>
          <a:effectRef idx="2">
            <a:schemeClr val="dk1"/>
          </a:effectRef>
          <a:fontRef idx="minor">
            <a:schemeClr val="tx1"/>
          </a:fontRef>
        </p:style>
      </p:cxnSp>
      <p:cxnSp>
        <p:nvCxnSpPr>
          <p:cNvPr id="25" name="Пряма сполучна лінія 24">
            <a:extLst>
              <a:ext uri="{FF2B5EF4-FFF2-40B4-BE49-F238E27FC236}">
                <a16:creationId xmlns:a16="http://schemas.microsoft.com/office/drawing/2014/main" xmlns="" id="{CCDF2FD3-000D-DF4C-7A82-AF6C2F7BE184}"/>
              </a:ext>
            </a:extLst>
          </p:cNvPr>
          <p:cNvCxnSpPr>
            <a:cxnSpLocks/>
          </p:cNvCxnSpPr>
          <p:nvPr/>
        </p:nvCxnSpPr>
        <p:spPr>
          <a:xfrm>
            <a:off x="1049216" y="3663359"/>
            <a:ext cx="9662327" cy="0"/>
          </a:xfrm>
          <a:prstGeom prst="line">
            <a:avLst/>
          </a:prstGeom>
        </p:spPr>
        <p:style>
          <a:lnRef idx="3">
            <a:schemeClr val="dk1"/>
          </a:lnRef>
          <a:fillRef idx="0">
            <a:schemeClr val="dk1"/>
          </a:fillRef>
          <a:effectRef idx="2">
            <a:schemeClr val="dk1"/>
          </a:effectRef>
          <a:fontRef idx="minor">
            <a:schemeClr val="tx1"/>
          </a:fontRef>
        </p:style>
      </p:cxnSp>
      <p:cxnSp>
        <p:nvCxnSpPr>
          <p:cNvPr id="27" name="Пряма сполучна лінія 26">
            <a:extLst>
              <a:ext uri="{FF2B5EF4-FFF2-40B4-BE49-F238E27FC236}">
                <a16:creationId xmlns:a16="http://schemas.microsoft.com/office/drawing/2014/main" xmlns="" id="{62BB5F36-A96C-A003-28F9-464FF5090C49}"/>
              </a:ext>
            </a:extLst>
          </p:cNvPr>
          <p:cNvCxnSpPr>
            <a:cxnSpLocks/>
          </p:cNvCxnSpPr>
          <p:nvPr/>
        </p:nvCxnSpPr>
        <p:spPr>
          <a:xfrm>
            <a:off x="1140656" y="5385425"/>
            <a:ext cx="9662327" cy="0"/>
          </a:xfrm>
          <a:prstGeom prst="line">
            <a:avLst/>
          </a:prstGeom>
        </p:spPr>
        <p:style>
          <a:lnRef idx="3">
            <a:schemeClr val="dk1"/>
          </a:lnRef>
          <a:fillRef idx="0">
            <a:schemeClr val="dk1"/>
          </a:fillRef>
          <a:effectRef idx="2">
            <a:schemeClr val="dk1"/>
          </a:effectRef>
          <a:fontRef idx="minor">
            <a:schemeClr val="tx1"/>
          </a:fontRef>
        </p:style>
      </p:cxnSp>
      <p:cxnSp>
        <p:nvCxnSpPr>
          <p:cNvPr id="31" name="Пряма сполучна лінія 30">
            <a:extLst>
              <a:ext uri="{FF2B5EF4-FFF2-40B4-BE49-F238E27FC236}">
                <a16:creationId xmlns:a16="http://schemas.microsoft.com/office/drawing/2014/main" xmlns="" id="{199E9619-9504-9E80-453D-494A243BA8D1}"/>
              </a:ext>
            </a:extLst>
          </p:cNvPr>
          <p:cNvCxnSpPr>
            <a:cxnSpLocks/>
          </p:cNvCxnSpPr>
          <p:nvPr/>
        </p:nvCxnSpPr>
        <p:spPr>
          <a:xfrm>
            <a:off x="1049216" y="4524841"/>
            <a:ext cx="9662327" cy="0"/>
          </a:xfrm>
          <a:prstGeom prst="line">
            <a:avLst/>
          </a:prstGeom>
        </p:spPr>
        <p:style>
          <a:lnRef idx="3">
            <a:schemeClr val="dk1"/>
          </a:lnRef>
          <a:fillRef idx="0">
            <a:schemeClr val="dk1"/>
          </a:fillRef>
          <a:effectRef idx="2">
            <a:schemeClr val="dk1"/>
          </a:effectRef>
          <a:fontRef idx="minor">
            <a:schemeClr val="tx1"/>
          </a:fontRef>
        </p:style>
      </p:cxnSp>
      <p:pic>
        <p:nvPicPr>
          <p:cNvPr id="32" name="Picture 4">
            <a:extLst>
              <a:ext uri="{FF2B5EF4-FFF2-40B4-BE49-F238E27FC236}">
                <a16:creationId xmlns:a16="http://schemas.microsoft.com/office/drawing/2014/main" xmlns="" id="{6F86ECD1-F00A-86B9-C89F-C54A01C9DFC6}"/>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029770">
            <a:off x="6327574" y="2184317"/>
            <a:ext cx="7299093" cy="7299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9301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01714" y="182434"/>
            <a:ext cx="9250285" cy="369332"/>
          </a:xfrm>
          <a:prstGeom prst="rect">
            <a:avLst/>
          </a:prstGeom>
          <a:noFill/>
        </p:spPr>
        <p:txBody>
          <a:bodyPr wrap="square" rtlCol="0">
            <a:spAutoFit/>
          </a:bodyPr>
          <a:lstStyle/>
          <a:p>
            <a:r>
              <a:rPr lang="uk-UA" b="1" dirty="0" smtClean="0"/>
              <a:t>І-01-07 Інструкція з прибирання санвузлів</a:t>
            </a:r>
            <a:endParaRPr lang="ru-RU" b="1" dirty="0"/>
          </a:p>
        </p:txBody>
      </p:sp>
      <p:sp>
        <p:nvSpPr>
          <p:cNvPr id="2" name="Прямоугольник 1"/>
          <p:cNvSpPr/>
          <p:nvPr/>
        </p:nvSpPr>
        <p:spPr>
          <a:xfrm>
            <a:off x="1001486" y="1051532"/>
            <a:ext cx="8171544" cy="369332"/>
          </a:xfrm>
          <a:prstGeom prst="rect">
            <a:avLst/>
          </a:prstGeom>
        </p:spPr>
        <p:txBody>
          <a:bodyPr wrap="square">
            <a:spAutoFit/>
          </a:bodyPr>
          <a:lstStyle/>
          <a:p>
            <a:r>
              <a:rPr lang="uk-UA" b="1" dirty="0"/>
              <a:t>Прибирання санвузлів здійснюється кожні дві години, не менше 5 разів на </a:t>
            </a:r>
            <a:r>
              <a:rPr lang="uk-UA" b="1" dirty="0" smtClean="0"/>
              <a:t>день</a:t>
            </a:r>
            <a:endParaRPr lang="ru-RU" b="1" dirty="0"/>
          </a:p>
        </p:txBody>
      </p:sp>
      <p:sp>
        <p:nvSpPr>
          <p:cNvPr id="3" name="Прямоугольник 2"/>
          <p:cNvSpPr/>
          <p:nvPr/>
        </p:nvSpPr>
        <p:spPr>
          <a:xfrm>
            <a:off x="401714" y="3325514"/>
            <a:ext cx="6604000" cy="313932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85750" indent="-285750">
              <a:buFont typeface="Wingdings" panose="05000000000000000000" pitchFamily="2" charset="2"/>
              <a:buChar char="q"/>
            </a:pPr>
            <a:r>
              <a:rPr lang="uk-UA" dirty="0"/>
              <a:t>Реєстрація прибирання здійснюється  у </a:t>
            </a:r>
            <a:r>
              <a:rPr lang="uk-UA" b="1" dirty="0"/>
              <a:t>Ж-01-14 Журнал реєстрації прибирання санвузлів</a:t>
            </a:r>
            <a:r>
              <a:rPr lang="uk-UA" dirty="0"/>
              <a:t>, який  розміщується на стінах туалетних приміщень.</a:t>
            </a:r>
            <a:endParaRPr lang="ru-RU" dirty="0"/>
          </a:p>
          <a:p>
            <a:pPr marL="285750" indent="-285750">
              <a:buFont typeface="Wingdings" panose="05000000000000000000" pitchFamily="2" charset="2"/>
              <a:buChar char="q"/>
            </a:pPr>
            <a:r>
              <a:rPr lang="uk-UA" dirty="0"/>
              <a:t>к</a:t>
            </a:r>
            <a:r>
              <a:rPr lang="uk-UA" dirty="0" smtClean="0"/>
              <a:t>онтроль </a:t>
            </a:r>
            <a:r>
              <a:rPr lang="uk-UA" dirty="0"/>
              <a:t>прибирання санвузлів здійснює відповідно до підрозділу старший лаборант, старший майстер цеху, інженер-технолог цеху, завідувач господарством, начальник або механік гаражу, начальник котельні, начальник відділу залізничного транспорту, керуючий їдальнею, начальник пожежної охорони  не менш 1-го разу на день з реєстрацією перевірки в </a:t>
            </a:r>
            <a:r>
              <a:rPr lang="uk-UA" b="1" dirty="0"/>
              <a:t>Ж-01-14 Журнал реєстрації прибирання санвузлів.</a:t>
            </a:r>
            <a:endParaRPr lang="ru-RU" dirty="0"/>
          </a:p>
        </p:txBody>
      </p:sp>
      <p:sp>
        <p:nvSpPr>
          <p:cNvPr id="9" name="Прямоугольник 8"/>
          <p:cNvSpPr/>
          <p:nvPr/>
        </p:nvSpPr>
        <p:spPr>
          <a:xfrm>
            <a:off x="2844799" y="1728362"/>
            <a:ext cx="7709427"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buFont typeface="Wingdings" panose="05000000000000000000" pitchFamily="2" charset="2"/>
              <a:buChar char="q"/>
            </a:pPr>
            <a:r>
              <a:rPr lang="uk-UA" dirty="0"/>
              <a:t>і</a:t>
            </a:r>
            <a:r>
              <a:rPr lang="uk-UA" dirty="0" smtClean="0"/>
              <a:t>нвентар </a:t>
            </a:r>
            <a:r>
              <a:rPr lang="uk-UA" dirty="0"/>
              <a:t>для прибирання санвузлів зберігається </a:t>
            </a:r>
            <a:r>
              <a:rPr lang="uk-UA" dirty="0" err="1"/>
              <a:t>відокремлено</a:t>
            </a:r>
            <a:r>
              <a:rPr lang="uk-UA" dirty="0"/>
              <a:t> від інвентарю для прибирання інших приміщень, має чітке маркування.</a:t>
            </a:r>
            <a:endParaRPr lang="ru-RU" dirty="0"/>
          </a:p>
          <a:p>
            <a:pPr marL="285750" indent="-285750">
              <a:buFont typeface="Wingdings" panose="05000000000000000000" pitchFamily="2" charset="2"/>
              <a:buChar char="q"/>
            </a:pPr>
            <a:r>
              <a:rPr lang="uk-UA" dirty="0"/>
              <a:t>Прибирання санвузлів з використанням інвентарю для прибирання, закріпленим за іншими приміщеннями, забороняється.</a:t>
            </a:r>
            <a:endParaRPr lang="ru-RU"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24066" y="3305558"/>
            <a:ext cx="2708390" cy="2908086"/>
          </a:xfrm>
          <a:prstGeom prst="rect">
            <a:avLst/>
          </a:prstGeom>
        </p:spPr>
      </p:pic>
    </p:spTree>
    <p:extLst>
      <p:ext uri="{BB962C8B-B14F-4D97-AF65-F5344CB8AC3E}">
        <p14:creationId xmlns:p14="http://schemas.microsoft.com/office/powerpoint/2010/main" val="22106223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01714" y="182434"/>
            <a:ext cx="10034057" cy="369331"/>
          </a:xfrm>
          <a:prstGeom prst="rect">
            <a:avLst/>
          </a:prstGeom>
          <a:noFill/>
        </p:spPr>
        <p:txBody>
          <a:bodyPr wrap="square" rtlCol="0">
            <a:spAutoFit/>
          </a:bodyPr>
          <a:lstStyle/>
          <a:p>
            <a:r>
              <a:rPr lang="uk-UA" b="1" dirty="0" smtClean="0"/>
              <a:t>І-01-09 Інструкція по зачистці залізничних цистерн , </a:t>
            </a:r>
            <a:r>
              <a:rPr lang="uk-UA" b="1" dirty="0" err="1" smtClean="0"/>
              <a:t>автоцисетрн</a:t>
            </a:r>
            <a:r>
              <a:rPr lang="uk-UA" b="1" dirty="0" smtClean="0"/>
              <a:t> та </a:t>
            </a:r>
            <a:r>
              <a:rPr lang="uk-UA" b="1" dirty="0" err="1" smtClean="0"/>
              <a:t>ємностей</a:t>
            </a:r>
            <a:r>
              <a:rPr lang="uk-UA" b="1" dirty="0" smtClean="0"/>
              <a:t> для зберігання олії  </a:t>
            </a:r>
            <a:endParaRPr lang="ru-RU" b="1" dirty="0"/>
          </a:p>
        </p:txBody>
      </p:sp>
      <p:sp>
        <p:nvSpPr>
          <p:cNvPr id="4" name="Прямоугольник 3"/>
          <p:cNvSpPr/>
          <p:nvPr/>
        </p:nvSpPr>
        <p:spPr>
          <a:xfrm>
            <a:off x="1103085" y="913033"/>
            <a:ext cx="10000343" cy="646331"/>
          </a:xfrm>
          <a:prstGeom prst="rect">
            <a:avLst/>
          </a:prstGeom>
        </p:spPr>
        <p:txBody>
          <a:bodyPr wrap="square">
            <a:spAutoFit/>
          </a:bodyPr>
          <a:lstStyle/>
          <a:p>
            <a:r>
              <a:rPr lang="uk-UA" b="1" dirty="0"/>
              <a:t>В оліє-пресовому цеху роботи по зачистці залізничних цистерн, автоцистерн та </a:t>
            </a:r>
            <a:r>
              <a:rPr lang="uk-UA" b="1" dirty="0" err="1"/>
              <a:t>ємностей</a:t>
            </a:r>
            <a:r>
              <a:rPr lang="uk-UA" b="1" dirty="0"/>
              <a:t> для зберігання олії виконують вантажники.</a:t>
            </a:r>
            <a:endParaRPr lang="ru-RU" b="1" dirty="0"/>
          </a:p>
        </p:txBody>
      </p:sp>
      <p:sp>
        <p:nvSpPr>
          <p:cNvPr id="6" name="Прямоугольник 5"/>
          <p:cNvSpPr/>
          <p:nvPr/>
        </p:nvSpPr>
        <p:spPr>
          <a:xfrm>
            <a:off x="7823199" y="2196179"/>
            <a:ext cx="3280229" cy="397031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uk-UA" dirty="0" smtClean="0"/>
              <a:t>Після </a:t>
            </a:r>
            <a:r>
              <a:rPr lang="uk-UA" dirty="0"/>
              <a:t>закінчення зачистки, викликається технік-лаборант вимірювальної виробничо-технічної лабораторії для перевірки чистоти в зачищеній цистерні.</a:t>
            </a:r>
            <a:endParaRPr lang="ru-RU" dirty="0"/>
          </a:p>
          <a:p>
            <a:pPr marL="285750" indent="-285750">
              <a:buFont typeface="Arial" panose="020B0604020202020204" pitchFamily="34" charset="0"/>
              <a:buChar char="•"/>
            </a:pPr>
            <a:r>
              <a:rPr lang="uk-UA" dirty="0" smtClean="0"/>
              <a:t>Після </a:t>
            </a:r>
            <a:r>
              <a:rPr lang="uk-UA" dirty="0"/>
              <a:t>перевірки техніком-лаборантом чистоти цистерни вантажник закриває нижній зливний клапан та переходить до зачистки наступних цистерн при їх наявності.</a:t>
            </a:r>
            <a:endParaRPr lang="ru-RU" dirty="0"/>
          </a:p>
        </p:txBody>
      </p:sp>
      <p:sp>
        <p:nvSpPr>
          <p:cNvPr id="7" name="Прямоугольник 6"/>
          <p:cNvSpPr/>
          <p:nvPr/>
        </p:nvSpPr>
        <p:spPr>
          <a:xfrm>
            <a:off x="703721" y="2197631"/>
            <a:ext cx="3011716"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uk-UA" b="1" dirty="0"/>
              <a:t>Послідовність очистки:</a:t>
            </a:r>
            <a:endParaRPr lang="ru-RU" b="1" dirty="0"/>
          </a:p>
          <a:p>
            <a:pPr marL="342900" lvl="0" indent="-342900">
              <a:buFont typeface="+mj-lt"/>
              <a:buAutoNum type="arabicPeriod"/>
            </a:pPr>
            <a:r>
              <a:rPr lang="uk-UA" dirty="0"/>
              <a:t>відкривають люк заливної горловини;</a:t>
            </a:r>
            <a:endParaRPr lang="ru-RU" dirty="0"/>
          </a:p>
          <a:p>
            <a:pPr marL="342900" lvl="0" indent="-342900">
              <a:buFont typeface="+mj-lt"/>
              <a:buAutoNum type="arabicPeriod"/>
            </a:pPr>
            <a:r>
              <a:rPr lang="uk-UA" dirty="0"/>
              <a:t>відкривають верхній зливний клапан;</a:t>
            </a:r>
            <a:endParaRPr lang="ru-RU" dirty="0"/>
          </a:p>
          <a:p>
            <a:pPr marL="342900" lvl="0" indent="-342900">
              <a:buFont typeface="+mj-lt"/>
              <a:buAutoNum type="arabicPeriod"/>
            </a:pPr>
            <a:r>
              <a:rPr lang="uk-UA" dirty="0"/>
              <a:t>відкривають нижній зливний клапан.</a:t>
            </a:r>
            <a:endParaRPr lang="ru-RU" dirty="0"/>
          </a:p>
        </p:txBody>
      </p:sp>
      <p:sp>
        <p:nvSpPr>
          <p:cNvPr id="11" name="Прямоугольник 10"/>
          <p:cNvSpPr/>
          <p:nvPr/>
        </p:nvSpPr>
        <p:spPr>
          <a:xfrm>
            <a:off x="4078513" y="2196179"/>
            <a:ext cx="3381829"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buFont typeface="Arial" panose="020B0604020202020204" pitchFamily="34" charset="0"/>
              <a:buChar char="•"/>
            </a:pPr>
            <a:r>
              <a:rPr lang="uk-UA" dirty="0" smtClean="0"/>
              <a:t>один </a:t>
            </a:r>
            <a:r>
              <a:rPr lang="uk-UA" dirty="0"/>
              <a:t>ватажник опускається через заливну горловину східцями у цистерну, де починає зачистку. </a:t>
            </a:r>
            <a:endParaRPr lang="uk-UA" dirty="0" smtClean="0"/>
          </a:p>
          <a:p>
            <a:pPr marL="342900" indent="-342900">
              <a:buFont typeface="Arial" panose="020B0604020202020204" pitchFamily="34" charset="0"/>
              <a:buChar char="•"/>
            </a:pPr>
            <a:r>
              <a:rPr lang="uk-UA" dirty="0"/>
              <a:t>д</a:t>
            </a:r>
            <a:r>
              <a:rPr lang="uk-UA" dirty="0" smtClean="0"/>
              <a:t>ругий </a:t>
            </a:r>
            <a:r>
              <a:rPr lang="uk-UA" dirty="0"/>
              <a:t>вантажник обов’язково знаходиться ззовні, безпосередньо біля заливної горловини, подає інструмент, контролює натяг </a:t>
            </a:r>
            <a:r>
              <a:rPr lang="uk-UA" dirty="0" err="1"/>
              <a:t>страхувального</a:t>
            </a:r>
            <a:r>
              <a:rPr lang="uk-UA" dirty="0"/>
              <a:t> троса.</a:t>
            </a:r>
            <a:endParaRPr lang="ru-RU" dirty="0"/>
          </a:p>
          <a:p>
            <a:pPr marL="342900" indent="-342900">
              <a:buFont typeface="Arial" panose="020B0604020202020204" pitchFamily="34" charset="0"/>
              <a:buChar char="•"/>
            </a:pPr>
            <a:r>
              <a:rPr lang="uk-UA" dirty="0" smtClean="0"/>
              <a:t>механічна </a:t>
            </a:r>
            <a:r>
              <a:rPr lang="uk-UA" dirty="0"/>
              <a:t>зачистка проводиться за допомогою металевої швабри з гумовим скребком</a:t>
            </a: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678" y="4880622"/>
            <a:ext cx="2857500" cy="1285875"/>
          </a:xfrm>
          <a:prstGeom prst="rect">
            <a:avLst/>
          </a:prstGeom>
        </p:spPr>
      </p:pic>
    </p:spTree>
    <p:extLst>
      <p:ext uri="{BB962C8B-B14F-4D97-AF65-F5344CB8AC3E}">
        <p14:creationId xmlns:p14="http://schemas.microsoft.com/office/powerpoint/2010/main" val="17404053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285601" y="42177"/>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01714" y="182434"/>
            <a:ext cx="10034057" cy="369331"/>
          </a:xfrm>
          <a:prstGeom prst="rect">
            <a:avLst/>
          </a:prstGeom>
          <a:noFill/>
        </p:spPr>
        <p:txBody>
          <a:bodyPr wrap="square" rtlCol="0">
            <a:spAutoFit/>
          </a:bodyPr>
          <a:lstStyle/>
          <a:p>
            <a:r>
              <a:rPr lang="uk-UA" b="1" dirty="0" smtClean="0"/>
              <a:t>І-01-09 Інструкція по зачистці залізничних цистерн , </a:t>
            </a:r>
            <a:r>
              <a:rPr lang="uk-UA" b="1" dirty="0" err="1" smtClean="0"/>
              <a:t>автоцисетрн</a:t>
            </a:r>
            <a:r>
              <a:rPr lang="uk-UA" b="1" dirty="0" smtClean="0"/>
              <a:t> та </a:t>
            </a:r>
            <a:r>
              <a:rPr lang="uk-UA" b="1" dirty="0" err="1" smtClean="0"/>
              <a:t>ємностей</a:t>
            </a:r>
            <a:r>
              <a:rPr lang="uk-UA" b="1" dirty="0" smtClean="0"/>
              <a:t> для зберігання олії  </a:t>
            </a:r>
            <a:endParaRPr lang="ru-RU" b="1"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6230" y="2152498"/>
            <a:ext cx="3348055" cy="3348055"/>
          </a:xfrm>
          <a:prstGeom prst="rect">
            <a:avLst/>
          </a:prstGeom>
        </p:spPr>
      </p:pic>
      <p:sp>
        <p:nvSpPr>
          <p:cNvPr id="2" name="Прямоугольник 1"/>
          <p:cNvSpPr/>
          <p:nvPr/>
        </p:nvSpPr>
        <p:spPr>
          <a:xfrm>
            <a:off x="681533" y="1688043"/>
            <a:ext cx="7693210" cy="507831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lvl="0" indent="-285750">
              <a:lnSpc>
                <a:spcPct val="150000"/>
              </a:lnSpc>
              <a:buFont typeface="Wingdings" panose="05000000000000000000" pitchFamily="2" charset="2"/>
              <a:buChar char="ü"/>
            </a:pPr>
            <a:r>
              <a:rPr lang="uk-UA" dirty="0" smtClean="0"/>
              <a:t>в </a:t>
            </a:r>
            <a:r>
              <a:rPr lang="uk-UA" dirty="0"/>
              <a:t>приямок днища ємності опускається переносна </a:t>
            </a:r>
            <a:r>
              <a:rPr lang="uk-UA" dirty="0" err="1"/>
              <a:t>занурювальна</a:t>
            </a:r>
            <a:r>
              <a:rPr lang="uk-UA" dirty="0"/>
              <a:t> помпа, за допомогою якої шар </a:t>
            </a:r>
            <a:r>
              <a:rPr lang="uk-UA" dirty="0" err="1"/>
              <a:t>фузового</a:t>
            </a:r>
            <a:r>
              <a:rPr lang="uk-UA" dirty="0"/>
              <a:t> </a:t>
            </a:r>
            <a:r>
              <a:rPr lang="uk-UA" dirty="0" err="1"/>
              <a:t>відстою</a:t>
            </a:r>
            <a:r>
              <a:rPr lang="uk-UA" dirty="0"/>
              <a:t> відкачується до очисних споруд.</a:t>
            </a:r>
            <a:endParaRPr lang="ru-RU" dirty="0"/>
          </a:p>
          <a:p>
            <a:pPr marL="285750" lvl="0" indent="-285750">
              <a:lnSpc>
                <a:spcPct val="150000"/>
              </a:lnSpc>
              <a:buFont typeface="Wingdings" panose="05000000000000000000" pitchFamily="2" charset="2"/>
              <a:buChar char="ü"/>
            </a:pPr>
            <a:r>
              <a:rPr lang="uk-UA" dirty="0"/>
              <a:t>залишки </a:t>
            </a:r>
            <a:r>
              <a:rPr lang="uk-UA" dirty="0" err="1"/>
              <a:t>фузу</a:t>
            </a:r>
            <a:r>
              <a:rPr lang="uk-UA" dirty="0"/>
              <a:t>, за допомогою металевої швабри з гумовою поперечкою, згортаються в повному об'ємі до приямка в днищі ємності </a:t>
            </a:r>
            <a:r>
              <a:rPr lang="uk-UA" b="1" dirty="0"/>
              <a:t>та відкачується помпою до очисних споруд.</a:t>
            </a:r>
            <a:endParaRPr lang="ru-RU" dirty="0"/>
          </a:p>
          <a:p>
            <a:pPr marL="285750" indent="-285750">
              <a:lnSpc>
                <a:spcPct val="150000"/>
              </a:lnSpc>
              <a:buFont typeface="Wingdings" panose="05000000000000000000" pitchFamily="2" charset="2"/>
              <a:buChar char="ü"/>
            </a:pPr>
            <a:r>
              <a:rPr lang="uk-UA" dirty="0" smtClean="0"/>
              <a:t>Після </a:t>
            </a:r>
            <a:r>
              <a:rPr lang="uk-UA" dirty="0"/>
              <a:t>механічної зачистки проводиться обробка ємності парою. </a:t>
            </a:r>
            <a:endParaRPr lang="uk-UA" dirty="0" smtClean="0"/>
          </a:p>
          <a:p>
            <a:pPr marL="285750" indent="-285750">
              <a:lnSpc>
                <a:spcPct val="150000"/>
              </a:lnSpc>
              <a:buFont typeface="Wingdings" panose="05000000000000000000" pitchFamily="2" charset="2"/>
              <a:buChar char="ü"/>
            </a:pPr>
            <a:r>
              <a:rPr lang="uk-UA" dirty="0" smtClean="0"/>
              <a:t>Залишки </a:t>
            </a:r>
            <a:r>
              <a:rPr lang="uk-UA" dirty="0"/>
              <a:t>конденсату стікають в приямок ємності та викачуються </a:t>
            </a:r>
            <a:r>
              <a:rPr lang="uk-UA" dirty="0" err="1"/>
              <a:t>занурювальною</a:t>
            </a:r>
            <a:r>
              <a:rPr lang="uk-UA" dirty="0"/>
              <a:t> помпою в каналізацію до подальшої очистки на очисних спорудах.</a:t>
            </a:r>
            <a:endParaRPr lang="ru-RU" dirty="0"/>
          </a:p>
          <a:p>
            <a:pPr marL="285750" indent="-285750">
              <a:lnSpc>
                <a:spcPct val="150000"/>
              </a:lnSpc>
              <a:buFont typeface="Wingdings" panose="05000000000000000000" pitchFamily="2" charset="2"/>
              <a:buChar char="ü"/>
            </a:pPr>
            <a:r>
              <a:rPr lang="uk-UA" dirty="0" smtClean="0"/>
              <a:t>По </a:t>
            </a:r>
            <a:r>
              <a:rPr lang="uk-UA" dirty="0"/>
              <a:t>закінченню робіт для перевірки чистоти ємності викликається технік-лаборант вимірювальної виробничо-технічної лабораторії та майстер виробничої дільниці. </a:t>
            </a:r>
            <a:endParaRPr lang="ru-RU" dirty="0"/>
          </a:p>
        </p:txBody>
      </p:sp>
      <p:sp>
        <p:nvSpPr>
          <p:cNvPr id="3" name="TextBox 2"/>
          <p:cNvSpPr txBox="1"/>
          <p:nvPr/>
        </p:nvSpPr>
        <p:spPr>
          <a:xfrm>
            <a:off x="1305646" y="773837"/>
            <a:ext cx="4310743" cy="369332"/>
          </a:xfrm>
          <a:prstGeom prst="rect">
            <a:avLst/>
          </a:prstGeom>
          <a:noFill/>
        </p:spPr>
        <p:txBody>
          <a:bodyPr wrap="square" rtlCol="0">
            <a:spAutoFit/>
          </a:bodyPr>
          <a:lstStyle/>
          <a:p>
            <a:r>
              <a:rPr lang="uk-UA" b="1" dirty="0" smtClean="0"/>
              <a:t>Зачистка </a:t>
            </a:r>
            <a:r>
              <a:rPr lang="uk-UA" b="1" dirty="0" err="1" smtClean="0"/>
              <a:t>ємностей</a:t>
            </a:r>
            <a:r>
              <a:rPr lang="uk-UA" b="1" dirty="0" smtClean="0"/>
              <a:t> для зберігання олії</a:t>
            </a:r>
            <a:endParaRPr lang="ru-RU" b="1" dirty="0"/>
          </a:p>
        </p:txBody>
      </p:sp>
    </p:spTree>
    <p:extLst>
      <p:ext uri="{BB962C8B-B14F-4D97-AF65-F5344CB8AC3E}">
        <p14:creationId xmlns:p14="http://schemas.microsoft.com/office/powerpoint/2010/main" val="24578282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285601" y="367099"/>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0" y="22777"/>
            <a:ext cx="4446057" cy="369331"/>
          </a:xfrm>
          <a:prstGeom prst="rect">
            <a:avLst/>
          </a:prstGeom>
          <a:noFill/>
        </p:spPr>
        <p:txBody>
          <a:bodyPr wrap="square" rtlCol="0">
            <a:spAutoFit/>
          </a:bodyPr>
          <a:lstStyle/>
          <a:p>
            <a:r>
              <a:rPr lang="uk-UA" b="1" dirty="0" smtClean="0"/>
              <a:t>І-01-10 Інструкція з управління відходами  </a:t>
            </a:r>
            <a:endParaRPr lang="ru-RU" b="1" dirty="0"/>
          </a:p>
        </p:txBody>
      </p:sp>
      <p:sp>
        <p:nvSpPr>
          <p:cNvPr id="6" name="Прямоугольник 5"/>
          <p:cNvSpPr/>
          <p:nvPr/>
        </p:nvSpPr>
        <p:spPr>
          <a:xfrm>
            <a:off x="1189533" y="866866"/>
            <a:ext cx="7881896" cy="646331"/>
          </a:xfrm>
          <a:prstGeom prst="rect">
            <a:avLst/>
          </a:prstGeom>
        </p:spPr>
        <p:txBody>
          <a:bodyPr wrap="square">
            <a:spAutoFit/>
          </a:bodyPr>
          <a:lstStyle/>
          <a:p>
            <a:r>
              <a:rPr lang="uk-UA" b="1" dirty="0"/>
              <a:t>Для вивозу сміття на підприємстві укладається угода з організацією, яка має дозвіл а проведення даних робіт.</a:t>
            </a:r>
            <a:endParaRPr lang="ru-RU" b="1" dirty="0"/>
          </a:p>
        </p:txBody>
      </p:sp>
      <p:sp>
        <p:nvSpPr>
          <p:cNvPr id="9" name="Прямоугольник 8"/>
          <p:cNvSpPr/>
          <p:nvPr/>
        </p:nvSpPr>
        <p:spPr>
          <a:xfrm>
            <a:off x="3183771" y="3150882"/>
            <a:ext cx="2967943" cy="31393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uk-UA" dirty="0" smtClean="0"/>
              <a:t>Сміттєві </a:t>
            </a:r>
            <a:r>
              <a:rPr lang="uk-UA" dirty="0"/>
              <a:t>контейнери є водонепроникними з кришками, що щільно закриваються і з цільним </a:t>
            </a:r>
            <a:r>
              <a:rPr lang="uk-UA" dirty="0" smtClean="0"/>
              <a:t>дном, підписані </a:t>
            </a:r>
            <a:r>
              <a:rPr lang="uk-UA" dirty="0"/>
              <a:t>«ДЛЯ СМІТТЯ»</a:t>
            </a:r>
            <a:endParaRPr lang="ru-RU" dirty="0"/>
          </a:p>
          <a:p>
            <a:r>
              <a:rPr lang="uk-UA" dirty="0" smtClean="0"/>
              <a:t>Для </a:t>
            </a:r>
            <a:r>
              <a:rPr lang="uk-UA" dirty="0"/>
              <a:t>вивозу сміття на підприємстві укладається угода з організацією, яка має дозвіл а проведення даних робіт.</a:t>
            </a:r>
            <a:endParaRPr lang="ru-RU" dirty="0"/>
          </a:p>
        </p:txBody>
      </p:sp>
      <p:sp>
        <p:nvSpPr>
          <p:cNvPr id="11" name="Прямоугольник 10"/>
          <p:cNvSpPr/>
          <p:nvPr/>
        </p:nvSpPr>
        <p:spPr>
          <a:xfrm>
            <a:off x="488800" y="2012965"/>
            <a:ext cx="5662914"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dirty="0"/>
              <a:t>Сміттєві відходи щоденно вивозяться з території комплексу, виносяться прибиральниками до сміттєвих контейнерів.</a:t>
            </a:r>
            <a:endParaRPr lang="ru-RU" dirty="0"/>
          </a:p>
        </p:txBody>
      </p:sp>
      <p:sp>
        <p:nvSpPr>
          <p:cNvPr id="12" name="Прямоугольник 11"/>
          <p:cNvSpPr/>
          <p:nvPr/>
        </p:nvSpPr>
        <p:spPr>
          <a:xfrm>
            <a:off x="6357258" y="3643140"/>
            <a:ext cx="5452684"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dirty="0"/>
              <a:t>Відходи у виробничих приміщеннях складують у спеціально відведених місцях та ідентифікованих  </a:t>
            </a:r>
            <a:r>
              <a:rPr lang="uk-UA" dirty="0" err="1"/>
              <a:t>ємностях</a:t>
            </a:r>
            <a:r>
              <a:rPr lang="uk-UA" dirty="0"/>
              <a:t>. </a:t>
            </a:r>
          </a:p>
          <a:p>
            <a:r>
              <a:rPr lang="uk-UA" dirty="0"/>
              <a:t>Виробничий персонал зобов’язаний слідкувати за повнотою накопичення відходів в контейнерах та вчасно вилучати їх з виробничих зон. </a:t>
            </a:r>
          </a:p>
        </p:txBody>
      </p:sp>
      <p:sp>
        <p:nvSpPr>
          <p:cNvPr id="13" name="Прямоугольник 12"/>
          <p:cNvSpPr/>
          <p:nvPr/>
        </p:nvSpPr>
        <p:spPr>
          <a:xfrm>
            <a:off x="6357258" y="1950553"/>
            <a:ext cx="5341256"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dirty="0"/>
              <a:t>Водозливи та каналізаційні мережі обслуговуються та при необхідності прочищаються  працівниками сантехнічний відділ </a:t>
            </a:r>
            <a:r>
              <a:rPr lang="uk-UA" dirty="0" err="1"/>
              <a:t>лузгово</a:t>
            </a:r>
            <a:r>
              <a:rPr lang="uk-UA" dirty="0"/>
              <a:t>-газового котельного комплексу.</a:t>
            </a:r>
            <a:endParaRPr lang="ru-RU" dirty="0"/>
          </a:p>
        </p:txBody>
      </p:sp>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712" y="3831771"/>
            <a:ext cx="3036047" cy="2888343"/>
          </a:xfrm>
          <a:prstGeom prst="rect">
            <a:avLst/>
          </a:prstGeom>
        </p:spPr>
      </p:pic>
    </p:spTree>
    <p:extLst>
      <p:ext uri="{BB962C8B-B14F-4D97-AF65-F5344CB8AC3E}">
        <p14:creationId xmlns:p14="http://schemas.microsoft.com/office/powerpoint/2010/main" val="26256407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285601" y="367099"/>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145143" y="182433"/>
            <a:ext cx="9506857" cy="369332"/>
          </a:xfrm>
          <a:prstGeom prst="rect">
            <a:avLst/>
          </a:prstGeom>
          <a:noFill/>
        </p:spPr>
        <p:txBody>
          <a:bodyPr wrap="square" rtlCol="0">
            <a:spAutoFit/>
          </a:bodyPr>
          <a:lstStyle/>
          <a:p>
            <a:r>
              <a:rPr lang="uk-UA" b="1" dirty="0" smtClean="0"/>
              <a:t>І-01-11 Інструкція по попередженню потрапляння сторонніх включень  </a:t>
            </a:r>
            <a:endParaRPr lang="ru-RU"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425" y="-922323"/>
            <a:ext cx="5870575" cy="587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29697" y="828348"/>
            <a:ext cx="4962320" cy="369332"/>
          </a:xfrm>
          <a:prstGeom prst="rect">
            <a:avLst/>
          </a:prstGeom>
        </p:spPr>
        <p:txBody>
          <a:bodyPr wrap="none">
            <a:spAutoFit/>
          </a:bodyPr>
          <a:lstStyle/>
          <a:p>
            <a:r>
              <a:rPr lang="uk-UA" b="1" cap="all" dirty="0"/>
              <a:t>Приймання зернової та олійної сировини</a:t>
            </a:r>
            <a:endParaRPr lang="ru-RU" dirty="0"/>
          </a:p>
        </p:txBody>
      </p:sp>
      <p:sp>
        <p:nvSpPr>
          <p:cNvPr id="3" name="Прямоугольник 2"/>
          <p:cNvSpPr/>
          <p:nvPr/>
        </p:nvSpPr>
        <p:spPr>
          <a:xfrm>
            <a:off x="4354285" y="1190031"/>
            <a:ext cx="7445829" cy="2031325"/>
          </a:xfrm>
          <a:prstGeom prst="rect">
            <a:avLst/>
          </a:prstGeom>
        </p:spPr>
        <p:txBody>
          <a:bodyPr wrap="square">
            <a:spAutoFit/>
          </a:bodyPr>
          <a:lstStyle/>
          <a:p>
            <a:pPr marL="285750" indent="-285750">
              <a:buFont typeface="Arial" panose="020B0604020202020204" pitchFamily="34" charset="0"/>
              <a:buChar char="•"/>
            </a:pPr>
            <a:r>
              <a:rPr lang="uk-UA" dirty="0"/>
              <a:t>Перед запуском автотранспортного засобу на територію підприємства </a:t>
            </a:r>
            <a:r>
              <a:rPr lang="uk-UA" dirty="0" smtClean="0"/>
              <a:t>охоронець </a:t>
            </a:r>
            <a:r>
              <a:rPr lang="uk-UA" dirty="0"/>
              <a:t>повинен здійснити ретельний огляд автотранспорту </a:t>
            </a:r>
            <a:endParaRPr lang="uk-UA" dirty="0" smtClean="0"/>
          </a:p>
          <a:p>
            <a:pPr marL="285750" indent="-285750">
              <a:buFont typeface="Arial" panose="020B0604020202020204" pitchFamily="34" charset="0"/>
              <a:buChar char="•"/>
            </a:pPr>
            <a:endParaRPr lang="uk-UA" b="1" u="sng" dirty="0" smtClean="0"/>
          </a:p>
          <a:p>
            <a:pPr marL="285750" indent="-285750">
              <a:buFont typeface="Arial" panose="020B0604020202020204" pitchFamily="34" charset="0"/>
              <a:buChar char="•"/>
            </a:pPr>
            <a:r>
              <a:rPr lang="uk-UA" dirty="0" smtClean="0"/>
              <a:t>При </a:t>
            </a:r>
            <a:r>
              <a:rPr lang="uk-UA" dirty="0"/>
              <a:t>розвантаженні автотранспортного засобу машиніст зернових вантажно-розвантажувальних машин повинен слідкувати щоб водій не впустив/кинув сторонній предмет в яму авторозвантажувача, а також слідкувати за тим, яка сировина </a:t>
            </a:r>
            <a:r>
              <a:rPr lang="uk-UA" dirty="0" smtClean="0"/>
              <a:t>вивантажується</a:t>
            </a:r>
            <a:endParaRPr lang="ru-RU" dirty="0"/>
          </a:p>
        </p:txBody>
      </p:sp>
      <p:sp>
        <p:nvSpPr>
          <p:cNvPr id="4" name="Прямоугольник 3"/>
          <p:cNvSpPr/>
          <p:nvPr/>
        </p:nvSpPr>
        <p:spPr>
          <a:xfrm>
            <a:off x="5424941" y="3429000"/>
            <a:ext cx="6096000" cy="646331"/>
          </a:xfrm>
          <a:prstGeom prst="rect">
            <a:avLst/>
          </a:prstGeom>
        </p:spPr>
        <p:txBody>
          <a:bodyPr>
            <a:spAutoFit/>
          </a:bodyPr>
          <a:lstStyle/>
          <a:p>
            <a:r>
              <a:rPr lang="uk-UA" b="1" cap="all" dirty="0" smtClean="0"/>
              <a:t>контроль забруднення металевими предметами. </a:t>
            </a:r>
            <a:endParaRPr lang="ru-RU" dirty="0" smtClean="0"/>
          </a:p>
          <a:p>
            <a:r>
              <a:rPr lang="uk-UA" b="1" cap="all" dirty="0" smtClean="0"/>
              <a:t>Очищення магнітних колоно</a:t>
            </a:r>
            <a:endParaRPr lang="ru-RU" dirty="0"/>
          </a:p>
        </p:txBody>
      </p:sp>
      <p:sp>
        <p:nvSpPr>
          <p:cNvPr id="6" name="Прямоугольник 5"/>
          <p:cNvSpPr/>
          <p:nvPr/>
        </p:nvSpPr>
        <p:spPr>
          <a:xfrm>
            <a:off x="566057" y="4238171"/>
            <a:ext cx="6400800" cy="2031325"/>
          </a:xfrm>
          <a:prstGeom prst="rect">
            <a:avLst/>
          </a:prstGeom>
        </p:spPr>
        <p:txBody>
          <a:bodyPr wrap="square">
            <a:spAutoFit/>
          </a:bodyPr>
          <a:lstStyle/>
          <a:p>
            <a:pPr marL="285750" indent="-285750">
              <a:buFont typeface="Arial" panose="020B0604020202020204" pitchFamily="34" charset="0"/>
              <a:buChar char="•"/>
            </a:pPr>
            <a:r>
              <a:rPr lang="uk-UA" dirty="0" smtClean="0"/>
              <a:t>Забороняється </a:t>
            </a:r>
            <a:r>
              <a:rPr lang="uk-UA" dirty="0"/>
              <a:t>користуватись ножами із сегментними лезами.</a:t>
            </a:r>
            <a:endParaRPr lang="ru-RU" dirty="0"/>
          </a:p>
          <a:p>
            <a:pPr marL="285750" indent="-285750">
              <a:buFont typeface="Arial" panose="020B0604020202020204" pitchFamily="34" charset="0"/>
              <a:buChar char="•"/>
            </a:pPr>
            <a:r>
              <a:rPr lang="uk-UA" dirty="0" smtClean="0"/>
              <a:t>Для </a:t>
            </a:r>
            <a:r>
              <a:rPr lang="uk-UA" dirty="0"/>
              <a:t>попередження потрапляння металомагнітних домішок у виробничих цехах встановлено магнітні колонки.</a:t>
            </a:r>
            <a:endParaRPr lang="ru-RU" dirty="0"/>
          </a:p>
          <a:p>
            <a:pPr marL="285750" indent="-285750">
              <a:buFont typeface="Arial" panose="020B0604020202020204" pitchFamily="34" charset="0"/>
              <a:buChar char="•"/>
            </a:pPr>
            <a:r>
              <a:rPr lang="uk-UA" dirty="0" smtClean="0"/>
              <a:t>Метал </a:t>
            </a:r>
            <a:r>
              <a:rPr lang="uk-UA" dirty="0"/>
              <a:t>з магнітних колонок збирається працівником відповідного цеху у відповідно промарковану ємність, та віддається у механічну майстерню</a:t>
            </a:r>
            <a:r>
              <a:rPr lang="uk-UA" b="1" dirty="0" smtClean="0"/>
              <a:t>.</a:t>
            </a:r>
            <a:endParaRPr lang="ru-RU" dirty="0"/>
          </a:p>
        </p:txBody>
      </p:sp>
      <p:sp>
        <p:nvSpPr>
          <p:cNvPr id="7" name="Штриховая стрелка вправо 6"/>
          <p:cNvSpPr/>
          <p:nvPr/>
        </p:nvSpPr>
        <p:spPr>
          <a:xfrm>
            <a:off x="1451429" y="1770743"/>
            <a:ext cx="2612571" cy="1450613"/>
          </a:xfrm>
          <a:prstGeom prst="strip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0" name="Штриховая стрелка вправо 9"/>
          <p:cNvSpPr/>
          <p:nvPr/>
        </p:nvSpPr>
        <p:spPr>
          <a:xfrm rot="10800000">
            <a:off x="7699829" y="4528526"/>
            <a:ext cx="2612571" cy="1450613"/>
          </a:xfrm>
          <a:prstGeom prst="strip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366742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1534" y="142186"/>
            <a:ext cx="5320931" cy="532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45143" y="182433"/>
            <a:ext cx="9506857" cy="369332"/>
          </a:xfrm>
          <a:prstGeom prst="rect">
            <a:avLst/>
          </a:prstGeom>
          <a:noFill/>
        </p:spPr>
        <p:txBody>
          <a:bodyPr wrap="square" rtlCol="0">
            <a:spAutoFit/>
          </a:bodyPr>
          <a:lstStyle/>
          <a:p>
            <a:r>
              <a:rPr lang="uk-UA" b="1" dirty="0" smtClean="0"/>
              <a:t>І-01-11 Інструкція по попередженню потрапляння сторонніх включень  </a:t>
            </a:r>
            <a:endParaRPr lang="ru-RU" b="1" dirty="0"/>
          </a:p>
        </p:txBody>
      </p:sp>
      <p:sp>
        <p:nvSpPr>
          <p:cNvPr id="2" name="Прямоугольник 1"/>
          <p:cNvSpPr/>
          <p:nvPr/>
        </p:nvSpPr>
        <p:spPr>
          <a:xfrm>
            <a:off x="580571" y="2462296"/>
            <a:ext cx="7170058" cy="300082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lnSpc>
                <a:spcPct val="150000"/>
              </a:lnSpc>
              <a:buFont typeface="Wingdings" panose="05000000000000000000" pitchFamily="2" charset="2"/>
              <a:buChar char="q"/>
            </a:pPr>
            <a:r>
              <a:rPr lang="uk-UA" dirty="0" smtClean="0"/>
              <a:t>В </a:t>
            </a:r>
            <a:r>
              <a:rPr lang="uk-UA" dirty="0"/>
              <a:t>оліє-пресовому цеху в зоні </a:t>
            </a:r>
            <a:r>
              <a:rPr lang="uk-UA" dirty="0" err="1"/>
              <a:t>рушально</a:t>
            </a:r>
            <a:r>
              <a:rPr lang="uk-UA" dirty="0"/>
              <a:t>-віяльного відділення знаходиться обладнання, до конструкції якого входить дерев’яні рами сит </a:t>
            </a:r>
            <a:r>
              <a:rPr lang="uk-UA" dirty="0" err="1"/>
              <a:t>насіннє</a:t>
            </a:r>
            <a:r>
              <a:rPr lang="uk-UA" dirty="0"/>
              <a:t>-віяльних машин НВХ. </a:t>
            </a:r>
            <a:endParaRPr lang="ru-RU" dirty="0"/>
          </a:p>
          <a:p>
            <a:pPr marL="285750" indent="-285750">
              <a:lnSpc>
                <a:spcPct val="150000"/>
              </a:lnSpc>
              <a:buFont typeface="Wingdings" panose="05000000000000000000" pitchFamily="2" charset="2"/>
              <a:buChar char="q"/>
            </a:pPr>
            <a:r>
              <a:rPr lang="uk-UA" dirty="0" smtClean="0"/>
              <a:t>При </a:t>
            </a:r>
            <a:r>
              <a:rPr lang="uk-UA" dirty="0"/>
              <a:t>кожній зупинці </a:t>
            </a:r>
            <a:r>
              <a:rPr lang="uk-UA" dirty="0" err="1"/>
              <a:t>насіннє</a:t>
            </a:r>
            <a:r>
              <a:rPr lang="uk-UA" dirty="0"/>
              <a:t>-віяльних машин машиніст шеретувальних установок перевіряє цілісність дерев’яних рам з реєстрацією в </a:t>
            </a:r>
            <a:r>
              <a:rPr lang="uk-UA" b="1" dirty="0"/>
              <a:t>Ф-ОПЦ-02 Форма контролю позапланової зачистки обладнання. </a:t>
            </a:r>
            <a:r>
              <a:rPr lang="uk-UA" dirty="0"/>
              <a:t>  </a:t>
            </a:r>
            <a:endParaRPr lang="ru-RU" dirty="0"/>
          </a:p>
        </p:txBody>
      </p:sp>
      <p:sp>
        <p:nvSpPr>
          <p:cNvPr id="3" name="Прямоугольник 2"/>
          <p:cNvSpPr/>
          <p:nvPr/>
        </p:nvSpPr>
        <p:spPr>
          <a:xfrm>
            <a:off x="1305647" y="778244"/>
            <a:ext cx="9696182" cy="646331"/>
          </a:xfrm>
          <a:prstGeom prst="rect">
            <a:avLst/>
          </a:prstGeom>
        </p:spPr>
        <p:txBody>
          <a:bodyPr wrap="square">
            <a:spAutoFit/>
          </a:bodyPr>
          <a:lstStyle/>
          <a:p>
            <a:r>
              <a:rPr lang="uk-UA" b="1" cap="all" dirty="0"/>
              <a:t>Контроль забруднення продукції деревом.</a:t>
            </a:r>
            <a:endParaRPr lang="ru-RU" dirty="0"/>
          </a:p>
          <a:p>
            <a:r>
              <a:rPr lang="uk-UA" b="1" cap="all" dirty="0"/>
              <a:t>Попередження потрапляння сторонніх включень у готову продукцію</a:t>
            </a:r>
            <a:endParaRPr lang="ru-RU" dirty="0"/>
          </a:p>
        </p:txBody>
      </p:sp>
    </p:spTree>
    <p:extLst>
      <p:ext uri="{BB962C8B-B14F-4D97-AF65-F5344CB8AC3E}">
        <p14:creationId xmlns:p14="http://schemas.microsoft.com/office/powerpoint/2010/main" val="35190492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646544">
            <a:off x="7190050" y="-644328"/>
            <a:ext cx="5320931" cy="532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45143" y="182433"/>
            <a:ext cx="9506857" cy="369332"/>
          </a:xfrm>
          <a:prstGeom prst="rect">
            <a:avLst/>
          </a:prstGeom>
          <a:noFill/>
        </p:spPr>
        <p:txBody>
          <a:bodyPr wrap="square" rtlCol="0">
            <a:spAutoFit/>
          </a:bodyPr>
          <a:lstStyle/>
          <a:p>
            <a:r>
              <a:rPr lang="uk-UA" b="1" dirty="0" smtClean="0"/>
              <a:t>І-01-12 Інструкція з приготування розчинів миючих та дезінфікуючих засобів  </a:t>
            </a:r>
            <a:endParaRPr lang="ru-RU" b="1" dirty="0"/>
          </a:p>
        </p:txBody>
      </p:sp>
      <p:sp>
        <p:nvSpPr>
          <p:cNvPr id="4" name="Прямоугольник 3"/>
          <p:cNvSpPr/>
          <p:nvPr/>
        </p:nvSpPr>
        <p:spPr>
          <a:xfrm>
            <a:off x="4571999" y="1545806"/>
            <a:ext cx="6981371" cy="4662815"/>
          </a:xfrm>
          <a:prstGeom prst="rect">
            <a:avLst/>
          </a:prstGeom>
        </p:spPr>
        <p:txBody>
          <a:bodyPr wrap="square">
            <a:spAutoFit/>
          </a:bodyPr>
          <a:lstStyle/>
          <a:p>
            <a:pPr marL="285750" indent="-285750">
              <a:lnSpc>
                <a:spcPct val="150000"/>
              </a:lnSpc>
              <a:buFont typeface="Wingdings" panose="05000000000000000000" pitchFamily="2" charset="2"/>
              <a:buChar char="ü"/>
            </a:pPr>
            <a:r>
              <a:rPr lang="uk-UA" dirty="0"/>
              <a:t>Приготування дезінфікуючих розчинів виконується в спеціально відведеній кімнаті з використанням чистого промаркованого </a:t>
            </a:r>
            <a:r>
              <a:rPr lang="uk-UA" dirty="0" smtClean="0"/>
              <a:t>посуду</a:t>
            </a:r>
          </a:p>
          <a:p>
            <a:pPr marL="285750" indent="-285750">
              <a:lnSpc>
                <a:spcPct val="150000"/>
              </a:lnSpc>
              <a:buFont typeface="Wingdings" panose="05000000000000000000" pitchFamily="2" charset="2"/>
              <a:buChar char="ü"/>
            </a:pPr>
            <a:r>
              <a:rPr lang="uk-UA" dirty="0" smtClean="0"/>
              <a:t>Персонал </a:t>
            </a:r>
            <a:r>
              <a:rPr lang="uk-UA" dirty="0"/>
              <a:t>задіяний в приготуванні та використанні миючих і дезінфікуючих розчинів обов’язково використовує засоби індивідуального захисту.</a:t>
            </a:r>
            <a:endParaRPr lang="ru-RU" dirty="0"/>
          </a:p>
          <a:p>
            <a:pPr marL="285750" indent="-285750">
              <a:lnSpc>
                <a:spcPct val="150000"/>
              </a:lnSpc>
              <a:buFont typeface="Wingdings" panose="05000000000000000000" pitchFamily="2" charset="2"/>
              <a:buChar char="ü"/>
            </a:pPr>
            <a:r>
              <a:rPr lang="uk-UA" dirty="0" smtClean="0"/>
              <a:t>Приготування </a:t>
            </a:r>
            <a:r>
              <a:rPr lang="uk-UA" dirty="0"/>
              <a:t>робочих розчинів миючих і дезінфікуючих засобів здійснюють із дотриманням необхідної </a:t>
            </a:r>
            <a:r>
              <a:rPr lang="uk-UA" dirty="0" smtClean="0"/>
              <a:t>обережності</a:t>
            </a:r>
          </a:p>
          <a:p>
            <a:pPr marL="285750" indent="-285750">
              <a:lnSpc>
                <a:spcPct val="150000"/>
              </a:lnSpc>
              <a:buFont typeface="Wingdings" panose="05000000000000000000" pitchFamily="2" charset="2"/>
              <a:buChar char="ü"/>
            </a:pPr>
            <a:r>
              <a:rPr lang="uk-UA" dirty="0" smtClean="0"/>
              <a:t>Для </a:t>
            </a:r>
            <a:r>
              <a:rPr lang="uk-UA" dirty="0"/>
              <a:t>приготування робочих розчинів засобу використовують воду, яка відповідає </a:t>
            </a:r>
            <a:r>
              <a:rPr lang="uk-UA" b="1" u="sng" dirty="0" err="1">
                <a:hlinkClick r:id="rId3"/>
              </a:rPr>
              <a:t>ДСанПіН</a:t>
            </a:r>
            <a:r>
              <a:rPr lang="uk-UA" b="1" u="sng" dirty="0">
                <a:hlinkClick r:id="rId3"/>
              </a:rPr>
              <a:t> 2.2.4-171-10 Гігієнічні вимоги до води питної для споживання людиною</a:t>
            </a:r>
            <a:r>
              <a:rPr lang="uk-UA" b="1" dirty="0" smtClean="0"/>
              <a:t>.</a:t>
            </a:r>
            <a:endParaRPr lang="ru-RU" dirty="0"/>
          </a:p>
        </p:txBody>
      </p:sp>
      <p:sp>
        <p:nvSpPr>
          <p:cNvPr id="5" name="Прямоугольник 4"/>
          <p:cNvSpPr/>
          <p:nvPr/>
        </p:nvSpPr>
        <p:spPr>
          <a:xfrm>
            <a:off x="1045027" y="883567"/>
            <a:ext cx="9376229" cy="646331"/>
          </a:xfrm>
          <a:prstGeom prst="rect">
            <a:avLst/>
          </a:prstGeom>
        </p:spPr>
        <p:txBody>
          <a:bodyPr wrap="square">
            <a:spAutoFit/>
          </a:bodyPr>
          <a:lstStyle/>
          <a:p>
            <a:r>
              <a:rPr lang="uk-UA" b="1" dirty="0" smtClean="0"/>
              <a:t>Розчини </a:t>
            </a:r>
            <a:r>
              <a:rPr lang="uk-UA" b="1" dirty="0"/>
              <a:t>готують у відповідності інструкції із застосування засобу, яка додається до препарату при поставці.</a:t>
            </a:r>
            <a:endParaRPr lang="ru-RU" b="1"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705" y="2500707"/>
            <a:ext cx="3382466" cy="3382466"/>
          </a:xfrm>
          <a:prstGeom prst="rect">
            <a:avLst/>
          </a:prstGeom>
          <a:ln>
            <a:noFill/>
          </a:ln>
          <a:effectLst>
            <a:softEdge rad="112500"/>
          </a:effectLst>
        </p:spPr>
      </p:pic>
    </p:spTree>
    <p:extLst>
      <p:ext uri="{BB962C8B-B14F-4D97-AF65-F5344CB8AC3E}">
        <p14:creationId xmlns:p14="http://schemas.microsoft.com/office/powerpoint/2010/main" val="18807822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646544">
            <a:off x="-406307" y="1853920"/>
            <a:ext cx="5320931" cy="532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01715" y="182433"/>
            <a:ext cx="8709210" cy="369332"/>
          </a:xfrm>
          <a:prstGeom prst="rect">
            <a:avLst/>
          </a:prstGeom>
          <a:noFill/>
        </p:spPr>
        <p:txBody>
          <a:bodyPr wrap="square" rtlCol="0">
            <a:spAutoFit/>
          </a:bodyPr>
          <a:lstStyle/>
          <a:p>
            <a:r>
              <a:rPr lang="uk-UA" b="1" dirty="0" smtClean="0"/>
              <a:t>І-01-19 Інструкція по вимогам до санітарного стану приміщень і обладнання їдальні</a:t>
            </a:r>
            <a:endParaRPr lang="ru-RU" b="1" dirty="0"/>
          </a:p>
        </p:txBody>
      </p:sp>
      <p:sp>
        <p:nvSpPr>
          <p:cNvPr id="3" name="Прямоугольник 2"/>
          <p:cNvSpPr/>
          <p:nvPr/>
        </p:nvSpPr>
        <p:spPr>
          <a:xfrm>
            <a:off x="1146628" y="914178"/>
            <a:ext cx="9739085" cy="646331"/>
          </a:xfrm>
          <a:prstGeom prst="rect">
            <a:avLst/>
          </a:prstGeom>
        </p:spPr>
        <p:txBody>
          <a:bodyPr wrap="square">
            <a:spAutoFit/>
          </a:bodyPr>
          <a:lstStyle/>
          <a:p>
            <a:r>
              <a:rPr lang="uk-UA" b="1" dirty="0"/>
              <a:t>Всі працівники їдальні один раз на рік проходять навчання і перевірку знань з санітарного мінімуму</a:t>
            </a:r>
            <a:endParaRPr lang="ru-RU" b="1" dirty="0"/>
          </a:p>
        </p:txBody>
      </p:sp>
      <p:sp>
        <p:nvSpPr>
          <p:cNvPr id="4" name="Прямоугольник 3"/>
          <p:cNvSpPr/>
          <p:nvPr/>
        </p:nvSpPr>
        <p:spPr>
          <a:xfrm>
            <a:off x="692001" y="2313659"/>
            <a:ext cx="7595656" cy="3139321"/>
          </a:xfrm>
          <a:prstGeom prst="rect">
            <a:avLst/>
          </a:prstGeom>
        </p:spPr>
        <p:txBody>
          <a:bodyPr wrap="square">
            <a:spAutoFit/>
          </a:bodyPr>
          <a:lstStyle/>
          <a:p>
            <a:pPr marL="285750" indent="-285750">
              <a:buFont typeface="Wingdings" panose="05000000000000000000" pitchFamily="2" charset="2"/>
              <a:buChar char="Ø"/>
            </a:pPr>
            <a:r>
              <a:rPr lang="uk-UA" dirty="0" smtClean="0"/>
              <a:t>Санітарна </a:t>
            </a:r>
            <a:r>
              <a:rPr lang="uk-UA" dirty="0"/>
              <a:t>обробка приміщення </a:t>
            </a:r>
            <a:r>
              <a:rPr lang="uk-UA" dirty="0" smtClean="0"/>
              <a:t>їдальні та обладнання проводиться </a:t>
            </a:r>
            <a:r>
              <a:rPr lang="uk-UA" dirty="0"/>
              <a:t>згідно </a:t>
            </a:r>
            <a:r>
              <a:rPr lang="uk-UA" dirty="0" smtClean="0"/>
              <a:t>з графіком</a:t>
            </a:r>
          </a:p>
          <a:p>
            <a:pPr marL="285750" indent="-285750">
              <a:buFont typeface="Wingdings" panose="05000000000000000000" pitchFamily="2" charset="2"/>
              <a:buChar char="Ø"/>
            </a:pPr>
            <a:r>
              <a:rPr lang="uk-UA" dirty="0" smtClean="0"/>
              <a:t>Контроль</a:t>
            </a:r>
            <a:r>
              <a:rPr lang="uk-UA" b="1" dirty="0" smtClean="0"/>
              <a:t> </a:t>
            </a:r>
            <a:r>
              <a:rPr lang="uk-UA" dirty="0"/>
              <a:t>якості миття та дезінфекції приміщення, обладнання, інвентарю та посуду здійснює  керуючий їдальнею не рідше двох разів на тиждень з обов’язковою реєстрацією в </a:t>
            </a:r>
            <a:r>
              <a:rPr lang="uk-UA" b="1" u="sng" dirty="0" smtClean="0"/>
              <a:t>журналі</a:t>
            </a:r>
            <a:endParaRPr lang="ru-RU" dirty="0"/>
          </a:p>
          <a:p>
            <a:pPr marL="285750" indent="-285750">
              <a:buFont typeface="Wingdings" panose="05000000000000000000" pitchFamily="2" charset="2"/>
              <a:buChar char="Ø"/>
            </a:pPr>
            <a:r>
              <a:rPr lang="uk-UA" dirty="0" smtClean="0"/>
              <a:t>Для </a:t>
            </a:r>
            <a:r>
              <a:rPr lang="uk-UA" dirty="0"/>
              <a:t>санітарної обробки приміщення їдальні, інвентарю, обладнання та посуду повинні використовуватись ті засоби, які дозволені Міністерством охорони здоров’я України в харчовій промисловості</a:t>
            </a:r>
            <a:r>
              <a:rPr lang="uk-UA" b="1" dirty="0"/>
              <a:t>.</a:t>
            </a:r>
            <a:endParaRPr lang="ru-RU" dirty="0"/>
          </a:p>
          <a:p>
            <a:pPr marL="285750" indent="-285750">
              <a:buFont typeface="Wingdings" panose="05000000000000000000" pitchFamily="2" charset="2"/>
              <a:buChar char="Ø"/>
            </a:pPr>
            <a:r>
              <a:rPr lang="uk-UA" dirty="0" smtClean="0"/>
              <a:t>Один </a:t>
            </a:r>
            <a:r>
              <a:rPr lang="uk-UA" dirty="0"/>
              <a:t>раз на місяць їдальня зачиняється на санітарний день для генерального прибирання і дезінфекції </a:t>
            </a:r>
            <a:endParaRPr lang="uk-UA" b="1" u="sng" dirty="0"/>
          </a:p>
          <a:p>
            <a:pPr marL="285750" indent="-285750">
              <a:buFont typeface="Wingdings" panose="05000000000000000000" pitchFamily="2" charset="2"/>
              <a:buChar char="Ø"/>
            </a:pPr>
            <a:r>
              <a:rPr lang="uk-UA" dirty="0" smtClean="0"/>
              <a:t>Один </a:t>
            </a:r>
            <a:r>
              <a:rPr lang="uk-UA" dirty="0"/>
              <a:t>раз на місяць проводиться мийка фільтрів кондиціонерів </a:t>
            </a:r>
            <a:endParaRPr lang="uk-UA" dirty="0" smtClean="0"/>
          </a:p>
        </p:txBody>
      </p:sp>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9075" r="18708"/>
          <a:stretch/>
        </p:blipFill>
        <p:spPr>
          <a:xfrm>
            <a:off x="8665028" y="2574916"/>
            <a:ext cx="2801257" cy="3878943"/>
          </a:xfrm>
          <a:prstGeom prst="rect">
            <a:avLst/>
          </a:prstGeom>
        </p:spPr>
      </p:pic>
    </p:spTree>
    <p:extLst>
      <p:ext uri="{BB962C8B-B14F-4D97-AF65-F5344CB8AC3E}">
        <p14:creationId xmlns:p14="http://schemas.microsoft.com/office/powerpoint/2010/main" val="27061807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737" y="2388383"/>
            <a:ext cx="4480420" cy="3057266"/>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646544">
            <a:off x="8399898" y="-553301"/>
            <a:ext cx="3855995" cy="3855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01715" y="182433"/>
            <a:ext cx="8709210" cy="369332"/>
          </a:xfrm>
          <a:prstGeom prst="rect">
            <a:avLst/>
          </a:prstGeom>
          <a:noFill/>
        </p:spPr>
        <p:txBody>
          <a:bodyPr wrap="square" rtlCol="0">
            <a:spAutoFit/>
          </a:bodyPr>
          <a:lstStyle/>
          <a:p>
            <a:r>
              <a:rPr lang="uk-UA" b="1" dirty="0" smtClean="0"/>
              <a:t>І-01-19 Інструкція по вимогам до санітарного стану приміщень і обладнання їдальні</a:t>
            </a:r>
            <a:endParaRPr lang="ru-RU" b="1" dirty="0"/>
          </a:p>
        </p:txBody>
      </p:sp>
      <p:sp>
        <p:nvSpPr>
          <p:cNvPr id="3" name="Прямоугольник 2"/>
          <p:cNvSpPr/>
          <p:nvPr/>
        </p:nvSpPr>
        <p:spPr>
          <a:xfrm>
            <a:off x="1015999" y="1051532"/>
            <a:ext cx="9506857" cy="646331"/>
          </a:xfrm>
          <a:prstGeom prst="rect">
            <a:avLst/>
          </a:prstGeom>
        </p:spPr>
        <p:txBody>
          <a:bodyPr wrap="square">
            <a:spAutoFit/>
          </a:bodyPr>
          <a:lstStyle/>
          <a:p>
            <a:r>
              <a:rPr lang="uk-UA" b="1" dirty="0"/>
              <a:t>Всі роздільні дошки повинні бути промарковані у відповідності з оброблюваними на них продуктом </a:t>
            </a:r>
            <a:endParaRPr lang="ru-RU" b="1" dirty="0"/>
          </a:p>
        </p:txBody>
      </p:sp>
      <p:sp>
        <p:nvSpPr>
          <p:cNvPr id="7" name="Прямоугольник 6"/>
          <p:cNvSpPr/>
          <p:nvPr/>
        </p:nvSpPr>
        <p:spPr>
          <a:xfrm>
            <a:off x="5471247" y="1578598"/>
            <a:ext cx="6096000" cy="646331"/>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r>
              <a:rPr lang="uk-UA" dirty="0"/>
              <a:t>Миття столового посуду, здійснюють ручним способом в </a:t>
            </a:r>
            <a:r>
              <a:rPr lang="uk-UA" dirty="0" err="1"/>
              <a:t>двохсекційній</a:t>
            </a:r>
            <a:r>
              <a:rPr lang="uk-UA" dirty="0"/>
              <a:t>  ванні</a:t>
            </a:r>
            <a:endParaRPr lang="ru-RU" dirty="0"/>
          </a:p>
        </p:txBody>
      </p:sp>
      <p:sp>
        <p:nvSpPr>
          <p:cNvPr id="10" name="Rectangle 2"/>
          <p:cNvSpPr>
            <a:spLocks noChangeArrowheads="1"/>
          </p:cNvSpPr>
          <p:nvPr/>
        </p:nvSpPr>
        <p:spPr bwMode="auto">
          <a:xfrm>
            <a:off x="841829" y="5917731"/>
            <a:ext cx="10725418" cy="646331"/>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lvl1pPr indent="1143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uk-UA" altLang="ru-RU" b="0" i="0" u="none" strike="noStrike" cap="none" normalizeH="0" baseline="0" dirty="0" smtClean="0" bmk="_Toc338249983">
                <a:ln>
                  <a:noFill/>
                </a:ln>
                <a:solidFill>
                  <a:schemeClr val="tx1"/>
                </a:solidFill>
                <a:effectLst/>
                <a:latin typeface="Garamond" pitchFamily="18" charset="0"/>
                <a:ea typeface="Times New Roman" pitchFamily="18" charset="0"/>
                <a:cs typeface="Arial" pitchFamily="34" charset="0"/>
              </a:rPr>
              <a:t>Ефективність дезінфекції, контролюється санітарною епідеміологічною станцією  згідно Графіку мікробіологічних досліджень змивів їдальні на наявність БГКП </a:t>
            </a:r>
            <a:endParaRPr kumimoji="0" lang="uk-UA" altLang="ru-RU" b="0" i="0" u="none" strike="noStrike" cap="none" normalizeH="0" baseline="0" dirty="0" smtClean="0">
              <a:ln>
                <a:noFill/>
              </a:ln>
              <a:solidFill>
                <a:schemeClr val="tx1"/>
              </a:solidFill>
              <a:effectLst/>
              <a:cs typeface="Arial" pitchFamily="34" charset="0"/>
            </a:endParaRPr>
          </a:p>
        </p:txBody>
      </p:sp>
      <p:sp>
        <p:nvSpPr>
          <p:cNvPr id="11" name="Прямоугольник 10"/>
          <p:cNvSpPr/>
          <p:nvPr/>
        </p:nvSpPr>
        <p:spPr>
          <a:xfrm>
            <a:off x="5471247" y="2504497"/>
            <a:ext cx="6096000" cy="92333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lvl="0" indent="114300" fontAlgn="base">
              <a:spcBef>
                <a:spcPct val="0"/>
              </a:spcBef>
              <a:spcAft>
                <a:spcPct val="0"/>
              </a:spcAft>
            </a:pPr>
            <a:r>
              <a:rPr lang="uk-UA" altLang="ru-RU" dirty="0">
                <a:latin typeface="Garamond" pitchFamily="18" charset="0"/>
                <a:ea typeface="Times New Roman" pitchFamily="18" charset="0"/>
                <a:cs typeface="Arial" pitchFamily="34" charset="0"/>
              </a:rPr>
              <a:t>Чистий кухонний посуд і інвентар зберігають на стелажах на висоті не менше 0,5-0,7 м від підлоги. Чистий столовий посуд зберігають на стелажах.</a:t>
            </a:r>
            <a:endParaRPr lang="ru-RU" altLang="ru-RU" sz="1600" dirty="0">
              <a:latin typeface="Arial" pitchFamily="34" charset="0"/>
              <a:cs typeface="Arial" pitchFamily="34" charset="0"/>
            </a:endParaRPr>
          </a:p>
        </p:txBody>
      </p:sp>
      <p:sp>
        <p:nvSpPr>
          <p:cNvPr id="12" name="Прямоугольник 11"/>
          <p:cNvSpPr/>
          <p:nvPr/>
        </p:nvSpPr>
        <p:spPr>
          <a:xfrm>
            <a:off x="5471247" y="3639303"/>
            <a:ext cx="6096000" cy="923330"/>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lvl="0" indent="114300" eaLnBrk="0" fontAlgn="base" hangingPunct="0">
              <a:spcBef>
                <a:spcPct val="0"/>
              </a:spcBef>
              <a:spcAft>
                <a:spcPct val="0"/>
              </a:spcAft>
            </a:pPr>
            <a:r>
              <a:rPr lang="uk-UA" altLang="ru-RU" dirty="0" smtClean="0" bmk="_Toc338249982">
                <a:latin typeface="Garamond" pitchFamily="18" charset="0"/>
                <a:ea typeface="Times New Roman" pitchFamily="18" charset="0"/>
                <a:cs typeface="Arial" pitchFamily="34" charset="0"/>
              </a:rPr>
              <a:t>Щітки</a:t>
            </a:r>
            <a:r>
              <a:rPr lang="uk-UA" altLang="ru-RU" dirty="0" bmk="_Toc338249982">
                <a:latin typeface="Garamond" pitchFamily="18" charset="0"/>
                <a:ea typeface="Times New Roman" pitchFamily="18" charset="0"/>
                <a:cs typeface="Arial" pitchFamily="34" charset="0"/>
              </a:rPr>
              <a:t>, губки для миття посуду після закінчення роботи промивають в гарячій воді з додаванням миючих засобів, просушують і зберігають в спеціально виділеному місці. </a:t>
            </a:r>
            <a:endParaRPr lang="ru-RU" altLang="ru-RU" sz="1600" dirty="0" bmk="">
              <a:latin typeface="Arial" pitchFamily="34" charset="0"/>
              <a:cs typeface="Arial" pitchFamily="34" charset="0"/>
            </a:endParaRPr>
          </a:p>
        </p:txBody>
      </p:sp>
      <p:sp>
        <p:nvSpPr>
          <p:cNvPr id="13" name="Прямоугольник 12"/>
          <p:cNvSpPr/>
          <p:nvPr/>
        </p:nvSpPr>
        <p:spPr>
          <a:xfrm>
            <a:off x="5471247" y="4794305"/>
            <a:ext cx="6096000" cy="92333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lvl="0" indent="114300" eaLnBrk="0" fontAlgn="base" hangingPunct="0">
              <a:spcBef>
                <a:spcPct val="0"/>
              </a:spcBef>
              <a:spcAft>
                <a:spcPct val="0"/>
              </a:spcAft>
            </a:pPr>
            <a:r>
              <a:rPr lang="uk-UA" altLang="ru-RU" dirty="0" bmk="_Toc338249982">
                <a:latin typeface="Garamond" pitchFamily="18" charset="0"/>
                <a:ea typeface="Times New Roman" pitchFamily="18" charset="0"/>
                <a:cs typeface="Arial" pitchFamily="34" charset="0"/>
              </a:rPr>
              <a:t>Ганчірку для миття посуду після закінчення  роботи промивають у воді з додаванням миючих засобів, просушують і зберігають у спеціально  відведеному місці.</a:t>
            </a:r>
            <a:endParaRPr lang="ru-RU" altLang="ru-RU" sz="1600" dirty="0" bmk="">
              <a:latin typeface="Arial" pitchFamily="34" charset="0"/>
              <a:cs typeface="Arial" pitchFamily="34" charset="0"/>
            </a:endParaRPr>
          </a:p>
        </p:txBody>
      </p:sp>
    </p:spTree>
    <p:extLst>
      <p:ext uri="{BB962C8B-B14F-4D97-AF65-F5344CB8AC3E}">
        <p14:creationId xmlns:p14="http://schemas.microsoft.com/office/powerpoint/2010/main" val="12199862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646544">
            <a:off x="8399898" y="-553301"/>
            <a:ext cx="3855995" cy="3855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01715" y="182433"/>
            <a:ext cx="11021028" cy="369332"/>
          </a:xfrm>
          <a:prstGeom prst="rect">
            <a:avLst/>
          </a:prstGeom>
          <a:noFill/>
        </p:spPr>
        <p:txBody>
          <a:bodyPr wrap="square" rtlCol="0">
            <a:spAutoFit/>
          </a:bodyPr>
          <a:lstStyle/>
          <a:p>
            <a:r>
              <a:rPr lang="uk-UA" b="1" dirty="0" smtClean="0"/>
              <a:t>І-01-22 Інструкція по методам відбору проб  макухи, лузги соняшникової, </a:t>
            </a:r>
            <a:r>
              <a:rPr lang="uk-UA" b="1" dirty="0" err="1" smtClean="0"/>
              <a:t>мятки</a:t>
            </a:r>
            <a:r>
              <a:rPr lang="uk-UA" b="1" dirty="0" smtClean="0"/>
              <a:t>, соняшника, мезги </a:t>
            </a:r>
            <a:endParaRPr lang="ru-RU" b="1" dirty="0"/>
          </a:p>
        </p:txBody>
      </p:sp>
      <p:sp>
        <p:nvSpPr>
          <p:cNvPr id="4" name="Прямоугольник 3"/>
          <p:cNvSpPr/>
          <p:nvPr/>
        </p:nvSpPr>
        <p:spPr>
          <a:xfrm>
            <a:off x="1044389" y="919676"/>
            <a:ext cx="9971953" cy="646331"/>
          </a:xfrm>
          <a:prstGeom prst="rect">
            <a:avLst/>
          </a:prstGeom>
        </p:spPr>
        <p:txBody>
          <a:bodyPr wrap="square">
            <a:spAutoFit/>
          </a:bodyPr>
          <a:lstStyle/>
          <a:p>
            <a:pPr lvl="0"/>
            <a:r>
              <a:rPr lang="uk-UA" b="1" dirty="0"/>
              <a:t>В</a:t>
            </a:r>
            <a:r>
              <a:rPr lang="uk-UA" b="1" dirty="0" smtClean="0"/>
              <a:t>икористовується </a:t>
            </a:r>
            <a:r>
              <a:rPr lang="uk-UA" b="1" dirty="0"/>
              <a:t>метод відбирання проби методом перетинання потоку продукту в спеціально відведених місцях . Дозволено застосовувати пробовідбірники: «Щуп відкритого типу», «Совок»</a:t>
            </a:r>
            <a:endParaRPr lang="ru-RU" b="1" dirty="0"/>
          </a:p>
        </p:txBody>
      </p:sp>
      <p:sp>
        <p:nvSpPr>
          <p:cNvPr id="3" name="TextBox 2"/>
          <p:cNvSpPr txBox="1"/>
          <p:nvPr/>
        </p:nvSpPr>
        <p:spPr>
          <a:xfrm>
            <a:off x="4921789" y="1813785"/>
            <a:ext cx="1980879" cy="369332"/>
          </a:xfrm>
          <a:prstGeom prst="rect">
            <a:avLst/>
          </a:prstGeom>
          <a:noFill/>
        </p:spPr>
        <p:txBody>
          <a:bodyPr wrap="square" rtlCol="0">
            <a:spAutoFit/>
          </a:bodyPr>
          <a:lstStyle/>
          <a:p>
            <a:r>
              <a:rPr lang="uk-UA" b="1" dirty="0" smtClean="0"/>
              <a:t>Пробовідбірники </a:t>
            </a:r>
            <a:endParaRPr lang="ru-RU" b="1" dirty="0"/>
          </a:p>
        </p:txBody>
      </p:sp>
      <p:cxnSp>
        <p:nvCxnSpPr>
          <p:cNvPr id="6" name="Прямая со стрелкой 5"/>
          <p:cNvCxnSpPr>
            <a:stCxn id="3" idx="2"/>
          </p:cNvCxnSpPr>
          <p:nvPr/>
        </p:nvCxnSpPr>
        <p:spPr>
          <a:xfrm flipH="1">
            <a:off x="3614057" y="2183117"/>
            <a:ext cx="2298172" cy="414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3" idx="2"/>
          </p:cNvCxnSpPr>
          <p:nvPr/>
        </p:nvCxnSpPr>
        <p:spPr>
          <a:xfrm>
            <a:off x="5912229" y="2183117"/>
            <a:ext cx="2099657" cy="414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80879" y="2620610"/>
            <a:ext cx="8098972" cy="369332"/>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uk-UA" b="1" dirty="0" smtClean="0">
                <a:solidFill>
                  <a:schemeClr val="tx1"/>
                </a:solidFill>
              </a:rPr>
              <a:t>              Переносні                                                                         Стаціонарні </a:t>
            </a:r>
            <a:endParaRPr lang="ru-RU" b="1" dirty="0">
              <a:solidFill>
                <a:schemeClr val="tx1"/>
              </a:solidFill>
            </a:endParaRPr>
          </a:p>
        </p:txBody>
      </p:sp>
      <p:sp>
        <p:nvSpPr>
          <p:cNvPr id="13" name="Прямоугольник 12"/>
          <p:cNvSpPr/>
          <p:nvPr/>
        </p:nvSpPr>
        <p:spPr>
          <a:xfrm>
            <a:off x="856343" y="3338286"/>
            <a:ext cx="10566400" cy="3139321"/>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lvl="0" indent="-285750">
              <a:buFont typeface="Wingdings" panose="05000000000000000000" pitchFamily="2" charset="2"/>
              <a:buChar char="v"/>
            </a:pPr>
            <a:r>
              <a:rPr lang="uk-UA" dirty="0"/>
              <a:t>Переносні пробовідбірники підлягають огляданню перед кожним відбиранням </a:t>
            </a:r>
            <a:r>
              <a:rPr lang="uk-UA" dirty="0" smtClean="0"/>
              <a:t>проб</a:t>
            </a:r>
          </a:p>
          <a:p>
            <a:pPr marL="285750" lvl="0" indent="-285750">
              <a:buFont typeface="Wingdings" panose="05000000000000000000" pitchFamily="2" charset="2"/>
              <a:buChar char="v"/>
            </a:pPr>
            <a:r>
              <a:rPr lang="uk-UA" dirty="0" smtClean="0"/>
              <a:t>Місця </a:t>
            </a:r>
            <a:r>
              <a:rPr lang="uk-UA" dirty="0"/>
              <a:t>відбору </a:t>
            </a:r>
            <a:r>
              <a:rPr lang="uk-UA" dirty="0" smtClean="0"/>
              <a:t>повинні </a:t>
            </a:r>
            <a:r>
              <a:rPr lang="uk-UA" dirty="0"/>
              <a:t>бути промарковані.</a:t>
            </a:r>
            <a:endParaRPr lang="ru-RU" dirty="0"/>
          </a:p>
          <a:p>
            <a:pPr marL="285750" lvl="0" indent="-285750">
              <a:buFont typeface="Wingdings" panose="05000000000000000000" pitchFamily="2" charset="2"/>
              <a:buChar char="v"/>
            </a:pPr>
            <a:r>
              <a:rPr lang="uk-UA" dirty="0"/>
              <a:t>При відбиранні проб, працівник, що відбирає проби, повинен слідкувати за повним перекриванням потоку під час відбору проб.</a:t>
            </a:r>
            <a:endParaRPr lang="ru-RU" dirty="0"/>
          </a:p>
          <a:p>
            <a:pPr marL="285750" lvl="0" indent="-285750">
              <a:buFont typeface="Wingdings" panose="05000000000000000000" pitchFamily="2" charset="2"/>
              <a:buChar char="v"/>
            </a:pPr>
            <a:r>
              <a:rPr lang="uk-UA" dirty="0"/>
              <a:t>Оператор повинен відбирати проби чистими руками або в рукавичках (з полімерних матеріалів або бавовняних).</a:t>
            </a:r>
            <a:endParaRPr lang="ru-RU" dirty="0"/>
          </a:p>
          <a:p>
            <a:pPr marL="285750" lvl="0" indent="-285750">
              <a:buFont typeface="Wingdings" panose="05000000000000000000" pitchFamily="2" charset="2"/>
              <a:buChar char="v"/>
            </a:pPr>
            <a:r>
              <a:rPr lang="uk-UA" dirty="0"/>
              <a:t>Пробовідбірник і контейнер (пакет) повинні бути чисті і </a:t>
            </a:r>
            <a:r>
              <a:rPr lang="uk-UA" dirty="0" smtClean="0"/>
              <a:t>сухі.</a:t>
            </a:r>
          </a:p>
          <a:p>
            <a:pPr marL="285750" lvl="0" indent="-285750">
              <a:buFont typeface="Wingdings" panose="05000000000000000000" pitchFamily="2" charset="2"/>
              <a:buChar char="v"/>
            </a:pPr>
            <a:r>
              <a:rPr lang="uk-UA" dirty="0" smtClean="0"/>
              <a:t>Відбираючи </a:t>
            </a:r>
            <a:r>
              <a:rPr lang="uk-UA" dirty="0"/>
              <a:t>проби, необхідно захистити пробу, пробовідбірник і контейнер від випадкового забруднення.</a:t>
            </a:r>
            <a:endParaRPr lang="ru-RU" dirty="0"/>
          </a:p>
          <a:p>
            <a:pPr marL="285750" lvl="0" indent="-285750">
              <a:buFont typeface="Wingdings" panose="05000000000000000000" pitchFamily="2" charset="2"/>
              <a:buChar char="v"/>
            </a:pPr>
            <a:r>
              <a:rPr lang="uk-UA" dirty="0"/>
              <a:t>Перед випорожненням пробовідбірника з його зовнішньої поверхні необхідного видалити всі сторонні домішки</a:t>
            </a:r>
            <a:endParaRPr lang="ru-RU" dirty="0"/>
          </a:p>
        </p:txBody>
      </p:sp>
    </p:spTree>
    <p:extLst>
      <p:ext uri="{BB962C8B-B14F-4D97-AF65-F5344CB8AC3E}">
        <p14:creationId xmlns:p14="http://schemas.microsoft.com/office/powerpoint/2010/main" val="29326768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01F31D2-5C60-6BA5-5EFD-679773E059D4}"/>
              </a:ext>
            </a:extLst>
          </p:cNvPr>
          <p:cNvSpPr txBox="1"/>
          <p:nvPr/>
        </p:nvSpPr>
        <p:spPr>
          <a:xfrm>
            <a:off x="332434" y="151899"/>
            <a:ext cx="9957078" cy="369332"/>
          </a:xfrm>
          <a:prstGeom prst="rect">
            <a:avLst/>
          </a:prstGeom>
          <a:noFill/>
        </p:spPr>
        <p:txBody>
          <a:bodyPr wrap="square">
            <a:spAutoFit/>
          </a:bodyPr>
          <a:lstStyle/>
          <a:p>
            <a:r>
              <a:rPr lang="en-US" b="1" i="0" u="none" strike="noStrike" dirty="0">
                <a:solidFill>
                  <a:srgbClr val="1B1B1B"/>
                </a:solidFill>
                <a:effectLst/>
                <a:latin typeface="Amasis MT Pro Black" panose="02040A04050005020304" pitchFamily="18" charset="0"/>
              </a:rPr>
              <a:t>I-06-01. </a:t>
            </a:r>
            <a:r>
              <a:rPr lang="uk-UA" b="1" i="0" u="none" strike="noStrike" dirty="0">
                <a:solidFill>
                  <a:srgbClr val="1B1B1B"/>
                </a:solidFill>
                <a:effectLst/>
              </a:rPr>
              <a:t>Інструкція оцінювання рівня культури забезпечення безпечності та якості продукції </a:t>
            </a:r>
            <a:endParaRPr lang="uk-UA" b="1" dirty="0"/>
          </a:p>
        </p:txBody>
      </p:sp>
      <p:cxnSp>
        <p:nvCxnSpPr>
          <p:cNvPr id="3" name="Пряма сполучна лінія 2">
            <a:extLst>
              <a:ext uri="{FF2B5EF4-FFF2-40B4-BE49-F238E27FC236}">
                <a16:creationId xmlns:a16="http://schemas.microsoft.com/office/drawing/2014/main" xmlns="" id="{9AF344C4-3478-B23A-7915-10B5BD2F9E07}"/>
              </a:ext>
            </a:extLst>
          </p:cNvPr>
          <p:cNvCxnSpPr/>
          <p:nvPr/>
        </p:nvCxnSpPr>
        <p:spPr>
          <a:xfrm>
            <a:off x="0" y="521231"/>
            <a:ext cx="3657600" cy="0"/>
          </a:xfrm>
          <a:prstGeom prst="line">
            <a:avLst/>
          </a:prstGeom>
        </p:spPr>
        <p:style>
          <a:lnRef idx="1">
            <a:schemeClr val="dk1"/>
          </a:lnRef>
          <a:fillRef idx="0">
            <a:schemeClr val="dk1"/>
          </a:fillRef>
          <a:effectRef idx="0">
            <a:schemeClr val="dk1"/>
          </a:effectRef>
          <a:fontRef idx="minor">
            <a:schemeClr val="tx1"/>
          </a:fontRef>
        </p:style>
      </p:cxnSp>
      <p:sp>
        <p:nvSpPr>
          <p:cNvPr id="4" name="Овал 3">
            <a:extLst>
              <a:ext uri="{FF2B5EF4-FFF2-40B4-BE49-F238E27FC236}">
                <a16:creationId xmlns:a16="http://schemas.microsoft.com/office/drawing/2014/main" xmlns="" id="{6A01C8FF-F2C5-75F6-A07B-00FFDFE1F81F}"/>
              </a:ext>
            </a:extLst>
          </p:cNvPr>
          <p:cNvSpPr/>
          <p:nvPr/>
        </p:nvSpPr>
        <p:spPr>
          <a:xfrm>
            <a:off x="463064" y="897651"/>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a:extLst>
              <a:ext uri="{FF2B5EF4-FFF2-40B4-BE49-F238E27FC236}">
                <a16:creationId xmlns:a16="http://schemas.microsoft.com/office/drawing/2014/main" xmlns="" id="{BC979C8C-179C-B447-B9A3-EE7ED1E2B09A}"/>
              </a:ext>
            </a:extLst>
          </p:cNvPr>
          <p:cNvSpPr txBox="1"/>
          <p:nvPr/>
        </p:nvSpPr>
        <p:spPr>
          <a:xfrm>
            <a:off x="1207057" y="1314381"/>
            <a:ext cx="5444952" cy="646331"/>
          </a:xfrm>
          <a:prstGeom prst="rect">
            <a:avLst/>
          </a:prstGeom>
          <a:noFill/>
        </p:spPr>
        <p:txBody>
          <a:bodyPr wrap="square">
            <a:spAutoFit/>
          </a:bodyPr>
          <a:lstStyle/>
          <a:p>
            <a:r>
              <a:rPr lang="ru-RU" b="1" i="0" u="none" strike="noStrike" dirty="0" err="1">
                <a:solidFill>
                  <a:srgbClr val="1B1B1B"/>
                </a:solidFill>
                <a:effectLst/>
                <a:latin typeface="Arial Nova" panose="020B0504020202020204" pitchFamily="34" charset="0"/>
              </a:rPr>
              <a:t>Покращення</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рівня</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культури</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аналіз</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результативності</a:t>
            </a:r>
            <a:r>
              <a:rPr lang="ru-RU" b="1" i="0" u="none" strike="noStrike" dirty="0">
                <a:solidFill>
                  <a:srgbClr val="1B1B1B"/>
                </a:solidFill>
                <a:effectLst/>
                <a:latin typeface="Arial Nova" panose="020B0504020202020204" pitchFamily="34" charset="0"/>
              </a:rPr>
              <a:t> та </a:t>
            </a:r>
            <a:r>
              <a:rPr lang="ru-RU" b="1" i="0" u="none" strike="noStrike" dirty="0" err="1">
                <a:solidFill>
                  <a:srgbClr val="1B1B1B"/>
                </a:solidFill>
                <a:effectLst/>
                <a:latin typeface="Arial Nova" panose="020B0504020202020204" pitchFamily="34" charset="0"/>
              </a:rPr>
              <a:t>завершеності</a:t>
            </a:r>
            <a:r>
              <a:rPr lang="ru-RU" b="1" i="0" u="none" strike="noStrike" dirty="0">
                <a:solidFill>
                  <a:srgbClr val="1B1B1B"/>
                </a:solidFill>
                <a:effectLst/>
                <a:latin typeface="Arial Nova" panose="020B0504020202020204" pitchFamily="34" charset="0"/>
              </a:rPr>
              <a:t> </a:t>
            </a:r>
            <a:r>
              <a:rPr lang="ru-RU" b="1" i="0" u="none" strike="noStrike" dirty="0" err="1">
                <a:solidFill>
                  <a:srgbClr val="1B1B1B"/>
                </a:solidFill>
                <a:effectLst/>
                <a:latin typeface="Arial Nova" panose="020B0504020202020204" pitchFamily="34" charset="0"/>
              </a:rPr>
              <a:t>заходів</a:t>
            </a:r>
            <a:r>
              <a:rPr lang="ru-RU" b="1" i="0" u="none" strike="noStrike" dirty="0">
                <a:solidFill>
                  <a:srgbClr val="1B1B1B"/>
                </a:solidFill>
                <a:effectLst/>
                <a:latin typeface="Arial Nova" panose="020B0504020202020204" pitchFamily="34" charset="0"/>
              </a:rPr>
              <a:t>.</a:t>
            </a:r>
            <a:endParaRPr lang="uk-UA" dirty="0">
              <a:latin typeface="Arial Nova" panose="020B0504020202020204" pitchFamily="34" charset="0"/>
            </a:endParaRPr>
          </a:p>
        </p:txBody>
      </p:sp>
      <p:cxnSp>
        <p:nvCxnSpPr>
          <p:cNvPr id="6" name="Пряма сполучна лінія 5">
            <a:extLst>
              <a:ext uri="{FF2B5EF4-FFF2-40B4-BE49-F238E27FC236}">
                <a16:creationId xmlns:a16="http://schemas.microsoft.com/office/drawing/2014/main" xmlns="" id="{27C69FC4-B16D-7172-9400-AFB92E5061C4}"/>
              </a:ext>
            </a:extLst>
          </p:cNvPr>
          <p:cNvCxnSpPr/>
          <p:nvPr/>
        </p:nvCxnSpPr>
        <p:spPr>
          <a:xfrm>
            <a:off x="1296658" y="2059260"/>
            <a:ext cx="3657600" cy="0"/>
          </a:xfrm>
          <a:prstGeom prst="line">
            <a:avLst/>
          </a:prstGeom>
        </p:spPr>
        <p:style>
          <a:lnRef idx="3">
            <a:schemeClr val="dk1"/>
          </a:lnRef>
          <a:fillRef idx="0">
            <a:schemeClr val="dk1"/>
          </a:fillRef>
          <a:effectRef idx="2">
            <a:schemeClr val="dk1"/>
          </a:effectRef>
          <a:fontRef idx="minor">
            <a:schemeClr val="tx1"/>
          </a:fontRef>
        </p:style>
      </p:cxnSp>
      <p:sp>
        <p:nvSpPr>
          <p:cNvPr id="8" name="TextBox 7">
            <a:extLst>
              <a:ext uri="{FF2B5EF4-FFF2-40B4-BE49-F238E27FC236}">
                <a16:creationId xmlns:a16="http://schemas.microsoft.com/office/drawing/2014/main" xmlns="" id="{B5933B41-5F34-D7B4-05EB-E1F7EBDE7EFD}"/>
              </a:ext>
            </a:extLst>
          </p:cNvPr>
          <p:cNvSpPr txBox="1"/>
          <p:nvPr/>
        </p:nvSpPr>
        <p:spPr>
          <a:xfrm>
            <a:off x="221016" y="4340946"/>
            <a:ext cx="2440910" cy="1754326"/>
          </a:xfrm>
          <a:prstGeom prst="rect">
            <a:avLst/>
          </a:prstGeom>
          <a:noFill/>
        </p:spPr>
        <p:txBody>
          <a:bodyPr wrap="square">
            <a:spAutoFit/>
          </a:bodyPr>
          <a:lstStyle/>
          <a:p>
            <a:r>
              <a:rPr lang="uk-UA" b="0" i="0" u="none" strike="noStrike" dirty="0">
                <a:solidFill>
                  <a:srgbClr val="000000"/>
                </a:solidFill>
                <a:effectLst/>
                <a:latin typeface="Sitka Subheading" panose="02000505000000020004" pitchFamily="2" charset="0"/>
              </a:rPr>
              <a:t>Фахівець аналізу слабкі сторони і формує проект дій з покращення та подає на розгляд директору</a:t>
            </a:r>
            <a:endParaRPr lang="uk-UA" dirty="0">
              <a:solidFill>
                <a:srgbClr val="000000"/>
              </a:solidFill>
              <a:effectLst/>
              <a:latin typeface="Sitka Subheading" panose="02000505000000020004" pitchFamily="2" charset="0"/>
            </a:endParaRPr>
          </a:p>
        </p:txBody>
      </p:sp>
      <p:pic>
        <p:nvPicPr>
          <p:cNvPr id="10" name="Рисунок 9">
            <a:extLst>
              <a:ext uri="{FF2B5EF4-FFF2-40B4-BE49-F238E27FC236}">
                <a16:creationId xmlns:a16="http://schemas.microsoft.com/office/drawing/2014/main" xmlns="" id="{40009F88-C1CF-3C86-3123-D850C97BF2C6}"/>
              </a:ext>
            </a:extLst>
          </p:cNvPr>
          <p:cNvPicPr>
            <a:picLocks noChangeAspect="1"/>
          </p:cNvPicPr>
          <p:nvPr/>
        </p:nvPicPr>
        <p:blipFill>
          <a:blip r:embed="rId2"/>
          <a:stretch>
            <a:fillRect/>
          </a:stretch>
        </p:blipFill>
        <p:spPr>
          <a:xfrm>
            <a:off x="601249" y="2840424"/>
            <a:ext cx="1217503" cy="1190313"/>
          </a:xfrm>
          <a:prstGeom prst="rect">
            <a:avLst/>
          </a:prstGeom>
        </p:spPr>
      </p:pic>
      <p:pic>
        <p:nvPicPr>
          <p:cNvPr id="12" name="Рисунок 11">
            <a:extLst>
              <a:ext uri="{FF2B5EF4-FFF2-40B4-BE49-F238E27FC236}">
                <a16:creationId xmlns:a16="http://schemas.microsoft.com/office/drawing/2014/main" xmlns="" id="{5BF2AA9F-80B0-D926-5668-8C32CDAEC38B}"/>
              </a:ext>
            </a:extLst>
          </p:cNvPr>
          <p:cNvPicPr>
            <a:picLocks noChangeAspect="1"/>
          </p:cNvPicPr>
          <p:nvPr/>
        </p:nvPicPr>
        <p:blipFill>
          <a:blip r:embed="rId3"/>
          <a:stretch>
            <a:fillRect/>
          </a:stretch>
        </p:blipFill>
        <p:spPr>
          <a:xfrm>
            <a:off x="3440879" y="2831269"/>
            <a:ext cx="977308" cy="1236594"/>
          </a:xfrm>
          <a:prstGeom prst="rect">
            <a:avLst/>
          </a:prstGeom>
        </p:spPr>
      </p:pic>
      <p:pic>
        <p:nvPicPr>
          <p:cNvPr id="16" name="Рисунок 15">
            <a:extLst>
              <a:ext uri="{FF2B5EF4-FFF2-40B4-BE49-F238E27FC236}">
                <a16:creationId xmlns:a16="http://schemas.microsoft.com/office/drawing/2014/main" xmlns="" id="{E07EC56D-EB9D-7981-7B79-A54A42E4D1C1}"/>
              </a:ext>
            </a:extLst>
          </p:cNvPr>
          <p:cNvPicPr>
            <a:picLocks noChangeAspect="1"/>
          </p:cNvPicPr>
          <p:nvPr/>
        </p:nvPicPr>
        <p:blipFill>
          <a:blip r:embed="rId4"/>
          <a:stretch>
            <a:fillRect/>
          </a:stretch>
        </p:blipFill>
        <p:spPr>
          <a:xfrm>
            <a:off x="6040314" y="2604909"/>
            <a:ext cx="1787947" cy="1584653"/>
          </a:xfrm>
          <a:prstGeom prst="rect">
            <a:avLst/>
          </a:prstGeom>
        </p:spPr>
      </p:pic>
      <p:pic>
        <p:nvPicPr>
          <p:cNvPr id="18" name="Рисунок 17">
            <a:extLst>
              <a:ext uri="{FF2B5EF4-FFF2-40B4-BE49-F238E27FC236}">
                <a16:creationId xmlns:a16="http://schemas.microsoft.com/office/drawing/2014/main" xmlns="" id="{5D12EA88-ED64-97AC-7F6E-95CDCE7C5E3A}"/>
              </a:ext>
            </a:extLst>
          </p:cNvPr>
          <p:cNvPicPr>
            <a:picLocks noChangeAspect="1"/>
          </p:cNvPicPr>
          <p:nvPr/>
        </p:nvPicPr>
        <p:blipFill>
          <a:blip r:embed="rId5"/>
          <a:stretch>
            <a:fillRect/>
          </a:stretch>
        </p:blipFill>
        <p:spPr>
          <a:xfrm>
            <a:off x="9450388" y="2726397"/>
            <a:ext cx="1699748" cy="1645866"/>
          </a:xfrm>
          <a:prstGeom prst="rect">
            <a:avLst/>
          </a:prstGeom>
        </p:spPr>
      </p:pic>
      <p:sp>
        <p:nvSpPr>
          <p:cNvPr id="20" name="TextBox 19">
            <a:extLst>
              <a:ext uri="{FF2B5EF4-FFF2-40B4-BE49-F238E27FC236}">
                <a16:creationId xmlns:a16="http://schemas.microsoft.com/office/drawing/2014/main" xmlns="" id="{6259FD44-7B61-2BBB-DB82-03950EAAC8B2}"/>
              </a:ext>
            </a:extLst>
          </p:cNvPr>
          <p:cNvSpPr txBox="1"/>
          <p:nvPr/>
        </p:nvSpPr>
        <p:spPr>
          <a:xfrm>
            <a:off x="2910181" y="4340917"/>
            <a:ext cx="2937516" cy="2031325"/>
          </a:xfrm>
          <a:prstGeom prst="rect">
            <a:avLst/>
          </a:prstGeom>
          <a:noFill/>
        </p:spPr>
        <p:txBody>
          <a:bodyPr wrap="square">
            <a:spAutoFit/>
          </a:bodyPr>
          <a:lstStyle/>
          <a:p>
            <a:r>
              <a:rPr lang="uk-UA" b="0" i="0" u="none" strike="noStrike" dirty="0">
                <a:solidFill>
                  <a:srgbClr val="000000"/>
                </a:solidFill>
                <a:effectLst/>
                <a:latin typeface="Sitka Subheading" panose="02000505000000020004" pitchFamily="2" charset="0"/>
              </a:rPr>
              <a:t>Після розгляду складається ПЛ-06-01 План підвищення рівня культури (дії, відповідальні особи терміни), який затверджує директор</a:t>
            </a:r>
            <a:endParaRPr lang="uk-UA" dirty="0">
              <a:solidFill>
                <a:srgbClr val="000000"/>
              </a:solidFill>
              <a:effectLst/>
              <a:latin typeface="Sitka Subheading" panose="02000505000000020004" pitchFamily="2" charset="0"/>
            </a:endParaRPr>
          </a:p>
        </p:txBody>
      </p:sp>
      <p:sp>
        <p:nvSpPr>
          <p:cNvPr id="22" name="TextBox 21">
            <a:extLst>
              <a:ext uri="{FF2B5EF4-FFF2-40B4-BE49-F238E27FC236}">
                <a16:creationId xmlns:a16="http://schemas.microsoft.com/office/drawing/2014/main" xmlns="" id="{D6B67D5B-8DFD-C5EF-2E15-4EDD3C700195}"/>
              </a:ext>
            </a:extLst>
          </p:cNvPr>
          <p:cNvSpPr txBox="1"/>
          <p:nvPr/>
        </p:nvSpPr>
        <p:spPr>
          <a:xfrm>
            <a:off x="6130529" y="4340917"/>
            <a:ext cx="2620107" cy="923330"/>
          </a:xfrm>
          <a:prstGeom prst="rect">
            <a:avLst/>
          </a:prstGeom>
          <a:noFill/>
        </p:spPr>
        <p:txBody>
          <a:bodyPr wrap="square">
            <a:spAutoFit/>
          </a:bodyPr>
          <a:lstStyle/>
          <a:p>
            <a:r>
              <a:rPr lang="uk-UA" b="0" i="0" u="none" strike="noStrike" dirty="0">
                <a:solidFill>
                  <a:srgbClr val="000000"/>
                </a:solidFill>
                <a:effectLst/>
                <a:latin typeface="Sitka Subheading" panose="02000505000000020004" pitchFamily="2" charset="0"/>
              </a:rPr>
              <a:t>В залежності від рівня проводиться повторне анкетування </a:t>
            </a:r>
            <a:endParaRPr lang="uk-UA" dirty="0">
              <a:solidFill>
                <a:srgbClr val="000000"/>
              </a:solidFill>
              <a:effectLst/>
              <a:latin typeface="Sitka Subheading" panose="02000505000000020004" pitchFamily="2" charset="0"/>
            </a:endParaRPr>
          </a:p>
        </p:txBody>
      </p:sp>
      <p:sp>
        <p:nvSpPr>
          <p:cNvPr id="24" name="TextBox 23">
            <a:extLst>
              <a:ext uri="{FF2B5EF4-FFF2-40B4-BE49-F238E27FC236}">
                <a16:creationId xmlns:a16="http://schemas.microsoft.com/office/drawing/2014/main" xmlns="" id="{67E90ABD-580A-68E5-54A3-0FA046C22D87}"/>
              </a:ext>
            </a:extLst>
          </p:cNvPr>
          <p:cNvSpPr txBox="1"/>
          <p:nvPr/>
        </p:nvSpPr>
        <p:spPr>
          <a:xfrm>
            <a:off x="9033468" y="4334275"/>
            <a:ext cx="2937516" cy="1477328"/>
          </a:xfrm>
          <a:prstGeom prst="rect">
            <a:avLst/>
          </a:prstGeom>
          <a:noFill/>
        </p:spPr>
        <p:txBody>
          <a:bodyPr wrap="square">
            <a:spAutoFit/>
          </a:bodyPr>
          <a:lstStyle/>
          <a:p>
            <a:r>
              <a:rPr lang="uk-UA" b="0" i="0" u="none" strike="noStrike" dirty="0">
                <a:solidFill>
                  <a:srgbClr val="000000"/>
                </a:solidFill>
                <a:effectLst/>
                <a:latin typeface="Sitka Subheading" panose="02000505000000020004" pitchFamily="2" charset="0"/>
              </a:rPr>
              <a:t>Аналіз ефективності та дії для забезпечення відповідного рівня культури проводяться на основі таблиці 3.</a:t>
            </a:r>
            <a:endParaRPr lang="uk-UA" dirty="0">
              <a:latin typeface="Sitka Subheading" panose="02000505000000020004" pitchFamily="2" charset="0"/>
            </a:endParaRPr>
          </a:p>
        </p:txBody>
      </p:sp>
      <p:pic>
        <p:nvPicPr>
          <p:cNvPr id="45" name="Picture 4">
            <a:extLst>
              <a:ext uri="{FF2B5EF4-FFF2-40B4-BE49-F238E27FC236}">
                <a16:creationId xmlns:a16="http://schemas.microsoft.com/office/drawing/2014/main" xmlns="" id="{C6DBDB39-4A44-8505-7A33-DC0623BC77EF}"/>
              </a:ext>
            </a:extLst>
          </p:cNvPr>
          <p:cNvPicPr>
            <a:picLocks noChangeAspect="1" noChangeArrowheads="1"/>
          </p:cNvPicPr>
          <p:nvPr/>
        </p:nvPicPr>
        <p:blipFill>
          <a:blip r:embed="rId6">
            <a:alphaModFix amt="5000"/>
            <a:extLst>
              <a:ext uri="{28A0092B-C50C-407E-A947-70E740481C1C}">
                <a14:useLocalDpi xmlns:a14="http://schemas.microsoft.com/office/drawing/2010/main" val="0"/>
              </a:ext>
            </a:extLst>
          </a:blip>
          <a:srcRect/>
          <a:stretch>
            <a:fillRect/>
          </a:stretch>
        </p:blipFill>
        <p:spPr bwMode="auto">
          <a:xfrm rot="1641574">
            <a:off x="8142071" y="-1039032"/>
            <a:ext cx="4239799" cy="4239799"/>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Пряма сполучна лінія 24">
            <a:extLst>
              <a:ext uri="{FF2B5EF4-FFF2-40B4-BE49-F238E27FC236}">
                <a16:creationId xmlns:a16="http://schemas.microsoft.com/office/drawing/2014/main" xmlns="" id="{6712AD7B-44C6-44E8-3C85-3D482240C70E}"/>
              </a:ext>
            </a:extLst>
          </p:cNvPr>
          <p:cNvCxnSpPr>
            <a:cxnSpLocks/>
          </p:cNvCxnSpPr>
          <p:nvPr/>
        </p:nvCxnSpPr>
        <p:spPr>
          <a:xfrm>
            <a:off x="221016" y="4426607"/>
            <a:ext cx="0" cy="929972"/>
          </a:xfrm>
          <a:prstGeom prst="line">
            <a:avLst/>
          </a:prstGeom>
        </p:spPr>
        <p:style>
          <a:lnRef idx="3">
            <a:schemeClr val="dk1"/>
          </a:lnRef>
          <a:fillRef idx="0">
            <a:schemeClr val="dk1"/>
          </a:fillRef>
          <a:effectRef idx="2">
            <a:schemeClr val="dk1"/>
          </a:effectRef>
          <a:fontRef idx="minor">
            <a:schemeClr val="tx1"/>
          </a:fontRef>
        </p:style>
      </p:cxnSp>
      <p:cxnSp>
        <p:nvCxnSpPr>
          <p:cNvPr id="30" name="Пряма сполучна лінія 29">
            <a:extLst>
              <a:ext uri="{FF2B5EF4-FFF2-40B4-BE49-F238E27FC236}">
                <a16:creationId xmlns:a16="http://schemas.microsoft.com/office/drawing/2014/main" xmlns="" id="{44D197C7-371B-265F-661D-817E0ABD8BBE}"/>
              </a:ext>
            </a:extLst>
          </p:cNvPr>
          <p:cNvCxnSpPr>
            <a:cxnSpLocks/>
          </p:cNvCxnSpPr>
          <p:nvPr/>
        </p:nvCxnSpPr>
        <p:spPr>
          <a:xfrm>
            <a:off x="2910181" y="4426607"/>
            <a:ext cx="0" cy="929972"/>
          </a:xfrm>
          <a:prstGeom prst="line">
            <a:avLst/>
          </a:prstGeom>
        </p:spPr>
        <p:style>
          <a:lnRef idx="3">
            <a:schemeClr val="dk1"/>
          </a:lnRef>
          <a:fillRef idx="0">
            <a:schemeClr val="dk1"/>
          </a:fillRef>
          <a:effectRef idx="2">
            <a:schemeClr val="dk1"/>
          </a:effectRef>
          <a:fontRef idx="minor">
            <a:schemeClr val="tx1"/>
          </a:fontRef>
        </p:style>
      </p:cxnSp>
      <p:cxnSp>
        <p:nvCxnSpPr>
          <p:cNvPr id="31" name="Пряма сполучна лінія 30">
            <a:extLst>
              <a:ext uri="{FF2B5EF4-FFF2-40B4-BE49-F238E27FC236}">
                <a16:creationId xmlns:a16="http://schemas.microsoft.com/office/drawing/2014/main" xmlns="" id="{F8FEB71E-2BB0-60D5-1141-A9CC8C0D138D}"/>
              </a:ext>
            </a:extLst>
          </p:cNvPr>
          <p:cNvCxnSpPr>
            <a:cxnSpLocks/>
          </p:cNvCxnSpPr>
          <p:nvPr/>
        </p:nvCxnSpPr>
        <p:spPr>
          <a:xfrm>
            <a:off x="6130529" y="4437800"/>
            <a:ext cx="0" cy="929972"/>
          </a:xfrm>
          <a:prstGeom prst="line">
            <a:avLst/>
          </a:prstGeom>
        </p:spPr>
        <p:style>
          <a:lnRef idx="3">
            <a:schemeClr val="dk1"/>
          </a:lnRef>
          <a:fillRef idx="0">
            <a:schemeClr val="dk1"/>
          </a:fillRef>
          <a:effectRef idx="2">
            <a:schemeClr val="dk1"/>
          </a:effectRef>
          <a:fontRef idx="minor">
            <a:schemeClr val="tx1"/>
          </a:fontRef>
        </p:style>
      </p:cxnSp>
      <p:cxnSp>
        <p:nvCxnSpPr>
          <p:cNvPr id="32" name="Пряма сполучна лінія 31">
            <a:extLst>
              <a:ext uri="{FF2B5EF4-FFF2-40B4-BE49-F238E27FC236}">
                <a16:creationId xmlns:a16="http://schemas.microsoft.com/office/drawing/2014/main" xmlns="" id="{30B27DFA-D861-F9C9-8B52-6E24699014DE}"/>
              </a:ext>
            </a:extLst>
          </p:cNvPr>
          <p:cNvCxnSpPr>
            <a:cxnSpLocks/>
          </p:cNvCxnSpPr>
          <p:nvPr/>
        </p:nvCxnSpPr>
        <p:spPr>
          <a:xfrm>
            <a:off x="9046226" y="4437800"/>
            <a:ext cx="0" cy="929972"/>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p14="http://schemas.microsoft.com/office/powerpoint/2010/main">
        <mc:Choice Requires="p14">
          <p:contentPart p14:bwMode="auto" r:id="rId7">
            <p14:nvContentPartPr>
              <p14:cNvPr id="33" name="Рукописні дані 32">
                <a:extLst>
                  <a:ext uri="{FF2B5EF4-FFF2-40B4-BE49-F238E27FC236}">
                    <a16:creationId xmlns:a16="http://schemas.microsoft.com/office/drawing/2014/main" xmlns="" id="{812EEBB0-AEF8-AF63-EA19-16855FA8385C}"/>
                  </a:ext>
                </a:extLst>
              </p14:cNvPr>
              <p14:cNvContentPartPr/>
              <p14:nvPr/>
            </p14:nvContentPartPr>
            <p14:xfrm>
              <a:off x="341035" y="4511148"/>
              <a:ext cx="1667880" cy="11520"/>
            </p14:xfrm>
          </p:contentPart>
        </mc:Choice>
        <mc:Fallback xmlns="">
          <p:pic>
            <p:nvPicPr>
              <p:cNvPr id="33" name="Рукописні дані 32">
                <a:extLst>
                  <a:ext uri="{FF2B5EF4-FFF2-40B4-BE49-F238E27FC236}">
                    <a16:creationId xmlns:a16="http://schemas.microsoft.com/office/drawing/2014/main" id="{812EEBB0-AEF8-AF63-EA19-16855FA8385C}"/>
                  </a:ext>
                </a:extLst>
              </p:cNvPr>
              <p:cNvPicPr/>
              <p:nvPr/>
            </p:nvPicPr>
            <p:blipFill>
              <a:blip r:embed="rId8"/>
              <a:stretch>
                <a:fillRect/>
              </a:stretch>
            </p:blipFill>
            <p:spPr>
              <a:xfrm>
                <a:off x="251395" y="4331508"/>
                <a:ext cx="184752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4" name="Рукописні дані 33">
                <a:extLst>
                  <a:ext uri="{FF2B5EF4-FFF2-40B4-BE49-F238E27FC236}">
                    <a16:creationId xmlns:a16="http://schemas.microsoft.com/office/drawing/2014/main" xmlns="" id="{D16CF3E0-01ED-4322-11D1-79C3BF7AB3BE}"/>
                  </a:ext>
                </a:extLst>
              </p14:cNvPr>
              <p14:cNvContentPartPr/>
              <p14:nvPr/>
            </p14:nvContentPartPr>
            <p14:xfrm>
              <a:off x="331315" y="4761708"/>
              <a:ext cx="1677600" cy="21600"/>
            </p14:xfrm>
          </p:contentPart>
        </mc:Choice>
        <mc:Fallback xmlns="">
          <p:pic>
            <p:nvPicPr>
              <p:cNvPr id="34" name="Рукописні дані 33">
                <a:extLst>
                  <a:ext uri="{FF2B5EF4-FFF2-40B4-BE49-F238E27FC236}">
                    <a16:creationId xmlns:a16="http://schemas.microsoft.com/office/drawing/2014/main" id="{D16CF3E0-01ED-4322-11D1-79C3BF7AB3BE}"/>
                  </a:ext>
                </a:extLst>
              </p:cNvPr>
              <p:cNvPicPr/>
              <p:nvPr/>
            </p:nvPicPr>
            <p:blipFill>
              <a:blip r:embed="rId10"/>
              <a:stretch>
                <a:fillRect/>
              </a:stretch>
            </p:blipFill>
            <p:spPr>
              <a:xfrm>
                <a:off x="241675" y="4582068"/>
                <a:ext cx="1857240" cy="381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5" name="Рукописні дані 34">
                <a:extLst>
                  <a:ext uri="{FF2B5EF4-FFF2-40B4-BE49-F238E27FC236}">
                    <a16:creationId xmlns:a16="http://schemas.microsoft.com/office/drawing/2014/main" xmlns="" id="{68A152D3-050B-64F2-0A09-7F13141AC8B0}"/>
                  </a:ext>
                </a:extLst>
              </p14:cNvPr>
              <p14:cNvContentPartPr/>
              <p14:nvPr/>
            </p14:nvContentPartPr>
            <p14:xfrm>
              <a:off x="331315" y="5063748"/>
              <a:ext cx="1506240" cy="11520"/>
            </p14:xfrm>
          </p:contentPart>
        </mc:Choice>
        <mc:Fallback xmlns="">
          <p:pic>
            <p:nvPicPr>
              <p:cNvPr id="35" name="Рукописні дані 34">
                <a:extLst>
                  <a:ext uri="{FF2B5EF4-FFF2-40B4-BE49-F238E27FC236}">
                    <a16:creationId xmlns:a16="http://schemas.microsoft.com/office/drawing/2014/main" id="{68A152D3-050B-64F2-0A09-7F13141AC8B0}"/>
                  </a:ext>
                </a:extLst>
              </p:cNvPr>
              <p:cNvPicPr/>
              <p:nvPr/>
            </p:nvPicPr>
            <p:blipFill>
              <a:blip r:embed="rId12"/>
              <a:stretch>
                <a:fillRect/>
              </a:stretch>
            </p:blipFill>
            <p:spPr>
              <a:xfrm>
                <a:off x="241675" y="4884108"/>
                <a:ext cx="168588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Рукописні дані 35">
                <a:extLst>
                  <a:ext uri="{FF2B5EF4-FFF2-40B4-BE49-F238E27FC236}">
                    <a16:creationId xmlns:a16="http://schemas.microsoft.com/office/drawing/2014/main" xmlns="" id="{64BE6537-A2B6-FA90-C13A-4F1166B17D71}"/>
                  </a:ext>
                </a:extLst>
              </p14:cNvPr>
              <p14:cNvContentPartPr/>
              <p14:nvPr/>
            </p14:nvContentPartPr>
            <p14:xfrm>
              <a:off x="3014035" y="4812108"/>
              <a:ext cx="2270520" cy="21600"/>
            </p14:xfrm>
          </p:contentPart>
        </mc:Choice>
        <mc:Fallback xmlns="">
          <p:pic>
            <p:nvPicPr>
              <p:cNvPr id="36" name="Рукописні дані 35">
                <a:extLst>
                  <a:ext uri="{FF2B5EF4-FFF2-40B4-BE49-F238E27FC236}">
                    <a16:creationId xmlns:a16="http://schemas.microsoft.com/office/drawing/2014/main" id="{64BE6537-A2B6-FA90-C13A-4F1166B17D71}"/>
                  </a:ext>
                </a:extLst>
              </p:cNvPr>
              <p:cNvPicPr/>
              <p:nvPr/>
            </p:nvPicPr>
            <p:blipFill>
              <a:blip r:embed="rId14"/>
              <a:stretch>
                <a:fillRect/>
              </a:stretch>
            </p:blipFill>
            <p:spPr>
              <a:xfrm>
                <a:off x="2924395" y="4632468"/>
                <a:ext cx="2450160" cy="381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Рукописні дані 36">
                <a:extLst>
                  <a:ext uri="{FF2B5EF4-FFF2-40B4-BE49-F238E27FC236}">
                    <a16:creationId xmlns:a16="http://schemas.microsoft.com/office/drawing/2014/main" xmlns="" id="{4AC17FB7-721A-B3B0-7AE1-2274A66EEF84}"/>
                  </a:ext>
                </a:extLst>
              </p14:cNvPr>
              <p14:cNvContentPartPr/>
              <p14:nvPr/>
            </p14:nvContentPartPr>
            <p14:xfrm>
              <a:off x="3044275" y="5053308"/>
              <a:ext cx="2350080" cy="42840"/>
            </p14:xfrm>
          </p:contentPart>
        </mc:Choice>
        <mc:Fallback xmlns="">
          <p:pic>
            <p:nvPicPr>
              <p:cNvPr id="37" name="Рукописні дані 36">
                <a:extLst>
                  <a:ext uri="{FF2B5EF4-FFF2-40B4-BE49-F238E27FC236}">
                    <a16:creationId xmlns:a16="http://schemas.microsoft.com/office/drawing/2014/main" id="{4AC17FB7-721A-B3B0-7AE1-2274A66EEF84}"/>
                  </a:ext>
                </a:extLst>
              </p:cNvPr>
              <p:cNvPicPr/>
              <p:nvPr/>
            </p:nvPicPr>
            <p:blipFill>
              <a:blip r:embed="rId16"/>
              <a:stretch>
                <a:fillRect/>
              </a:stretch>
            </p:blipFill>
            <p:spPr>
              <a:xfrm>
                <a:off x="2954275" y="4873308"/>
                <a:ext cx="2529720" cy="402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8" name="Рукописні дані 37">
                <a:extLst>
                  <a:ext uri="{FF2B5EF4-FFF2-40B4-BE49-F238E27FC236}">
                    <a16:creationId xmlns:a16="http://schemas.microsoft.com/office/drawing/2014/main" xmlns="" id="{65A4D89B-3903-986F-5D3E-7D144C1ED29A}"/>
                  </a:ext>
                </a:extLst>
              </p14:cNvPr>
              <p14:cNvContentPartPr/>
              <p14:nvPr/>
            </p14:nvContentPartPr>
            <p14:xfrm>
              <a:off x="3044275" y="5375148"/>
              <a:ext cx="945000" cy="41040"/>
            </p14:xfrm>
          </p:contentPart>
        </mc:Choice>
        <mc:Fallback xmlns="">
          <p:pic>
            <p:nvPicPr>
              <p:cNvPr id="38" name="Рукописні дані 37">
                <a:extLst>
                  <a:ext uri="{FF2B5EF4-FFF2-40B4-BE49-F238E27FC236}">
                    <a16:creationId xmlns:a16="http://schemas.microsoft.com/office/drawing/2014/main" id="{65A4D89B-3903-986F-5D3E-7D144C1ED29A}"/>
                  </a:ext>
                </a:extLst>
              </p:cNvPr>
              <p:cNvPicPr/>
              <p:nvPr/>
            </p:nvPicPr>
            <p:blipFill>
              <a:blip r:embed="rId18"/>
              <a:stretch>
                <a:fillRect/>
              </a:stretch>
            </p:blipFill>
            <p:spPr>
              <a:xfrm>
                <a:off x="2954275" y="5195148"/>
                <a:ext cx="1124640" cy="4006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9" name="Рукописні дані 38">
                <a:extLst>
                  <a:ext uri="{FF2B5EF4-FFF2-40B4-BE49-F238E27FC236}">
                    <a16:creationId xmlns:a16="http://schemas.microsoft.com/office/drawing/2014/main" xmlns="" id="{2E53FC70-7815-17DE-395D-08122A10023B}"/>
                  </a:ext>
                </a:extLst>
              </p14:cNvPr>
              <p14:cNvContentPartPr/>
              <p14:nvPr/>
            </p14:nvContentPartPr>
            <p14:xfrm>
              <a:off x="6239635" y="4802388"/>
              <a:ext cx="2330640" cy="11520"/>
            </p14:xfrm>
          </p:contentPart>
        </mc:Choice>
        <mc:Fallback xmlns="">
          <p:pic>
            <p:nvPicPr>
              <p:cNvPr id="39" name="Рукописні дані 38">
                <a:extLst>
                  <a:ext uri="{FF2B5EF4-FFF2-40B4-BE49-F238E27FC236}">
                    <a16:creationId xmlns:a16="http://schemas.microsoft.com/office/drawing/2014/main" id="{2E53FC70-7815-17DE-395D-08122A10023B}"/>
                  </a:ext>
                </a:extLst>
              </p:cNvPr>
              <p:cNvPicPr/>
              <p:nvPr/>
            </p:nvPicPr>
            <p:blipFill>
              <a:blip r:embed="rId20"/>
              <a:stretch>
                <a:fillRect/>
              </a:stretch>
            </p:blipFill>
            <p:spPr>
              <a:xfrm>
                <a:off x="6149635" y="4622388"/>
                <a:ext cx="251028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0" name="Рукописні дані 39">
                <a:extLst>
                  <a:ext uri="{FF2B5EF4-FFF2-40B4-BE49-F238E27FC236}">
                    <a16:creationId xmlns:a16="http://schemas.microsoft.com/office/drawing/2014/main" xmlns="" id="{BE5EB18B-B74F-DC48-54E2-BC4669AD11B8}"/>
                  </a:ext>
                </a:extLst>
              </p14:cNvPr>
              <p14:cNvContentPartPr/>
              <p14:nvPr/>
            </p14:nvContentPartPr>
            <p14:xfrm>
              <a:off x="6249715" y="5134668"/>
              <a:ext cx="1275840" cy="41040"/>
            </p14:xfrm>
          </p:contentPart>
        </mc:Choice>
        <mc:Fallback xmlns="">
          <p:pic>
            <p:nvPicPr>
              <p:cNvPr id="40" name="Рукописні дані 39">
                <a:extLst>
                  <a:ext uri="{FF2B5EF4-FFF2-40B4-BE49-F238E27FC236}">
                    <a16:creationId xmlns:a16="http://schemas.microsoft.com/office/drawing/2014/main" id="{BE5EB18B-B74F-DC48-54E2-BC4669AD11B8}"/>
                  </a:ext>
                </a:extLst>
              </p:cNvPr>
              <p:cNvPicPr/>
              <p:nvPr/>
            </p:nvPicPr>
            <p:blipFill>
              <a:blip r:embed="rId22"/>
              <a:stretch>
                <a:fillRect/>
              </a:stretch>
            </p:blipFill>
            <p:spPr>
              <a:xfrm>
                <a:off x="6160075" y="4954668"/>
                <a:ext cx="1455480" cy="4006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1" name="Рукописні дані 40">
                <a:extLst>
                  <a:ext uri="{FF2B5EF4-FFF2-40B4-BE49-F238E27FC236}">
                    <a16:creationId xmlns:a16="http://schemas.microsoft.com/office/drawing/2014/main" xmlns="" id="{E052C9AE-946F-E701-FE2D-EB81783009D7}"/>
                  </a:ext>
                </a:extLst>
              </p14:cNvPr>
              <p14:cNvContentPartPr/>
              <p14:nvPr/>
            </p14:nvContentPartPr>
            <p14:xfrm>
              <a:off x="9133675" y="4520508"/>
              <a:ext cx="2499480" cy="42480"/>
            </p14:xfrm>
          </p:contentPart>
        </mc:Choice>
        <mc:Fallback xmlns="">
          <p:pic>
            <p:nvPicPr>
              <p:cNvPr id="41" name="Рукописні дані 40">
                <a:extLst>
                  <a:ext uri="{FF2B5EF4-FFF2-40B4-BE49-F238E27FC236}">
                    <a16:creationId xmlns:a16="http://schemas.microsoft.com/office/drawing/2014/main" id="{E052C9AE-946F-E701-FE2D-EB81783009D7}"/>
                  </a:ext>
                </a:extLst>
              </p:cNvPr>
              <p:cNvPicPr/>
              <p:nvPr/>
            </p:nvPicPr>
            <p:blipFill>
              <a:blip r:embed="rId24"/>
              <a:stretch>
                <a:fillRect/>
              </a:stretch>
            </p:blipFill>
            <p:spPr>
              <a:xfrm>
                <a:off x="9043675" y="4340508"/>
                <a:ext cx="2679120" cy="4021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2" name="Рукописні дані 41">
                <a:extLst>
                  <a:ext uri="{FF2B5EF4-FFF2-40B4-BE49-F238E27FC236}">
                    <a16:creationId xmlns:a16="http://schemas.microsoft.com/office/drawing/2014/main" xmlns="" id="{021118A1-D714-2901-E5D7-1A8EAE0098EC}"/>
                  </a:ext>
                </a:extLst>
              </p14:cNvPr>
              <p14:cNvContentPartPr/>
              <p14:nvPr/>
            </p14:nvContentPartPr>
            <p14:xfrm>
              <a:off x="9133675" y="4812108"/>
              <a:ext cx="2122200" cy="31680"/>
            </p14:xfrm>
          </p:contentPart>
        </mc:Choice>
        <mc:Fallback xmlns="">
          <p:pic>
            <p:nvPicPr>
              <p:cNvPr id="42" name="Рукописні дані 41">
                <a:extLst>
                  <a:ext uri="{FF2B5EF4-FFF2-40B4-BE49-F238E27FC236}">
                    <a16:creationId xmlns:a16="http://schemas.microsoft.com/office/drawing/2014/main" id="{021118A1-D714-2901-E5D7-1A8EAE0098EC}"/>
                  </a:ext>
                </a:extLst>
              </p:cNvPr>
              <p:cNvPicPr/>
              <p:nvPr/>
            </p:nvPicPr>
            <p:blipFill>
              <a:blip r:embed="rId26"/>
              <a:stretch>
                <a:fillRect/>
              </a:stretch>
            </p:blipFill>
            <p:spPr>
              <a:xfrm>
                <a:off x="9043675" y="4632108"/>
                <a:ext cx="230184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3" name="Рукописні дані 42">
                <a:extLst>
                  <a:ext uri="{FF2B5EF4-FFF2-40B4-BE49-F238E27FC236}">
                    <a16:creationId xmlns:a16="http://schemas.microsoft.com/office/drawing/2014/main" xmlns="" id="{DF93F3B3-7B25-828D-EFE3-059BFFFE8563}"/>
                  </a:ext>
                </a:extLst>
              </p14:cNvPr>
              <p14:cNvContentPartPr/>
              <p14:nvPr/>
            </p14:nvContentPartPr>
            <p14:xfrm>
              <a:off x="9154195" y="5072748"/>
              <a:ext cx="1958760" cy="41760"/>
            </p14:xfrm>
          </p:contentPart>
        </mc:Choice>
        <mc:Fallback xmlns="">
          <p:pic>
            <p:nvPicPr>
              <p:cNvPr id="43" name="Рукописні дані 42">
                <a:extLst>
                  <a:ext uri="{FF2B5EF4-FFF2-40B4-BE49-F238E27FC236}">
                    <a16:creationId xmlns:a16="http://schemas.microsoft.com/office/drawing/2014/main" id="{DF93F3B3-7B25-828D-EFE3-059BFFFE8563}"/>
                  </a:ext>
                </a:extLst>
              </p:cNvPr>
              <p:cNvPicPr/>
              <p:nvPr/>
            </p:nvPicPr>
            <p:blipFill>
              <a:blip r:embed="rId28"/>
              <a:stretch>
                <a:fillRect/>
              </a:stretch>
            </p:blipFill>
            <p:spPr>
              <a:xfrm>
                <a:off x="9064195" y="4893108"/>
                <a:ext cx="213840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4" name="Рукописні дані 43">
                <a:extLst>
                  <a:ext uri="{FF2B5EF4-FFF2-40B4-BE49-F238E27FC236}">
                    <a16:creationId xmlns:a16="http://schemas.microsoft.com/office/drawing/2014/main" xmlns="" id="{D5D47047-59F5-8CB6-EBA1-98DA355681FE}"/>
                  </a:ext>
                </a:extLst>
              </p14:cNvPr>
              <p14:cNvContentPartPr/>
              <p14:nvPr/>
            </p14:nvContentPartPr>
            <p14:xfrm>
              <a:off x="9113515" y="5334108"/>
              <a:ext cx="914040" cy="11520"/>
            </p14:xfrm>
          </p:contentPart>
        </mc:Choice>
        <mc:Fallback xmlns="">
          <p:pic>
            <p:nvPicPr>
              <p:cNvPr id="44" name="Рукописні дані 43">
                <a:extLst>
                  <a:ext uri="{FF2B5EF4-FFF2-40B4-BE49-F238E27FC236}">
                    <a16:creationId xmlns:a16="http://schemas.microsoft.com/office/drawing/2014/main" id="{D5D47047-59F5-8CB6-EBA1-98DA355681FE}"/>
                  </a:ext>
                </a:extLst>
              </p:cNvPr>
              <p:cNvPicPr/>
              <p:nvPr/>
            </p:nvPicPr>
            <p:blipFill>
              <a:blip r:embed="rId30"/>
              <a:stretch>
                <a:fillRect/>
              </a:stretch>
            </p:blipFill>
            <p:spPr>
              <a:xfrm>
                <a:off x="9023875" y="5154468"/>
                <a:ext cx="1093680" cy="371160"/>
              </a:xfrm>
              <a:prstGeom prst="rect">
                <a:avLst/>
              </a:prstGeom>
            </p:spPr>
          </p:pic>
        </mc:Fallback>
      </mc:AlternateContent>
    </p:spTree>
    <p:extLst>
      <p:ext uri="{BB962C8B-B14F-4D97-AF65-F5344CB8AC3E}">
        <p14:creationId xmlns:p14="http://schemas.microsoft.com/office/powerpoint/2010/main" val="2472741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a:extLst>
              <a:ext uri="{FF2B5EF4-FFF2-40B4-BE49-F238E27FC236}">
                <a16:creationId xmlns:a16="http://schemas.microsoft.com/office/drawing/2014/main" xmlns="" id="{E8129A43-2FBE-78BA-91E8-B43B1BAE2D2A}"/>
              </a:ext>
            </a:extLst>
          </p:cNvPr>
          <p:cNvSpPr/>
          <p:nvPr/>
        </p:nvSpPr>
        <p:spPr>
          <a:xfrm>
            <a:off x="934720" y="2302097"/>
            <a:ext cx="10322560" cy="415636"/>
          </a:xfrm>
          <a:prstGeom prst="rect">
            <a:avLst/>
          </a:prstGeom>
          <a:gradFill>
            <a:gsLst>
              <a:gs pos="0">
                <a:srgbClr val="FF0000">
                  <a:lumMod val="100000"/>
                </a:srgbClr>
              </a:gs>
              <a:gs pos="68000">
                <a:srgbClr val="92D050"/>
              </a:gs>
              <a:gs pos="33000">
                <a:srgbClr val="FFC000"/>
              </a:gs>
              <a:gs pos="100000">
                <a:srgbClr val="00B050"/>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Овал 7">
            <a:extLst>
              <a:ext uri="{FF2B5EF4-FFF2-40B4-BE49-F238E27FC236}">
                <a16:creationId xmlns:a16="http://schemas.microsoft.com/office/drawing/2014/main" xmlns="" id="{8DB8452B-A2DA-58CB-88C8-C3294A74E3AB}"/>
              </a:ext>
            </a:extLst>
          </p:cNvPr>
          <p:cNvSpPr/>
          <p:nvPr/>
        </p:nvSpPr>
        <p:spPr>
          <a:xfrm>
            <a:off x="453016" y="278981"/>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a:extLst>
              <a:ext uri="{FF2B5EF4-FFF2-40B4-BE49-F238E27FC236}">
                <a16:creationId xmlns:a16="http://schemas.microsoft.com/office/drawing/2014/main" xmlns="" id="{EDC78F9C-2F9B-6046-0C90-D245C6BB1EB8}"/>
              </a:ext>
            </a:extLst>
          </p:cNvPr>
          <p:cNvSpPr txBox="1"/>
          <p:nvPr/>
        </p:nvSpPr>
        <p:spPr>
          <a:xfrm>
            <a:off x="1220038" y="778748"/>
            <a:ext cx="5312842" cy="646331"/>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Плановані  кроки для забезпечення досягнення бажаного рівня культури</a:t>
            </a:r>
            <a:endParaRPr lang="uk-UA" sz="2000" b="1"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xmlns="" id="{FF104FE6-1941-1F6C-EF09-5205228D013C}"/>
              </a:ext>
            </a:extLst>
          </p:cNvPr>
          <p:cNvSpPr txBox="1"/>
          <p:nvPr/>
        </p:nvSpPr>
        <p:spPr>
          <a:xfrm>
            <a:off x="965200" y="2801865"/>
            <a:ext cx="6096000" cy="369332"/>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Дуже низький</a:t>
            </a:r>
            <a:endParaRPr lang="uk-UA" dirty="0"/>
          </a:p>
        </p:txBody>
      </p:sp>
      <p:sp>
        <p:nvSpPr>
          <p:cNvPr id="13" name="TextBox 12">
            <a:extLst>
              <a:ext uri="{FF2B5EF4-FFF2-40B4-BE49-F238E27FC236}">
                <a16:creationId xmlns:a16="http://schemas.microsoft.com/office/drawing/2014/main" xmlns="" id="{88320EE4-243A-68F5-4403-53262AD047DB}"/>
              </a:ext>
            </a:extLst>
          </p:cNvPr>
          <p:cNvSpPr txBox="1"/>
          <p:nvPr/>
        </p:nvSpPr>
        <p:spPr>
          <a:xfrm>
            <a:off x="3962400" y="2801865"/>
            <a:ext cx="6096000" cy="369332"/>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Середній </a:t>
            </a:r>
            <a:endParaRPr lang="uk-UA" dirty="0"/>
          </a:p>
        </p:txBody>
      </p:sp>
      <p:sp>
        <p:nvSpPr>
          <p:cNvPr id="15" name="TextBox 14">
            <a:extLst>
              <a:ext uri="{FF2B5EF4-FFF2-40B4-BE49-F238E27FC236}">
                <a16:creationId xmlns:a16="http://schemas.microsoft.com/office/drawing/2014/main" xmlns="" id="{06F0C9A7-69E2-63F5-03CA-B6E9E0A00058}"/>
              </a:ext>
            </a:extLst>
          </p:cNvPr>
          <p:cNvSpPr txBox="1"/>
          <p:nvPr/>
        </p:nvSpPr>
        <p:spPr>
          <a:xfrm>
            <a:off x="6705600" y="2801865"/>
            <a:ext cx="2296160" cy="369332"/>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Високий</a:t>
            </a:r>
            <a:endParaRPr lang="uk-UA" dirty="0"/>
          </a:p>
        </p:txBody>
      </p:sp>
      <p:sp>
        <p:nvSpPr>
          <p:cNvPr id="17" name="TextBox 16">
            <a:extLst>
              <a:ext uri="{FF2B5EF4-FFF2-40B4-BE49-F238E27FC236}">
                <a16:creationId xmlns:a16="http://schemas.microsoft.com/office/drawing/2014/main" xmlns="" id="{BC05848B-E0CC-E5CD-CCF7-5C4AE2A0335E}"/>
              </a:ext>
            </a:extLst>
          </p:cNvPr>
          <p:cNvSpPr txBox="1"/>
          <p:nvPr/>
        </p:nvSpPr>
        <p:spPr>
          <a:xfrm>
            <a:off x="9583420" y="2801865"/>
            <a:ext cx="2009140" cy="369332"/>
          </a:xfrm>
          <a:prstGeom prst="rect">
            <a:avLst/>
          </a:prstGeom>
          <a:noFill/>
        </p:spPr>
        <p:txBody>
          <a:bodyPr wrap="square">
            <a:spAutoFit/>
          </a:bodyPr>
          <a:lstStyle/>
          <a:p>
            <a:r>
              <a:rPr lang="uk-UA" sz="1800" b="1" dirty="0">
                <a:effectLst/>
                <a:latin typeface="Garamond" panose="02020404030301010803" pitchFamily="18" charset="0"/>
                <a:ea typeface="Times New Roman" panose="02020603050405020304" pitchFamily="18" charset="0"/>
                <a:cs typeface="Arial" panose="020B0604020202020204" pitchFamily="34" charset="0"/>
              </a:rPr>
              <a:t>Дуже високий</a:t>
            </a:r>
            <a:endParaRPr lang="uk-UA" dirty="0"/>
          </a:p>
        </p:txBody>
      </p:sp>
      <p:sp>
        <p:nvSpPr>
          <p:cNvPr id="19" name="TextBox 18">
            <a:extLst>
              <a:ext uri="{FF2B5EF4-FFF2-40B4-BE49-F238E27FC236}">
                <a16:creationId xmlns:a16="http://schemas.microsoft.com/office/drawing/2014/main" xmlns="" id="{23EB1BB2-A1A1-A460-672F-E6FD4EE6BAD9}"/>
              </a:ext>
            </a:extLst>
          </p:cNvPr>
          <p:cNvSpPr txBox="1"/>
          <p:nvPr/>
        </p:nvSpPr>
        <p:spPr>
          <a:xfrm>
            <a:off x="453016" y="3326816"/>
            <a:ext cx="3285864" cy="2209836"/>
          </a:xfrm>
          <a:prstGeom prst="rect">
            <a:avLst/>
          </a:prstGeom>
          <a:noFill/>
        </p:spPr>
        <p:txBody>
          <a:bodyPr wrap="square">
            <a:spAutoFit/>
          </a:bodyPr>
          <a:lstStyle/>
          <a:p>
            <a:pPr>
              <a:lnSpc>
                <a:spcPct val="115000"/>
              </a:lnSpc>
            </a:pPr>
            <a:r>
              <a:rPr lang="uk-UA" sz="1600" dirty="0">
                <a:effectLst/>
                <a:latin typeface="Sitka Subheading" panose="02000505000000020004" pitchFamily="2" charset="0"/>
                <a:ea typeface="Times New Roman" panose="02020603050405020304" pitchFamily="18" charset="0"/>
                <a:cs typeface="Arial" panose="020B0604020202020204" pitchFamily="34" charset="0"/>
              </a:rPr>
              <a:t>1.Розробка заходів, щодо поліпшення рівня забезпечення культури;</a:t>
            </a:r>
          </a:p>
          <a:p>
            <a:pPr>
              <a:lnSpc>
                <a:spcPct val="115000"/>
              </a:lnSpc>
            </a:pPr>
            <a:endParaRPr lang="uk-UA" sz="1600" dirty="0">
              <a:effectLst/>
              <a:latin typeface="Sitka Subheading" panose="02000505000000020004" pitchFamily="2" charset="0"/>
              <a:ea typeface="Times New Roman" panose="02020603050405020304" pitchFamily="18" charset="0"/>
            </a:endParaRPr>
          </a:p>
          <a:p>
            <a:r>
              <a:rPr lang="uk-UA" sz="1600" dirty="0">
                <a:effectLst/>
                <a:latin typeface="Sitka Subheading" panose="02000505000000020004" pitchFamily="2" charset="0"/>
                <a:ea typeface="Times New Roman" panose="02020603050405020304" pitchFamily="18" charset="0"/>
                <a:cs typeface="Arial" panose="020B0604020202020204" pitchFamily="34" charset="0"/>
              </a:rPr>
              <a:t>2. Аналіз ефективності заходів через повторне оцінювання </a:t>
            </a:r>
          </a:p>
          <a:p>
            <a:r>
              <a:rPr lang="uk-UA" sz="1600" b="1" dirty="0">
                <a:effectLst/>
                <a:latin typeface="Sitka Subheading" panose="02000505000000020004" pitchFamily="2" charset="0"/>
                <a:ea typeface="Times New Roman" panose="02020603050405020304" pitchFamily="18" charset="0"/>
                <a:cs typeface="Arial" panose="020B0604020202020204" pitchFamily="34" charset="0"/>
              </a:rPr>
              <a:t>1 раз/місяць </a:t>
            </a:r>
            <a:r>
              <a:rPr lang="uk-UA" sz="1600" dirty="0">
                <a:effectLst/>
                <a:latin typeface="Sitka Subheading" panose="02000505000000020004" pitchFamily="2" charset="0"/>
                <a:ea typeface="Times New Roman" panose="02020603050405020304" pitchFamily="18" charset="0"/>
                <a:cs typeface="Arial" panose="020B0604020202020204" pitchFamily="34" charset="0"/>
              </a:rPr>
              <a:t>за допомогою Анкети;</a:t>
            </a:r>
            <a:endParaRPr lang="uk-UA" sz="1600" dirty="0">
              <a:latin typeface="Sitka Subheading" panose="02000505000000020004" pitchFamily="2" charset="0"/>
            </a:endParaRPr>
          </a:p>
        </p:txBody>
      </p:sp>
      <p:sp>
        <p:nvSpPr>
          <p:cNvPr id="21" name="TextBox 20">
            <a:extLst>
              <a:ext uri="{FF2B5EF4-FFF2-40B4-BE49-F238E27FC236}">
                <a16:creationId xmlns:a16="http://schemas.microsoft.com/office/drawing/2014/main" xmlns="" id="{4DD2A2A1-3885-56DC-8FD4-65F725C8B87F}"/>
              </a:ext>
            </a:extLst>
          </p:cNvPr>
          <p:cNvSpPr txBox="1"/>
          <p:nvPr/>
        </p:nvSpPr>
        <p:spPr>
          <a:xfrm>
            <a:off x="3724536" y="3326815"/>
            <a:ext cx="2981064" cy="2209836"/>
          </a:xfrm>
          <a:prstGeom prst="rect">
            <a:avLst/>
          </a:prstGeom>
          <a:noFill/>
        </p:spPr>
        <p:txBody>
          <a:bodyPr wrap="square">
            <a:spAutoFit/>
          </a:bodyPr>
          <a:lstStyle/>
          <a:p>
            <a:pPr>
              <a:lnSpc>
                <a:spcPct val="115000"/>
              </a:lnSpc>
            </a:pPr>
            <a:r>
              <a:rPr lang="uk-UA" sz="1600" dirty="0">
                <a:effectLst/>
                <a:latin typeface="Sitka Subheading" panose="02000505000000020004" pitchFamily="2" charset="0"/>
                <a:ea typeface="Times New Roman" panose="02020603050405020304" pitchFamily="18" charset="0"/>
                <a:cs typeface="Arial" panose="020B0604020202020204" pitchFamily="34" charset="0"/>
              </a:rPr>
              <a:t>1.Розробка заходів, щодо поліпшення рівня забезпечення культури;</a:t>
            </a:r>
          </a:p>
          <a:p>
            <a:pPr>
              <a:lnSpc>
                <a:spcPct val="115000"/>
              </a:lnSpc>
            </a:pPr>
            <a:endParaRPr lang="uk-UA" sz="1600" dirty="0">
              <a:effectLst/>
              <a:latin typeface="Sitka Subheading" panose="02000505000000020004" pitchFamily="2" charset="0"/>
              <a:ea typeface="Times New Roman" panose="02020603050405020304" pitchFamily="18" charset="0"/>
            </a:endParaRPr>
          </a:p>
          <a:p>
            <a:r>
              <a:rPr lang="uk-UA" sz="1600" dirty="0">
                <a:effectLst/>
                <a:latin typeface="Sitka Subheading" panose="02000505000000020004" pitchFamily="2" charset="0"/>
                <a:ea typeface="Times New Roman" panose="02020603050405020304" pitchFamily="18" charset="0"/>
                <a:cs typeface="Arial" panose="020B0604020202020204" pitchFamily="34" charset="0"/>
              </a:rPr>
              <a:t>2. Аналіз ефективності заходів через повторне оцінювання </a:t>
            </a:r>
            <a:r>
              <a:rPr lang="uk-UA" sz="1600" b="1" dirty="0">
                <a:effectLst/>
                <a:latin typeface="Sitka Subheading" panose="02000505000000020004" pitchFamily="2" charset="0"/>
                <a:ea typeface="Times New Roman" panose="02020603050405020304" pitchFamily="18" charset="0"/>
                <a:cs typeface="Arial" panose="020B0604020202020204" pitchFamily="34" charset="0"/>
              </a:rPr>
              <a:t>1 раз/3 місяці </a:t>
            </a:r>
            <a:r>
              <a:rPr lang="uk-UA" sz="1600" dirty="0">
                <a:effectLst/>
                <a:latin typeface="Sitka Subheading" panose="02000505000000020004" pitchFamily="2" charset="0"/>
                <a:ea typeface="Times New Roman" panose="02020603050405020304" pitchFamily="18" charset="0"/>
                <a:cs typeface="Arial" panose="020B0604020202020204" pitchFamily="34" charset="0"/>
              </a:rPr>
              <a:t>за допомогою Анкети;</a:t>
            </a:r>
            <a:endParaRPr lang="uk-UA" sz="1600" dirty="0">
              <a:latin typeface="Sitka Subheading" panose="02000505000000020004" pitchFamily="2" charset="0"/>
            </a:endParaRPr>
          </a:p>
        </p:txBody>
      </p:sp>
      <p:sp>
        <p:nvSpPr>
          <p:cNvPr id="23" name="TextBox 22">
            <a:extLst>
              <a:ext uri="{FF2B5EF4-FFF2-40B4-BE49-F238E27FC236}">
                <a16:creationId xmlns:a16="http://schemas.microsoft.com/office/drawing/2014/main" xmlns="" id="{209219FD-8A3E-FA0D-C39E-B7276D3E0A9E}"/>
              </a:ext>
            </a:extLst>
          </p:cNvPr>
          <p:cNvSpPr txBox="1"/>
          <p:nvPr/>
        </p:nvSpPr>
        <p:spPr>
          <a:xfrm>
            <a:off x="6705600" y="3219113"/>
            <a:ext cx="2621280" cy="2209836"/>
          </a:xfrm>
          <a:prstGeom prst="rect">
            <a:avLst/>
          </a:prstGeom>
          <a:noFill/>
        </p:spPr>
        <p:txBody>
          <a:bodyPr wrap="square">
            <a:spAutoFit/>
          </a:bodyPr>
          <a:lstStyle/>
          <a:p>
            <a:pPr>
              <a:lnSpc>
                <a:spcPct val="115000"/>
              </a:lnSpc>
            </a:pPr>
            <a:r>
              <a:rPr lang="uk-UA" sz="1600" dirty="0">
                <a:effectLst/>
                <a:latin typeface="Sitka Subheading" panose="02000505000000020004" pitchFamily="2" charset="0"/>
                <a:ea typeface="Times New Roman" panose="02020603050405020304" pitchFamily="18" charset="0"/>
                <a:cs typeface="Arial" panose="020B0604020202020204" pitchFamily="34" charset="0"/>
              </a:rPr>
              <a:t>1.Розробка заходів, щодо поліпшення рівня забезпечення культури;</a:t>
            </a:r>
          </a:p>
          <a:p>
            <a:pPr marL="342900" indent="-342900">
              <a:lnSpc>
                <a:spcPct val="115000"/>
              </a:lnSpc>
              <a:buAutoNum type="arabicPeriod"/>
            </a:pPr>
            <a:endParaRPr lang="uk-UA" sz="1600" dirty="0">
              <a:effectLst/>
              <a:latin typeface="Sitka Subheading" panose="02000505000000020004" pitchFamily="2" charset="0"/>
              <a:ea typeface="Times New Roman" panose="02020603050405020304" pitchFamily="18" charset="0"/>
            </a:endParaRPr>
          </a:p>
          <a:p>
            <a:r>
              <a:rPr lang="uk-UA" sz="1600" dirty="0">
                <a:effectLst/>
                <a:latin typeface="Sitka Subheading" panose="02000505000000020004" pitchFamily="2" charset="0"/>
                <a:ea typeface="Times New Roman" panose="02020603050405020304" pitchFamily="18" charset="0"/>
                <a:cs typeface="Arial" panose="020B0604020202020204" pitchFamily="34" charset="0"/>
              </a:rPr>
              <a:t>2. Аналіз ефективності заходів через повторне оцінювання </a:t>
            </a:r>
            <a:r>
              <a:rPr lang="uk-UA" sz="1600" b="1" dirty="0">
                <a:effectLst/>
                <a:latin typeface="Sitka Subheading" panose="02000505000000020004" pitchFamily="2" charset="0"/>
                <a:ea typeface="Times New Roman" panose="02020603050405020304" pitchFamily="18" charset="0"/>
                <a:cs typeface="Arial" panose="020B0604020202020204" pitchFamily="34" charset="0"/>
              </a:rPr>
              <a:t>1 раз/рік </a:t>
            </a:r>
            <a:r>
              <a:rPr lang="uk-UA" sz="1600" dirty="0">
                <a:effectLst/>
                <a:latin typeface="Sitka Subheading" panose="02000505000000020004" pitchFamily="2" charset="0"/>
                <a:ea typeface="Times New Roman" panose="02020603050405020304" pitchFamily="18" charset="0"/>
                <a:cs typeface="Arial" panose="020B0604020202020204" pitchFamily="34" charset="0"/>
              </a:rPr>
              <a:t>за допомогою Анкети.</a:t>
            </a:r>
            <a:endParaRPr lang="uk-UA" sz="1600" dirty="0">
              <a:latin typeface="Sitka Subheading" panose="02000505000000020004" pitchFamily="2" charset="0"/>
            </a:endParaRPr>
          </a:p>
        </p:txBody>
      </p:sp>
      <p:sp>
        <p:nvSpPr>
          <p:cNvPr id="25" name="TextBox 24">
            <a:extLst>
              <a:ext uri="{FF2B5EF4-FFF2-40B4-BE49-F238E27FC236}">
                <a16:creationId xmlns:a16="http://schemas.microsoft.com/office/drawing/2014/main" xmlns="" id="{D126E072-65D1-2BE4-799A-71355FC6F45D}"/>
              </a:ext>
            </a:extLst>
          </p:cNvPr>
          <p:cNvSpPr txBox="1"/>
          <p:nvPr/>
        </p:nvSpPr>
        <p:spPr>
          <a:xfrm>
            <a:off x="9368790" y="3171197"/>
            <a:ext cx="2438401" cy="2554545"/>
          </a:xfrm>
          <a:prstGeom prst="rect">
            <a:avLst/>
          </a:prstGeom>
          <a:noFill/>
        </p:spPr>
        <p:txBody>
          <a:bodyPr wrap="square">
            <a:spAutoFit/>
          </a:bodyPr>
          <a:lstStyle/>
          <a:p>
            <a:r>
              <a:rPr lang="uk-UA" sz="1600" dirty="0">
                <a:effectLst/>
                <a:latin typeface="Sitka Subheading" panose="02000505000000020004" pitchFamily="2" charset="0"/>
                <a:ea typeface="Times New Roman" panose="02020603050405020304" pitchFamily="18" charset="0"/>
                <a:cs typeface="Arial" panose="020B0604020202020204" pitchFamily="34" charset="0"/>
              </a:rPr>
              <a:t>Найвищий рівень забезпечення культури, не потребує заходів поліпшення, але необхідно проводити щонайменше 1 раз/рік аналіз рівня за допомогою оцінювання </a:t>
            </a:r>
            <a:r>
              <a:rPr lang="uk-UA" sz="1600" b="1" dirty="0">
                <a:effectLst/>
                <a:latin typeface="Sitka Subheading" panose="02000505000000020004" pitchFamily="2" charset="0"/>
                <a:ea typeface="Times New Roman" panose="02020603050405020304" pitchFamily="18" charset="0"/>
                <a:cs typeface="Arial" panose="020B0604020202020204" pitchFamily="34" charset="0"/>
              </a:rPr>
              <a:t>1 раз/рік </a:t>
            </a:r>
            <a:r>
              <a:rPr lang="uk-UA" sz="1600" dirty="0">
                <a:effectLst/>
                <a:latin typeface="Sitka Subheading" panose="02000505000000020004" pitchFamily="2" charset="0"/>
                <a:ea typeface="Times New Roman" panose="02020603050405020304" pitchFamily="18" charset="0"/>
                <a:cs typeface="Arial" panose="020B0604020202020204" pitchFamily="34" charset="0"/>
              </a:rPr>
              <a:t>у  Анкеті.</a:t>
            </a:r>
            <a:endParaRPr lang="uk-UA" sz="1600" dirty="0">
              <a:latin typeface="Sitka Subheading" panose="02000505000000020004" pitchFamily="2" charset="0"/>
            </a:endParaRPr>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029770">
            <a:off x="6327574" y="2184317"/>
            <a:ext cx="7299093" cy="7299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251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6559352" y="4364615"/>
            <a:ext cx="4711284" cy="2326047"/>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17686" y="529810"/>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4">
            <a:alphaModFix amt="5000"/>
            <a:extLst>
              <a:ext uri="{28A0092B-C50C-407E-A947-70E740481C1C}">
                <a14:useLocalDpi xmlns:a14="http://schemas.microsoft.com/office/drawing/2010/main" val="0"/>
              </a:ext>
            </a:extLst>
          </a:blip>
          <a:srcRect/>
          <a:stretch>
            <a:fillRect/>
          </a:stretch>
        </p:blipFill>
        <p:spPr bwMode="auto">
          <a:xfrm rot="2447345" flipH="1">
            <a:off x="-380814" y="4430427"/>
            <a:ext cx="3068361" cy="30683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2247" y="94314"/>
            <a:ext cx="3942251" cy="369332"/>
          </a:xfrm>
          <a:prstGeom prst="rect">
            <a:avLst/>
          </a:prstGeom>
          <a:noFill/>
        </p:spPr>
        <p:txBody>
          <a:bodyPr wrap="square" rtlCol="0">
            <a:spAutoFit/>
          </a:bodyPr>
          <a:lstStyle/>
          <a:p>
            <a:r>
              <a:rPr lang="uk-UA" b="1" dirty="0" smtClean="0"/>
              <a:t>П-05 Підготовка персоналу</a:t>
            </a:r>
            <a:endParaRPr lang="ru-RU" b="1" dirty="0"/>
          </a:p>
        </p:txBody>
      </p:sp>
      <p:sp>
        <p:nvSpPr>
          <p:cNvPr id="3" name="Прямоугольник 2"/>
          <p:cNvSpPr/>
          <p:nvPr/>
        </p:nvSpPr>
        <p:spPr>
          <a:xfrm>
            <a:off x="6670753" y="2564122"/>
            <a:ext cx="2244241" cy="1754326"/>
          </a:xfrm>
          <a:prstGeom prst="rect">
            <a:avLst/>
          </a:prstGeom>
        </p:spPr>
        <p:txBody>
          <a:bodyPr wrap="square">
            <a:spAutoFit/>
          </a:bodyPr>
          <a:lstStyle/>
          <a:p>
            <a:pPr marL="285750" indent="-285750">
              <a:lnSpc>
                <a:spcPct val="150000"/>
              </a:lnSpc>
              <a:buFont typeface="Arial" panose="020B0604020202020204" pitchFamily="34" charset="0"/>
              <a:buChar char="•"/>
            </a:pPr>
            <a:r>
              <a:rPr lang="ru-RU" dirty="0" err="1" smtClean="0"/>
              <a:t>тренінги</a:t>
            </a:r>
            <a:r>
              <a:rPr lang="ru-RU" dirty="0" smtClean="0"/>
              <a:t>;</a:t>
            </a:r>
          </a:p>
          <a:p>
            <a:pPr marL="285750" indent="-285750">
              <a:lnSpc>
                <a:spcPct val="150000"/>
              </a:lnSpc>
              <a:buFont typeface="Arial" panose="020B0604020202020204" pitchFamily="34" charset="0"/>
              <a:buChar char="•"/>
            </a:pPr>
            <a:r>
              <a:rPr lang="ru-RU" dirty="0" err="1" smtClean="0"/>
              <a:t>коучінг</a:t>
            </a:r>
            <a:r>
              <a:rPr lang="ru-RU" dirty="0" smtClean="0"/>
              <a:t>;</a:t>
            </a:r>
          </a:p>
          <a:p>
            <a:pPr marL="285750" indent="-285750">
              <a:lnSpc>
                <a:spcPct val="150000"/>
              </a:lnSpc>
              <a:buFont typeface="Arial" panose="020B0604020202020204" pitchFamily="34" charset="0"/>
              <a:buChar char="•"/>
            </a:pPr>
            <a:r>
              <a:rPr lang="ru-RU" dirty="0" err="1"/>
              <a:t>н</a:t>
            </a:r>
            <a:r>
              <a:rPr lang="ru-RU" dirty="0" err="1" smtClean="0"/>
              <a:t>аставництво</a:t>
            </a:r>
            <a:r>
              <a:rPr lang="ru-RU" dirty="0" smtClean="0"/>
              <a:t>;</a:t>
            </a:r>
          </a:p>
          <a:p>
            <a:pPr marL="285750" indent="-285750">
              <a:lnSpc>
                <a:spcPct val="150000"/>
              </a:lnSpc>
              <a:buFont typeface="Arial" panose="020B0604020202020204" pitchFamily="34" charset="0"/>
              <a:buChar char="•"/>
            </a:pPr>
            <a:r>
              <a:rPr lang="ru-RU" dirty="0" smtClean="0"/>
              <a:t>передача </a:t>
            </a:r>
            <a:r>
              <a:rPr lang="ru-RU" dirty="0" err="1" smtClean="0"/>
              <a:t>досвіду</a:t>
            </a:r>
            <a:r>
              <a:rPr lang="ru-RU" dirty="0" smtClean="0"/>
              <a:t>;</a:t>
            </a:r>
          </a:p>
        </p:txBody>
      </p:sp>
      <p:sp>
        <p:nvSpPr>
          <p:cNvPr id="4" name="TextBox 3"/>
          <p:cNvSpPr txBox="1"/>
          <p:nvPr/>
        </p:nvSpPr>
        <p:spPr>
          <a:xfrm>
            <a:off x="537181" y="1944844"/>
            <a:ext cx="11409396" cy="830997"/>
          </a:xfrm>
          <a:prstGeom prst="rect">
            <a:avLst/>
          </a:prstGeom>
          <a:noFill/>
        </p:spPr>
        <p:txBody>
          <a:bodyPr wrap="square" rtlCol="0">
            <a:spAutoFit/>
          </a:bodyPr>
          <a:lstStyle/>
          <a:p>
            <a:r>
              <a:rPr lang="uk-UA" sz="2400" b="1" dirty="0" smtClean="0"/>
              <a:t>Підстави для навчання персоналу:                    Форми </a:t>
            </a:r>
            <a:r>
              <a:rPr lang="uk-UA" sz="2400" b="1" dirty="0"/>
              <a:t>проведення навчання: </a:t>
            </a:r>
            <a:endParaRPr lang="ru-RU" sz="2400" b="1" dirty="0"/>
          </a:p>
          <a:p>
            <a:endParaRPr lang="ru-RU" sz="2400" b="1" dirty="0"/>
          </a:p>
        </p:txBody>
      </p:sp>
      <p:sp>
        <p:nvSpPr>
          <p:cNvPr id="5" name="TextBox 4"/>
          <p:cNvSpPr txBox="1"/>
          <p:nvPr/>
        </p:nvSpPr>
        <p:spPr>
          <a:xfrm>
            <a:off x="898635" y="2548287"/>
            <a:ext cx="4177862" cy="341632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ru-RU" dirty="0" err="1" smtClean="0"/>
              <a:t>законодавство</a:t>
            </a:r>
            <a:r>
              <a:rPr lang="ru-RU" dirty="0" smtClean="0"/>
              <a:t> </a:t>
            </a:r>
            <a:r>
              <a:rPr lang="ru-RU" dirty="0" err="1"/>
              <a:t>України</a:t>
            </a:r>
            <a:r>
              <a:rPr lang="ru-RU" dirty="0"/>
              <a:t>;</a:t>
            </a:r>
          </a:p>
          <a:p>
            <a:pPr marL="285750" indent="-285750">
              <a:lnSpc>
                <a:spcPct val="200000"/>
              </a:lnSpc>
              <a:buFont typeface="Arial" panose="020B0604020202020204" pitchFamily="34" charset="0"/>
              <a:buChar char="•"/>
            </a:pPr>
            <a:r>
              <a:rPr lang="ru-RU" dirty="0" smtClean="0"/>
              <a:t>заявки </a:t>
            </a:r>
            <a:r>
              <a:rPr lang="ru-RU" dirty="0" err="1"/>
              <a:t>керівників</a:t>
            </a:r>
            <a:r>
              <a:rPr lang="ru-RU" dirty="0"/>
              <a:t> </a:t>
            </a:r>
            <a:r>
              <a:rPr lang="ru-RU" dirty="0" err="1" smtClean="0"/>
              <a:t>підрозділів</a:t>
            </a:r>
            <a:r>
              <a:rPr lang="ru-RU" dirty="0" smtClean="0"/>
              <a:t>;</a:t>
            </a:r>
            <a:endParaRPr lang="ru-RU" dirty="0"/>
          </a:p>
          <a:p>
            <a:pPr marL="285750" indent="-285750">
              <a:lnSpc>
                <a:spcPct val="200000"/>
              </a:lnSpc>
              <a:buFont typeface="Arial" panose="020B0604020202020204" pitchFamily="34" charset="0"/>
              <a:buChar char="•"/>
            </a:pPr>
            <a:r>
              <a:rPr lang="ru-RU" dirty="0" err="1" smtClean="0"/>
              <a:t>аналіз</a:t>
            </a:r>
            <a:r>
              <a:rPr lang="ru-RU" dirty="0" smtClean="0"/>
              <a:t> </a:t>
            </a:r>
            <a:r>
              <a:rPr lang="ru-RU" dirty="0" err="1" smtClean="0"/>
              <a:t>результатів</a:t>
            </a:r>
            <a:r>
              <a:rPr lang="ru-RU" dirty="0" smtClean="0"/>
              <a:t> </a:t>
            </a:r>
            <a:r>
              <a:rPr lang="ru-RU" dirty="0" err="1"/>
              <a:t>роботи</a:t>
            </a:r>
            <a:r>
              <a:rPr lang="ru-RU" dirty="0"/>
              <a:t> </a:t>
            </a:r>
            <a:r>
              <a:rPr lang="ru-RU" dirty="0" err="1"/>
              <a:t>підрозділів</a:t>
            </a:r>
            <a:r>
              <a:rPr lang="ru-RU" dirty="0"/>
              <a:t>;</a:t>
            </a:r>
          </a:p>
          <a:p>
            <a:pPr marL="285750" indent="-285750">
              <a:lnSpc>
                <a:spcPct val="200000"/>
              </a:lnSpc>
              <a:buFont typeface="Arial" panose="020B0604020202020204" pitchFamily="34" charset="0"/>
              <a:buChar char="•"/>
            </a:pPr>
            <a:r>
              <a:rPr lang="ru-RU" dirty="0" err="1" smtClean="0"/>
              <a:t>результати</a:t>
            </a:r>
            <a:r>
              <a:rPr lang="ru-RU" dirty="0" smtClean="0"/>
              <a:t> </a:t>
            </a:r>
            <a:r>
              <a:rPr lang="ru-RU" dirty="0" err="1" smtClean="0"/>
              <a:t>аудитів</a:t>
            </a:r>
            <a:r>
              <a:rPr lang="ru-RU" dirty="0" smtClean="0"/>
              <a:t>;</a:t>
            </a:r>
            <a:endParaRPr lang="ru-RU" dirty="0"/>
          </a:p>
          <a:p>
            <a:pPr marL="285750" indent="-285750">
              <a:lnSpc>
                <a:spcPct val="200000"/>
              </a:lnSpc>
              <a:buFont typeface="Arial" panose="020B0604020202020204" pitchFamily="34" charset="0"/>
              <a:buChar char="•"/>
            </a:pPr>
            <a:r>
              <a:rPr lang="ru-RU" dirty="0" err="1" smtClean="0"/>
              <a:t>результати</a:t>
            </a:r>
            <a:r>
              <a:rPr lang="ru-RU" dirty="0" smtClean="0"/>
              <a:t> </a:t>
            </a:r>
            <a:r>
              <a:rPr lang="ru-RU" dirty="0" err="1" smtClean="0"/>
              <a:t>зворотного</a:t>
            </a:r>
            <a:r>
              <a:rPr lang="ru-RU" dirty="0" smtClean="0"/>
              <a:t> </a:t>
            </a:r>
            <a:r>
              <a:rPr lang="ru-RU" dirty="0" err="1"/>
              <a:t>зв’язку</a:t>
            </a:r>
            <a:r>
              <a:rPr lang="ru-RU" dirty="0"/>
              <a:t>.</a:t>
            </a:r>
          </a:p>
          <a:p>
            <a:pPr>
              <a:lnSpc>
                <a:spcPct val="200000"/>
              </a:lnSpc>
            </a:pPr>
            <a:endParaRPr lang="ru-RU" dirty="0"/>
          </a:p>
        </p:txBody>
      </p:sp>
      <p:sp>
        <p:nvSpPr>
          <p:cNvPr id="6" name="TextBox 5"/>
          <p:cNvSpPr txBox="1"/>
          <p:nvPr/>
        </p:nvSpPr>
        <p:spPr>
          <a:xfrm>
            <a:off x="1321618" y="828136"/>
            <a:ext cx="8806646" cy="646331"/>
          </a:xfrm>
          <a:prstGeom prst="rect">
            <a:avLst/>
          </a:prstGeom>
          <a:noFill/>
        </p:spPr>
        <p:txBody>
          <a:bodyPr wrap="square" rtlCol="0">
            <a:spAutoFit/>
          </a:bodyPr>
          <a:lstStyle/>
          <a:p>
            <a:r>
              <a:rPr lang="ru-RU" b="1" dirty="0" err="1" smtClean="0"/>
              <a:t>Підготовка</a:t>
            </a:r>
            <a:r>
              <a:rPr lang="ru-RU" b="1" dirty="0" smtClean="0"/>
              <a:t> </a:t>
            </a:r>
            <a:r>
              <a:rPr lang="ru-RU" b="1" dirty="0"/>
              <a:t>і </a:t>
            </a:r>
            <a:r>
              <a:rPr lang="ru-RU" b="1" dirty="0" err="1"/>
              <a:t>підвищення</a:t>
            </a:r>
            <a:r>
              <a:rPr lang="ru-RU" b="1" dirty="0"/>
              <a:t> </a:t>
            </a:r>
            <a:r>
              <a:rPr lang="ru-RU" b="1" dirty="0" err="1"/>
              <a:t>кваліфікації</a:t>
            </a:r>
            <a:r>
              <a:rPr lang="ru-RU" b="1" dirty="0"/>
              <a:t> персоналу </a:t>
            </a:r>
            <a:r>
              <a:rPr lang="ru-RU" b="1" dirty="0" err="1" smtClean="0"/>
              <a:t>організовується</a:t>
            </a:r>
            <a:r>
              <a:rPr lang="ru-RU" b="1" dirty="0" smtClean="0"/>
              <a:t> </a:t>
            </a:r>
            <a:r>
              <a:rPr lang="ru-RU" b="1" dirty="0" err="1" smtClean="0"/>
              <a:t>керівниками</a:t>
            </a:r>
            <a:r>
              <a:rPr lang="ru-RU" b="1" dirty="0" smtClean="0"/>
              <a:t> </a:t>
            </a:r>
            <a:r>
              <a:rPr lang="ru-RU" b="1" dirty="0" err="1"/>
              <a:t>структурних</a:t>
            </a:r>
            <a:r>
              <a:rPr lang="ru-RU" b="1" dirty="0"/>
              <a:t> </a:t>
            </a:r>
            <a:r>
              <a:rPr lang="ru-RU" b="1" dirty="0" err="1"/>
              <a:t>підрозділів</a:t>
            </a:r>
            <a:r>
              <a:rPr lang="ru-RU" b="1" dirty="0"/>
              <a:t> та </a:t>
            </a:r>
            <a:r>
              <a:rPr lang="ru-RU" b="1" dirty="0" err="1" smtClean="0"/>
              <a:t>керівником</a:t>
            </a:r>
            <a:r>
              <a:rPr lang="ru-RU" b="1" dirty="0" smtClean="0"/>
              <a:t> </a:t>
            </a:r>
            <a:r>
              <a:rPr lang="ru-RU" b="1" dirty="0" err="1" smtClean="0"/>
              <a:t>підприємства</a:t>
            </a:r>
            <a:endParaRPr lang="ru-RU" b="1" dirty="0"/>
          </a:p>
        </p:txBody>
      </p:sp>
      <p:sp>
        <p:nvSpPr>
          <p:cNvPr id="24" name="Прямоугольник 23"/>
          <p:cNvSpPr/>
          <p:nvPr/>
        </p:nvSpPr>
        <p:spPr>
          <a:xfrm>
            <a:off x="9314105" y="2610289"/>
            <a:ext cx="2244241" cy="1754326"/>
          </a:xfrm>
          <a:prstGeom prst="rect">
            <a:avLst/>
          </a:prstGeom>
        </p:spPr>
        <p:txBody>
          <a:bodyPr wrap="square">
            <a:spAutoFit/>
          </a:bodyPr>
          <a:lstStyle/>
          <a:p>
            <a:pPr marL="285750" indent="-285750">
              <a:lnSpc>
                <a:spcPct val="150000"/>
              </a:lnSpc>
              <a:buFont typeface="Arial" panose="020B0604020202020204" pitchFamily="34" charset="0"/>
              <a:buChar char="•"/>
            </a:pPr>
            <a:r>
              <a:rPr lang="ru-RU" dirty="0" err="1" smtClean="0"/>
              <a:t>інструктажі</a:t>
            </a:r>
            <a:r>
              <a:rPr lang="ru-RU" dirty="0" smtClean="0"/>
              <a:t>;</a:t>
            </a:r>
          </a:p>
          <a:p>
            <a:pPr marL="285750" indent="-285750">
              <a:lnSpc>
                <a:spcPct val="150000"/>
              </a:lnSpc>
              <a:buFont typeface="Arial" panose="020B0604020202020204" pitchFamily="34" charset="0"/>
              <a:buChar char="•"/>
            </a:pPr>
            <a:r>
              <a:rPr lang="ru-RU" dirty="0" err="1"/>
              <a:t>л</a:t>
            </a:r>
            <a:r>
              <a:rPr lang="ru-RU" dirty="0" err="1" smtClean="0"/>
              <a:t>екції</a:t>
            </a:r>
            <a:r>
              <a:rPr lang="ru-RU" dirty="0" smtClean="0"/>
              <a:t>;</a:t>
            </a:r>
          </a:p>
          <a:p>
            <a:pPr marL="285750" indent="-285750">
              <a:lnSpc>
                <a:spcPct val="150000"/>
              </a:lnSpc>
              <a:buFont typeface="Arial" panose="020B0604020202020204" pitchFamily="34" charset="0"/>
              <a:buChar char="•"/>
            </a:pPr>
            <a:r>
              <a:rPr lang="ru-RU" dirty="0" err="1"/>
              <a:t>п</a:t>
            </a:r>
            <a:r>
              <a:rPr lang="ru-RU" dirty="0" err="1" smtClean="0"/>
              <a:t>резентації</a:t>
            </a:r>
            <a:r>
              <a:rPr lang="ru-RU" dirty="0" smtClean="0"/>
              <a:t>; </a:t>
            </a:r>
          </a:p>
          <a:p>
            <a:pPr marL="285750" indent="-285750">
              <a:lnSpc>
                <a:spcPct val="150000"/>
              </a:lnSpc>
              <a:buFont typeface="Arial" panose="020B0604020202020204" pitchFamily="34" charset="0"/>
              <a:buChar char="•"/>
            </a:pPr>
            <a:r>
              <a:rPr lang="ru-RU" dirty="0" err="1" smtClean="0"/>
              <a:t>роз’яснення</a:t>
            </a:r>
            <a:r>
              <a:rPr lang="ru-RU" dirty="0"/>
              <a:t>.</a:t>
            </a:r>
          </a:p>
        </p:txBody>
      </p:sp>
    </p:spTree>
    <p:extLst>
      <p:ext uri="{BB962C8B-B14F-4D97-AF65-F5344CB8AC3E}">
        <p14:creationId xmlns:p14="http://schemas.microsoft.com/office/powerpoint/2010/main" val="2225989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1527925">
            <a:off x="3158459" y="-2008859"/>
            <a:ext cx="6782350" cy="67823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3942251" cy="369332"/>
          </a:xfrm>
          <a:prstGeom prst="rect">
            <a:avLst/>
          </a:prstGeom>
          <a:noFill/>
        </p:spPr>
        <p:txBody>
          <a:bodyPr wrap="square" rtlCol="0">
            <a:spAutoFit/>
          </a:bodyPr>
          <a:lstStyle/>
          <a:p>
            <a:r>
              <a:rPr lang="uk-UA" b="1" dirty="0" smtClean="0"/>
              <a:t>П-05 Підготовка персоналу</a:t>
            </a:r>
            <a:endParaRPr lang="ru-RU" b="1" dirty="0"/>
          </a:p>
        </p:txBody>
      </p:sp>
      <p:sp>
        <p:nvSpPr>
          <p:cNvPr id="5" name="TextBox 4"/>
          <p:cNvSpPr txBox="1"/>
          <p:nvPr/>
        </p:nvSpPr>
        <p:spPr>
          <a:xfrm>
            <a:off x="1305646" y="1012984"/>
            <a:ext cx="10108587" cy="369332"/>
          </a:xfrm>
          <a:prstGeom prst="rect">
            <a:avLst/>
          </a:prstGeom>
          <a:noFill/>
        </p:spPr>
        <p:txBody>
          <a:bodyPr wrap="square" rtlCol="0">
            <a:spAutoFit/>
          </a:bodyPr>
          <a:lstStyle/>
          <a:p>
            <a:r>
              <a:rPr lang="ru-RU" b="1" dirty="0" err="1" smtClean="0"/>
              <a:t>Основні</a:t>
            </a:r>
            <a:r>
              <a:rPr lang="ru-RU" b="1" dirty="0" smtClean="0"/>
              <a:t> </a:t>
            </a:r>
            <a:r>
              <a:rPr lang="ru-RU" b="1" dirty="0" err="1" smtClean="0"/>
              <a:t>напрями</a:t>
            </a:r>
            <a:r>
              <a:rPr lang="ru-RU" b="1" dirty="0" smtClean="0"/>
              <a:t> </a:t>
            </a:r>
            <a:r>
              <a:rPr lang="ru-RU" b="1" dirty="0" err="1" smtClean="0"/>
              <a:t>навчання</a:t>
            </a:r>
            <a:r>
              <a:rPr lang="ru-RU" b="1" dirty="0" smtClean="0"/>
              <a:t> персоналу :</a:t>
            </a:r>
            <a:endParaRPr lang="ru-RU" b="1"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3418" y="3898762"/>
            <a:ext cx="4258582" cy="2959238"/>
          </a:xfrm>
          <a:prstGeom prst="rect">
            <a:avLst/>
          </a:prstGeom>
        </p:spPr>
      </p:pic>
      <p:sp>
        <p:nvSpPr>
          <p:cNvPr id="2" name="TextBox 1"/>
          <p:cNvSpPr txBox="1"/>
          <p:nvPr/>
        </p:nvSpPr>
        <p:spPr>
          <a:xfrm>
            <a:off x="2209579" y="1652059"/>
            <a:ext cx="7102938" cy="4247317"/>
          </a:xfrm>
          <a:prstGeom prst="rect">
            <a:avLst/>
          </a:prstGeom>
          <a:noFill/>
        </p:spPr>
        <p:txBody>
          <a:bodyPr wrap="square" rtlCol="0">
            <a:spAutoFit/>
          </a:bodyPr>
          <a:lstStyle/>
          <a:p>
            <a:pPr marL="285750" lvl="0" indent="-285750">
              <a:buFont typeface="Arial" panose="020B0604020202020204" pitchFamily="34" charset="0"/>
              <a:buChar char="•"/>
            </a:pPr>
            <a:r>
              <a:rPr lang="uk-UA" dirty="0"/>
              <a:t>о</a:t>
            </a:r>
            <a:r>
              <a:rPr lang="uk-UA" dirty="0" smtClean="0"/>
              <a:t>хорона праці</a:t>
            </a:r>
            <a:r>
              <a:rPr lang="uk-UA" dirty="0"/>
              <a:t>, техніки безпеки, інструкції з охорони праці і пожежної </a:t>
            </a:r>
            <a:r>
              <a:rPr lang="uk-UA" dirty="0" smtClean="0"/>
              <a:t>безпеки;</a:t>
            </a:r>
          </a:p>
          <a:p>
            <a:pPr marL="285750" lvl="0" indent="-285750">
              <a:buFont typeface="Arial" panose="020B0604020202020204" pitchFamily="34" charset="0"/>
              <a:buChar char="•"/>
            </a:pPr>
            <a:endParaRPr lang="uk-UA" dirty="0" smtClean="0"/>
          </a:p>
          <a:p>
            <a:pPr marL="285750" lvl="0" indent="-285750">
              <a:buFont typeface="Arial" panose="020B0604020202020204" pitchFamily="34" charset="0"/>
              <a:buChar char="•"/>
            </a:pPr>
            <a:r>
              <a:rPr lang="uk-UA" dirty="0" smtClean="0"/>
              <a:t>вимоги </a:t>
            </a:r>
            <a:r>
              <a:rPr lang="uk-UA" dirty="0"/>
              <a:t>системи управління якістю і безпечністю харчових продуктів </a:t>
            </a:r>
            <a:r>
              <a:rPr lang="uk-UA" dirty="0" smtClean="0"/>
              <a:t>;</a:t>
            </a:r>
          </a:p>
          <a:p>
            <a:pPr marL="285750" lvl="0" indent="-285750">
              <a:buFont typeface="Arial" panose="020B0604020202020204" pitchFamily="34" charset="0"/>
              <a:buChar char="•"/>
            </a:pPr>
            <a:endParaRPr lang="uk-UA" dirty="0" smtClean="0"/>
          </a:p>
          <a:p>
            <a:pPr marL="285750" lvl="0" indent="-285750">
              <a:buFont typeface="Arial" panose="020B0604020202020204" pitchFamily="34" charset="0"/>
              <a:buChar char="•"/>
            </a:pPr>
            <a:r>
              <a:rPr lang="uk-UA" dirty="0" smtClean="0"/>
              <a:t>навчання </a:t>
            </a:r>
            <a:r>
              <a:rPr lang="uk-UA" dirty="0"/>
              <a:t>робочих новим і суміжним професіям </a:t>
            </a:r>
            <a:r>
              <a:rPr lang="uk-UA" dirty="0" smtClean="0"/>
              <a:t>;</a:t>
            </a:r>
          </a:p>
          <a:p>
            <a:pPr marL="285750" lvl="0" indent="-285750">
              <a:buFont typeface="Arial" panose="020B0604020202020204" pitchFamily="34" charset="0"/>
              <a:buChar char="•"/>
            </a:pPr>
            <a:endParaRPr lang="uk-UA" dirty="0" smtClean="0"/>
          </a:p>
          <a:p>
            <a:pPr marL="285750" lvl="0" indent="-285750">
              <a:buFont typeface="Arial" panose="020B0604020202020204" pitchFamily="34" charset="0"/>
              <a:buChar char="•"/>
            </a:pPr>
            <a:r>
              <a:rPr lang="uk-UA" dirty="0" smtClean="0"/>
              <a:t>вимоги </a:t>
            </a:r>
            <a:r>
              <a:rPr lang="uk-UA" dirty="0"/>
              <a:t>санітарії та гігієни у виробничих </a:t>
            </a:r>
            <a:r>
              <a:rPr lang="uk-UA" dirty="0" smtClean="0"/>
              <a:t>приміщеннях; </a:t>
            </a:r>
          </a:p>
          <a:p>
            <a:pPr marL="285750" lvl="0" indent="-285750">
              <a:buFont typeface="Arial" panose="020B0604020202020204" pitchFamily="34" charset="0"/>
              <a:buChar char="•"/>
            </a:pPr>
            <a:endParaRPr lang="uk-UA" dirty="0" smtClean="0"/>
          </a:p>
          <a:p>
            <a:pPr marL="285750" lvl="0" indent="-285750">
              <a:buFont typeface="Arial" panose="020B0604020202020204" pitchFamily="34" charset="0"/>
              <a:buChar char="•"/>
            </a:pPr>
            <a:r>
              <a:rPr lang="uk-UA" dirty="0" smtClean="0"/>
              <a:t>надання першої </a:t>
            </a:r>
            <a:r>
              <a:rPr lang="uk-UA" dirty="0"/>
              <a:t>медичної </a:t>
            </a:r>
            <a:r>
              <a:rPr lang="uk-UA" dirty="0" smtClean="0"/>
              <a:t>допомоги;</a:t>
            </a:r>
          </a:p>
          <a:p>
            <a:pPr lvl="0"/>
            <a:endParaRPr lang="uk-UA" b="1" dirty="0"/>
          </a:p>
          <a:p>
            <a:pPr marL="285750" lvl="0" indent="-285750">
              <a:buFont typeface="Arial" panose="020B0604020202020204" pitchFamily="34" charset="0"/>
              <a:buChar char="•"/>
            </a:pPr>
            <a:r>
              <a:rPr lang="uk-UA" dirty="0" smtClean="0"/>
              <a:t>захист </a:t>
            </a:r>
            <a:r>
              <a:rPr lang="uk-UA" dirty="0"/>
              <a:t>продукції від </a:t>
            </a:r>
            <a:r>
              <a:rPr lang="uk-UA" dirty="0"/>
              <a:t> </a:t>
            </a:r>
            <a:r>
              <a:rPr lang="uk-UA" dirty="0" smtClean="0"/>
              <a:t>навмисної </a:t>
            </a:r>
            <a:r>
              <a:rPr lang="uk-UA" dirty="0" smtClean="0"/>
              <a:t>фальсифікації </a:t>
            </a:r>
            <a:r>
              <a:rPr lang="uk-UA" dirty="0" smtClean="0"/>
              <a:t>;</a:t>
            </a:r>
          </a:p>
          <a:p>
            <a:pPr marL="285750" lvl="0" indent="-285750">
              <a:buFont typeface="Arial" panose="020B0604020202020204" pitchFamily="34" charset="0"/>
              <a:buChar char="•"/>
            </a:pPr>
            <a:endParaRPr lang="uk-UA" dirty="0" smtClean="0"/>
          </a:p>
          <a:p>
            <a:pPr marL="285750" lvl="0" indent="-285750">
              <a:buFont typeface="Arial" panose="020B0604020202020204" pitchFamily="34" charset="0"/>
              <a:buChar char="•"/>
            </a:pPr>
            <a:r>
              <a:rPr lang="uk-UA" dirty="0"/>
              <a:t>п</a:t>
            </a:r>
            <a:r>
              <a:rPr lang="uk-UA" dirty="0" smtClean="0"/>
              <a:t>равила поводження </a:t>
            </a:r>
            <a:r>
              <a:rPr lang="uk-UA" dirty="0"/>
              <a:t>з продукцією, що містить </a:t>
            </a:r>
            <a:r>
              <a:rPr lang="uk-UA" dirty="0" smtClean="0"/>
              <a:t>алергени.</a:t>
            </a:r>
            <a:endParaRPr lang="ru-RU" dirty="0"/>
          </a:p>
        </p:txBody>
      </p:sp>
    </p:spTree>
    <p:extLst>
      <p:ext uri="{BB962C8B-B14F-4D97-AF65-F5344CB8AC3E}">
        <p14:creationId xmlns:p14="http://schemas.microsoft.com/office/powerpoint/2010/main" val="3188188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070978" y="2931690"/>
            <a:ext cx="4861861" cy="3202122"/>
          </a:xfrm>
          <a:prstGeom prst="rect">
            <a:avLst/>
          </a:prstGeom>
        </p:spPr>
      </p:pic>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4">
            <a:alphaModFix amt="5000"/>
            <a:extLst>
              <a:ext uri="{28A0092B-C50C-407E-A947-70E740481C1C}">
                <a14:useLocalDpi xmlns:a14="http://schemas.microsoft.com/office/drawing/2010/main" val="0"/>
              </a:ext>
            </a:extLst>
          </a:blip>
          <a:srcRect/>
          <a:stretch>
            <a:fillRect/>
          </a:stretch>
        </p:blipFill>
        <p:spPr bwMode="auto">
          <a:xfrm rot="237436">
            <a:off x="6962214" y="2972129"/>
            <a:ext cx="3512234" cy="35122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3942251" cy="369332"/>
          </a:xfrm>
          <a:prstGeom prst="rect">
            <a:avLst/>
          </a:prstGeom>
          <a:noFill/>
        </p:spPr>
        <p:txBody>
          <a:bodyPr wrap="square" rtlCol="0">
            <a:spAutoFit/>
          </a:bodyPr>
          <a:lstStyle/>
          <a:p>
            <a:r>
              <a:rPr lang="uk-UA" b="1" dirty="0" smtClean="0"/>
              <a:t>П-05 Підготовка персоналу</a:t>
            </a:r>
            <a:endParaRPr lang="ru-RU" b="1" dirty="0"/>
          </a:p>
        </p:txBody>
      </p:sp>
      <p:sp>
        <p:nvSpPr>
          <p:cNvPr id="3" name="TextBox 2"/>
          <p:cNvSpPr txBox="1"/>
          <p:nvPr/>
        </p:nvSpPr>
        <p:spPr>
          <a:xfrm>
            <a:off x="1434662" y="1005366"/>
            <a:ext cx="7283669" cy="369332"/>
          </a:xfrm>
          <a:prstGeom prst="rect">
            <a:avLst/>
          </a:prstGeom>
          <a:noFill/>
        </p:spPr>
        <p:txBody>
          <a:bodyPr wrap="square" rtlCol="0">
            <a:spAutoFit/>
          </a:bodyPr>
          <a:lstStyle/>
          <a:p>
            <a:r>
              <a:rPr lang="uk-UA" b="1" dirty="0" smtClean="0"/>
              <a:t>Організація навчання у зовнішніх організаціях</a:t>
            </a:r>
            <a:endParaRPr lang="ru-RU" b="1" dirty="0"/>
          </a:p>
        </p:txBody>
      </p:sp>
      <p:sp>
        <p:nvSpPr>
          <p:cNvPr id="6" name="TextBox 5"/>
          <p:cNvSpPr txBox="1"/>
          <p:nvPr/>
        </p:nvSpPr>
        <p:spPr>
          <a:xfrm>
            <a:off x="6290441" y="1562462"/>
            <a:ext cx="5265685" cy="3693319"/>
          </a:xfrm>
          <a:prstGeom prst="rect">
            <a:avLst/>
          </a:prstGeom>
          <a:noFill/>
        </p:spPr>
        <p:txBody>
          <a:bodyPr wrap="square" rtlCol="0">
            <a:spAutoFit/>
          </a:bodyPr>
          <a:lstStyle/>
          <a:p>
            <a:pPr>
              <a:lnSpc>
                <a:spcPct val="200000"/>
              </a:lnSpc>
            </a:pPr>
            <a:r>
              <a:rPr lang="uk-UA" dirty="0"/>
              <a:t>Навчання персоналу може здійснюватися на підставі договорів, які укладають з навчальними закладами </a:t>
            </a:r>
            <a:r>
              <a:rPr lang="uk-UA" dirty="0" smtClean="0"/>
              <a:t>на </a:t>
            </a:r>
            <a:r>
              <a:rPr lang="uk-UA" dirty="0"/>
              <a:t>надання </a:t>
            </a:r>
            <a:r>
              <a:rPr lang="uk-UA" dirty="0" smtClean="0"/>
              <a:t>освітніх послуг. </a:t>
            </a:r>
          </a:p>
          <a:p>
            <a:pPr>
              <a:lnSpc>
                <a:spcPct val="200000"/>
              </a:lnSpc>
            </a:pPr>
            <a:r>
              <a:rPr lang="uk-UA" dirty="0" smtClean="0"/>
              <a:t>Після </a:t>
            </a:r>
            <a:r>
              <a:rPr lang="uk-UA" dirty="0"/>
              <a:t>проходження зовнішнього </a:t>
            </a:r>
            <a:r>
              <a:rPr lang="uk-UA" dirty="0" smtClean="0"/>
              <a:t>навчання працівник </a:t>
            </a:r>
            <a:r>
              <a:rPr lang="uk-UA" dirty="0"/>
              <a:t>проводить внутрішнє </a:t>
            </a:r>
            <a:r>
              <a:rPr lang="uk-UA" dirty="0" smtClean="0"/>
              <a:t>ознайомлення </a:t>
            </a:r>
            <a:r>
              <a:rPr lang="uk-UA" dirty="0"/>
              <a:t>працівників підрозділу з вивченої теми. </a:t>
            </a:r>
            <a:endParaRPr lang="ru-RU" dirty="0"/>
          </a:p>
          <a:p>
            <a:endParaRPr lang="ru-RU" dirty="0"/>
          </a:p>
        </p:txBody>
      </p:sp>
    </p:spTree>
    <p:extLst>
      <p:ext uri="{BB962C8B-B14F-4D97-AF65-F5344CB8AC3E}">
        <p14:creationId xmlns:p14="http://schemas.microsoft.com/office/powerpoint/2010/main" val="3808234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вал 7">
            <a:extLst>
              <a:ext uri="{FF2B5EF4-FFF2-40B4-BE49-F238E27FC236}">
                <a16:creationId xmlns:a16="http://schemas.microsoft.com/office/drawing/2014/main" xmlns="" id="{8DB8452B-A2DA-58CB-88C8-C3294A74E3AB}"/>
              </a:ext>
            </a:extLst>
          </p:cNvPr>
          <p:cNvSpPr/>
          <p:nvPr/>
        </p:nvSpPr>
        <p:spPr>
          <a:xfrm>
            <a:off x="401715" y="551765"/>
            <a:ext cx="1807864" cy="1645866"/>
          </a:xfrm>
          <a:prstGeom prst="ellipse">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2" name="Picture 4">
            <a:extLst>
              <a:ext uri="{FF2B5EF4-FFF2-40B4-BE49-F238E27FC236}">
                <a16:creationId xmlns:a16="http://schemas.microsoft.com/office/drawing/2014/main" xmlns="" id="{005BBB84-8E1E-A0D2-F116-5645E107316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20954300">
            <a:off x="-643022" y="2679660"/>
            <a:ext cx="3897335" cy="38973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2247" y="94314"/>
            <a:ext cx="3942251" cy="369332"/>
          </a:xfrm>
          <a:prstGeom prst="rect">
            <a:avLst/>
          </a:prstGeom>
          <a:noFill/>
        </p:spPr>
        <p:txBody>
          <a:bodyPr wrap="square" rtlCol="0">
            <a:spAutoFit/>
          </a:bodyPr>
          <a:lstStyle/>
          <a:p>
            <a:r>
              <a:rPr lang="uk-UA" b="1" dirty="0" smtClean="0"/>
              <a:t>П-05 Підготовка персоналу</a:t>
            </a:r>
            <a:endParaRPr lang="ru-RU" b="1" dirty="0"/>
          </a:p>
        </p:txBody>
      </p:sp>
      <p:sp>
        <p:nvSpPr>
          <p:cNvPr id="3" name="TextBox 2"/>
          <p:cNvSpPr txBox="1"/>
          <p:nvPr/>
        </p:nvSpPr>
        <p:spPr>
          <a:xfrm>
            <a:off x="826038" y="1036660"/>
            <a:ext cx="7396919" cy="369332"/>
          </a:xfrm>
          <a:prstGeom prst="rect">
            <a:avLst/>
          </a:prstGeom>
          <a:noFill/>
        </p:spPr>
        <p:txBody>
          <a:bodyPr wrap="square" rtlCol="0">
            <a:spAutoFit/>
          </a:bodyPr>
          <a:lstStyle/>
          <a:p>
            <a:pPr lvl="1"/>
            <a:r>
              <a:rPr lang="uk-UA" b="1" cap="all" dirty="0"/>
              <a:t>організація навчання персоналу при прийомі на роботу</a:t>
            </a:r>
            <a:endParaRPr lang="ru-RU" sz="2000" b="1" i="1" dirty="0"/>
          </a:p>
        </p:txBody>
      </p:sp>
      <p:graphicFrame>
        <p:nvGraphicFramePr>
          <p:cNvPr id="9" name="Схема 8"/>
          <p:cNvGraphicFramePr/>
          <p:nvPr>
            <p:extLst>
              <p:ext uri="{D42A27DB-BD31-4B8C-83A1-F6EECF244321}">
                <p14:modId xmlns:p14="http://schemas.microsoft.com/office/powerpoint/2010/main" val="1936230593"/>
              </p:ext>
            </p:extLst>
          </p:nvPr>
        </p:nvGraphicFramePr>
        <p:xfrm>
          <a:off x="2332672" y="1405992"/>
          <a:ext cx="9349576" cy="5145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3620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1002</TotalTime>
  <Words>3453</Words>
  <Application>Microsoft Office PowerPoint</Application>
  <PresentationFormat>Произвольный</PresentationFormat>
  <Paragraphs>383</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Інструкція оцінювання рівня культури забезпечення безпечності та якості продукції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Інструкція оцінювання рівня культури забезпечення безпечності та якості продукції</dc:title>
  <dc:creator>Юлія Терсімонова</dc:creator>
  <cp:lastModifiedBy>lenovo</cp:lastModifiedBy>
  <cp:revision>56</cp:revision>
  <dcterms:created xsi:type="dcterms:W3CDTF">2022-07-04T14:50:15Z</dcterms:created>
  <dcterms:modified xsi:type="dcterms:W3CDTF">2022-07-06T04:25:23Z</dcterms:modified>
</cp:coreProperties>
</file>