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Economica" panose="020B0604020202020204" charset="0"/>
      <p:regular r:id="rId10"/>
      <p:bold r:id="rId11"/>
      <p:italic r:id="rId12"/>
      <p:boldItalic r:id="rId13"/>
    </p:embeddedFont>
    <p:embeddedFont>
      <p:font typeface="Open Sans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B378241-4AFD-471C-B974-3687912D5C3D}">
  <a:tblStyle styleId="{4B378241-4AFD-471C-B974-3687912D5C3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456" y="2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91641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d9c453428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d9c453428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e9090756a_1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e9090756a_1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91e1f37e_1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91e1f37e_1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d91e1f3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d91e1f37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e9090756a_1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e9090756a_1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e9090756a_2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e9090756a_2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" name="Google Shape;17;p3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2787750" y="1456725"/>
            <a:ext cx="35685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134F5C"/>
                </a:solidFill>
              </a:rPr>
              <a:t>Підготовка до ЗНО з персональним тьютором</a:t>
            </a:r>
            <a:endParaRPr sz="3200">
              <a:solidFill>
                <a:srgbClr val="134F5C"/>
              </a:solidFill>
            </a:endParaRPr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accent1"/>
                </a:solidFill>
              </a:rPr>
              <a:t>Отримай супровід фахівця</a:t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44292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 dirty="0" smtClean="0">
                <a:solidFill>
                  <a:srgbClr val="45818E"/>
                </a:solidFill>
              </a:rPr>
              <a:t/>
            </a:r>
            <a:br>
              <a:rPr lang="ru" sz="3200" dirty="0" smtClean="0">
                <a:solidFill>
                  <a:srgbClr val="45818E"/>
                </a:solidFill>
              </a:rPr>
            </a:br>
            <a:r>
              <a:rPr lang="ru" sz="3200" dirty="0" smtClean="0">
                <a:solidFill>
                  <a:srgbClr val="45818E"/>
                </a:solidFill>
              </a:rPr>
              <a:t>Ми </a:t>
            </a:r>
            <a:r>
              <a:rPr lang="ru" sz="3200" dirty="0">
                <a:solidFill>
                  <a:srgbClr val="45818E"/>
                </a:solidFill>
              </a:rPr>
              <a:t>пропонуємо новий формат взаємодії вчителя та учня, результатом якої стане успішне проходження ЗНО</a:t>
            </a:r>
            <a:endParaRPr sz="3200" dirty="0">
              <a:solidFill>
                <a:srgbClr val="45818E"/>
              </a:solidFill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1850" y="152400"/>
            <a:ext cx="3919748" cy="2613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45818E"/>
                </a:solidFill>
              </a:rPr>
              <a:t>Чи знайомі тобі такі речі?</a:t>
            </a:r>
            <a:endParaRPr dirty="0">
              <a:solidFill>
                <a:srgbClr val="45818E"/>
              </a:solidFill>
            </a:endParaRPr>
          </a:p>
        </p:txBody>
      </p:sp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accent1"/>
                </a:solidFill>
              </a:rPr>
              <a:t>Пошук необхідного матеріалу викликає труднощі.</a:t>
            </a:r>
            <a:endParaRPr sz="1800" dirty="0">
              <a:solidFill>
                <a:schemeClr val="accent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accent1"/>
                </a:solidFill>
              </a:rPr>
              <a:t>Не вистачає часу на систематизацію та узагальнення знань.</a:t>
            </a:r>
            <a:endParaRPr sz="1800" dirty="0">
              <a:solidFill>
                <a:schemeClr val="accent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800" dirty="0">
                <a:solidFill>
                  <a:schemeClr val="accent1"/>
                </a:solidFill>
              </a:rPr>
              <a:t>Навички мотивації та самоорганізації потребують вдосконалення.</a:t>
            </a:r>
            <a:endParaRPr sz="1800" dirty="0">
              <a:solidFill>
                <a:schemeClr val="accent1"/>
              </a:solidFill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5154825" y="3536048"/>
            <a:ext cx="722400" cy="990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5"/>
          <p:cNvSpPr/>
          <p:nvPr/>
        </p:nvSpPr>
        <p:spPr>
          <a:xfrm>
            <a:off x="5975583" y="3069166"/>
            <a:ext cx="722400" cy="1457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6796341" y="1919075"/>
            <a:ext cx="722400" cy="2607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0" name="Google Shape;80;p15"/>
          <p:cNvCxnSpPr/>
          <p:nvPr/>
        </p:nvCxnSpPr>
        <p:spPr>
          <a:xfrm rot="10800000">
            <a:off x="509400" y="4552050"/>
            <a:ext cx="814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81" name="Google Shape;81;p15"/>
          <p:cNvSpPr/>
          <p:nvPr/>
        </p:nvSpPr>
        <p:spPr>
          <a:xfrm>
            <a:off x="7625950" y="1172675"/>
            <a:ext cx="722400" cy="335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265500" y="1830600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Крокуй до мети впевнено!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2"/>
          </p:nvPr>
        </p:nvSpPr>
        <p:spPr>
          <a:xfrm>
            <a:off x="4585350" y="186800"/>
            <a:ext cx="4191000" cy="42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ru" i="1" dirty="0">
                <a:latin typeface="Arial"/>
                <a:ea typeface="Arial"/>
                <a:cs typeface="Arial"/>
                <a:sym typeface="Arial"/>
              </a:rPr>
              <a:t>тьютор розробить індивідуальну програму підготовки до ЗНО </a:t>
            </a:r>
            <a:endParaRPr i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i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ru" i="1" dirty="0">
                <a:latin typeface="Arial"/>
                <a:ea typeface="Arial"/>
                <a:cs typeface="Arial"/>
                <a:sym typeface="Arial"/>
              </a:rPr>
              <a:t>підбере для тебе якісний контент за кожною темою та тестові завдання</a:t>
            </a:r>
            <a:endParaRPr i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i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ru" i="1" dirty="0">
                <a:latin typeface="Arial"/>
                <a:ea typeface="Arial"/>
                <a:cs typeface="Arial"/>
                <a:sym typeface="Arial"/>
              </a:rPr>
              <a:t>проведе онлайн-консультацію щодо незрозумілих завдань</a:t>
            </a:r>
            <a:endParaRPr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 sz="1400" dirty="0"/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507" y="223935"/>
            <a:ext cx="3293705" cy="4434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/>
          <p:nvPr/>
        </p:nvSpPr>
        <p:spPr>
          <a:xfrm>
            <a:off x="-19425" y="0"/>
            <a:ext cx="9161100" cy="2484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 idx="4294967295"/>
          </p:nvPr>
        </p:nvSpPr>
        <p:spPr>
          <a:xfrm>
            <a:off x="311700" y="220100"/>
            <a:ext cx="8520600" cy="101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400"/>
              </a:spcAft>
              <a:buNone/>
            </a:pPr>
            <a:r>
              <a:rPr lang="ru" dirty="0">
                <a:solidFill>
                  <a:schemeClr val="accent1"/>
                </a:solidFill>
              </a:rPr>
              <a:t>Переваги роботи з тьютором</a:t>
            </a:r>
            <a:endParaRPr sz="1600" i="1" dirty="0">
              <a:solidFill>
                <a:schemeClr val="accent1"/>
              </a:solidFill>
            </a:endParaRPr>
          </a:p>
        </p:txBody>
      </p:sp>
      <p:sp>
        <p:nvSpPr>
          <p:cNvPr id="95" name="Google Shape;95;p17"/>
          <p:cNvSpPr txBox="1">
            <a:spLocks noGrp="1"/>
          </p:cNvSpPr>
          <p:nvPr>
            <p:ph type="body" idx="4294967295"/>
          </p:nvPr>
        </p:nvSpPr>
        <p:spPr>
          <a:xfrm>
            <a:off x="271725" y="2984458"/>
            <a:ext cx="2022300" cy="19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3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Ти економиш свій час на пошук потрібної інформації, відповідно, маєш більше часу на безпосереднє засвоєння та закріплення матеріалу.</a:t>
            </a:r>
            <a:endParaRPr sz="13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200"/>
              </a:spcBef>
              <a:spcAft>
                <a:spcPts val="1600"/>
              </a:spcAft>
              <a:buNone/>
            </a:pPr>
            <a:endParaRPr sz="1200">
              <a:solidFill>
                <a:schemeClr val="dk2"/>
              </a:solidFill>
            </a:endParaRPr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95650"/>
            <a:ext cx="1942325" cy="168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9662" y="1295638"/>
            <a:ext cx="1942325" cy="168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7625" y="1295650"/>
            <a:ext cx="1942324" cy="168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5575" y="1295650"/>
            <a:ext cx="1942324" cy="1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7"/>
          <p:cNvSpPr txBox="1">
            <a:spLocks noGrp="1"/>
          </p:cNvSpPr>
          <p:nvPr>
            <p:ph type="body" idx="4294967295"/>
          </p:nvPr>
        </p:nvSpPr>
        <p:spPr>
          <a:xfrm>
            <a:off x="2429688" y="2984458"/>
            <a:ext cx="2022300" cy="19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Ти працюєш у своєму темпі, маючи при цьому підтримку фахівця.</a:t>
            </a:r>
            <a:endParaRPr sz="10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200"/>
              </a:spcBef>
              <a:spcAft>
                <a:spcPts val="1600"/>
              </a:spcAft>
              <a:buNone/>
            </a:pPr>
            <a:endParaRPr sz="1200">
              <a:solidFill>
                <a:schemeClr val="dk2"/>
              </a:solidFill>
            </a:endParaRPr>
          </a:p>
        </p:txBody>
      </p:sp>
      <p:sp>
        <p:nvSpPr>
          <p:cNvPr id="101" name="Google Shape;101;p17"/>
          <p:cNvSpPr txBox="1">
            <a:spLocks noGrp="1"/>
          </p:cNvSpPr>
          <p:nvPr>
            <p:ph type="body" idx="4294967295"/>
          </p:nvPr>
        </p:nvSpPr>
        <p:spPr>
          <a:xfrm>
            <a:off x="4587663" y="2984458"/>
            <a:ext cx="2022300" cy="19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3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Ти обираєш зручний для себе час консультацій та формат їхнього проведення (Zoom, Skype,Viber тощо).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02" name="Google Shape;102;p17"/>
          <p:cNvSpPr txBox="1">
            <a:spLocks noGrp="1"/>
          </p:cNvSpPr>
          <p:nvPr>
            <p:ph type="body" idx="4294967295"/>
          </p:nvPr>
        </p:nvSpPr>
        <p:spPr>
          <a:xfrm>
            <a:off x="6925588" y="2984458"/>
            <a:ext cx="2022300" cy="19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3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Ти працюєш з якісним контентом, який підібраний під твої потреби, та виконуєш онлайн-тести із можливістю самоперевірки.</a:t>
            </a:r>
            <a:endParaRPr sz="13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200"/>
              </a:spcBef>
              <a:spcAft>
                <a:spcPts val="1600"/>
              </a:spcAft>
              <a:buNone/>
            </a:pPr>
            <a:endParaRPr sz="13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accent1"/>
                </a:solidFill>
              </a:rPr>
              <a:t>Крок за кроком до результату!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08" name="Google Shape;108;p18"/>
          <p:cNvCxnSpPr/>
          <p:nvPr/>
        </p:nvCxnSpPr>
        <p:spPr>
          <a:xfrm>
            <a:off x="929038" y="2507950"/>
            <a:ext cx="0" cy="10386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976112" y="2384687"/>
            <a:ext cx="18141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accent2"/>
                </a:solidFill>
              </a:rPr>
              <a:t>Крок 1</a:t>
            </a:r>
            <a:endParaRPr sz="2200">
              <a:solidFill>
                <a:schemeClr val="accent2"/>
              </a:solidFill>
            </a:endParaRPr>
          </a:p>
        </p:txBody>
      </p:sp>
      <p:sp>
        <p:nvSpPr>
          <p:cNvPr id="110" name="Google Shape;110;p18"/>
          <p:cNvSpPr txBox="1">
            <a:spLocks noGrp="1"/>
          </p:cNvSpPr>
          <p:nvPr>
            <p:ph type="body" idx="1"/>
          </p:nvPr>
        </p:nvSpPr>
        <p:spPr>
          <a:xfrm>
            <a:off x="976112" y="2674713"/>
            <a:ext cx="1814100" cy="57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chemeClr val="lt2"/>
                </a:solidFill>
              </a:rPr>
              <a:t>Заповни анкету на сайті</a:t>
            </a:r>
            <a:endParaRPr sz="1600">
              <a:solidFill>
                <a:schemeClr val="lt2"/>
              </a:solidFill>
            </a:endParaRPr>
          </a:p>
        </p:txBody>
      </p:sp>
      <p:cxnSp>
        <p:nvCxnSpPr>
          <p:cNvPr id="111" name="Google Shape;111;p18"/>
          <p:cNvCxnSpPr/>
          <p:nvPr/>
        </p:nvCxnSpPr>
        <p:spPr>
          <a:xfrm>
            <a:off x="3395738" y="2355550"/>
            <a:ext cx="0" cy="10386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" name="Google Shape;112;p18"/>
          <p:cNvSpPr txBox="1">
            <a:spLocks noGrp="1"/>
          </p:cNvSpPr>
          <p:nvPr>
            <p:ph type="title"/>
          </p:nvPr>
        </p:nvSpPr>
        <p:spPr>
          <a:xfrm>
            <a:off x="3442812" y="2241076"/>
            <a:ext cx="18141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accent2"/>
                </a:solidFill>
              </a:rPr>
              <a:t>Крок 2</a:t>
            </a:r>
            <a:endParaRPr sz="2200">
              <a:solidFill>
                <a:schemeClr val="accent2"/>
              </a:solidFill>
            </a:endParaRPr>
          </a:p>
        </p:txBody>
      </p:sp>
      <p:sp>
        <p:nvSpPr>
          <p:cNvPr id="113" name="Google Shape;113;p18"/>
          <p:cNvSpPr txBox="1">
            <a:spLocks noGrp="1"/>
          </p:cNvSpPr>
          <p:nvPr>
            <p:ph type="body" idx="1"/>
          </p:nvPr>
        </p:nvSpPr>
        <p:spPr>
          <a:xfrm>
            <a:off x="3442812" y="2531101"/>
            <a:ext cx="1814100" cy="57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1600">
                <a:solidFill>
                  <a:schemeClr val="lt2"/>
                </a:solidFill>
              </a:rPr>
              <a:t>Обери тьютора</a:t>
            </a:r>
            <a:endParaRPr sz="1600">
              <a:solidFill>
                <a:schemeClr val="lt2"/>
              </a:solidFill>
            </a:endParaRPr>
          </a:p>
        </p:txBody>
      </p:sp>
      <p:cxnSp>
        <p:nvCxnSpPr>
          <p:cNvPr id="114" name="Google Shape;114;p18"/>
          <p:cNvCxnSpPr/>
          <p:nvPr/>
        </p:nvCxnSpPr>
        <p:spPr>
          <a:xfrm>
            <a:off x="6457563" y="2053100"/>
            <a:ext cx="0" cy="10386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6504637" y="1929945"/>
            <a:ext cx="18141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accent2"/>
                </a:solidFill>
              </a:rPr>
              <a:t>Крок 3</a:t>
            </a:r>
            <a:endParaRPr sz="2200">
              <a:solidFill>
                <a:schemeClr val="accent2"/>
              </a:solidFill>
            </a:endParaRPr>
          </a:p>
        </p:txBody>
      </p:sp>
      <p:sp>
        <p:nvSpPr>
          <p:cNvPr id="116" name="Google Shape;116;p18"/>
          <p:cNvSpPr txBox="1">
            <a:spLocks noGrp="1"/>
          </p:cNvSpPr>
          <p:nvPr>
            <p:ph type="body" idx="1"/>
          </p:nvPr>
        </p:nvSpPr>
        <p:spPr>
          <a:xfrm>
            <a:off x="6504637" y="2219971"/>
            <a:ext cx="1814100" cy="57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lt2"/>
                </a:solidFill>
              </a:rPr>
              <a:t>Розпочни підготовку</a:t>
            </a:r>
            <a:endParaRPr sz="1600">
              <a:solidFill>
                <a:schemeClr val="lt2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2"/>
              </a:solidFill>
            </a:endParaRPr>
          </a:p>
        </p:txBody>
      </p:sp>
      <p:grpSp>
        <p:nvGrpSpPr>
          <p:cNvPr id="117" name="Google Shape;117;p18"/>
          <p:cNvGrpSpPr/>
          <p:nvPr/>
        </p:nvGrpSpPr>
        <p:grpSpPr>
          <a:xfrm>
            <a:off x="929030" y="3219673"/>
            <a:ext cx="6993309" cy="1520400"/>
            <a:chOff x="929030" y="3219673"/>
            <a:chExt cx="6993309" cy="1520400"/>
          </a:xfrm>
        </p:grpSpPr>
        <p:cxnSp>
          <p:nvCxnSpPr>
            <p:cNvPr id="118" name="Google Shape;118;p18"/>
            <p:cNvCxnSpPr>
              <a:stCxn id="119" idx="6"/>
              <a:endCxn id="120" idx="2"/>
            </p:cNvCxnSpPr>
            <p:nvPr/>
          </p:nvCxnSpPr>
          <p:spPr>
            <a:xfrm>
              <a:off x="1537730" y="3979907"/>
              <a:ext cx="4864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119" name="Google Shape;119;p18"/>
            <p:cNvSpPr/>
            <p:nvPr/>
          </p:nvSpPr>
          <p:spPr>
            <a:xfrm>
              <a:off x="929030" y="3675557"/>
              <a:ext cx="608700" cy="6087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8"/>
            <p:cNvSpPr/>
            <p:nvPr/>
          </p:nvSpPr>
          <p:spPr>
            <a:xfrm>
              <a:off x="3421283" y="3431305"/>
              <a:ext cx="1097100" cy="1097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8"/>
            <p:cNvSpPr/>
            <p:nvPr/>
          </p:nvSpPr>
          <p:spPr>
            <a:xfrm>
              <a:off x="6401939" y="3219673"/>
              <a:ext cx="1520400" cy="1520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ctr">
              <a:buNone/>
            </a:pPr>
            <a:r>
              <a:rPr lang="uk-UA" sz="6000" dirty="0" smtClean="0">
                <a:solidFill>
                  <a:schemeClr val="accent2"/>
                </a:solidFill>
              </a:rPr>
              <a:t>Бажаю успіхів!</a:t>
            </a:r>
            <a:endParaRPr lang="ru-RU" sz="6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14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607D8B"/>
      </a:accent3>
      <a:accent4>
        <a:srgbClr val="78909C"/>
      </a:accent4>
      <a:accent5>
        <a:srgbClr val="57BB8A"/>
      </a:accent5>
      <a:accent6>
        <a:srgbClr val="DCE755"/>
      </a:accent6>
      <a:hlink>
        <a:srgbClr val="57BB8A"/>
      </a:hlink>
      <a:folHlink>
        <a:srgbClr val="57BB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162</Words>
  <Application>Microsoft Office PowerPoint</Application>
  <PresentationFormat>Экран (16:9)</PresentationFormat>
  <Paragraphs>27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Economica</vt:lpstr>
      <vt:lpstr>Open Sans</vt:lpstr>
      <vt:lpstr>Luxe</vt:lpstr>
      <vt:lpstr>Підготовка до ЗНО з персональним тьютором</vt:lpstr>
      <vt:lpstr> Ми пропонуємо новий формат взаємодії вчителя та учня, результатом якої стане успішне проходження ЗНО</vt:lpstr>
      <vt:lpstr>Чи знайомі тобі такі речі?</vt:lpstr>
      <vt:lpstr>Крокуй до мети впевнено!</vt:lpstr>
      <vt:lpstr>Переваги роботи з тьютором</vt:lpstr>
      <vt:lpstr>Крок за кроком до результату!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Підготовка до ЗНО з персональним тьютором</dc:title>
  <dc:creator>user</dc:creator>
  <cp:lastModifiedBy>user</cp:lastModifiedBy>
  <cp:revision>2</cp:revision>
  <dcterms:modified xsi:type="dcterms:W3CDTF">2020-05-12T17:10:09Z</dcterms:modified>
</cp:coreProperties>
</file>