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ebp" ContentType="image/webp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2" r:id="rId4"/>
    <p:sldId id="272" r:id="rId5"/>
    <p:sldId id="263" r:id="rId6"/>
    <p:sldId id="260" r:id="rId7"/>
    <p:sldId id="264" r:id="rId8"/>
    <p:sldId id="273" r:id="rId9"/>
    <p:sldId id="268" r:id="rId10"/>
    <p:sldId id="269" r:id="rId11"/>
    <p:sldId id="274" r:id="rId12"/>
    <p:sldId id="270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25" d="100"/>
          <a:sy n="125" d="100"/>
        </p:scale>
        <p:origin x="-1140" y="-5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AEE3A-F226-41C7-BF81-7C7C8483349F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77591-15BF-4C94-A8DB-388D3556A39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554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-1-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ebp"/><Relationship Id="rId5" Type="http://schemas.openxmlformats.org/officeDocument/2006/relationships/image" Target="../media/image5.webp"/><Relationship Id="rId4" Type="http://schemas.openxmlformats.org/officeDocument/2006/relationships/image" Target="../media/image4.web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-1-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eb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95020" y="1814026"/>
            <a:ext cx="4587672" cy="167590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>
              <a:lnSpc>
                <a:spcPct val="80000"/>
              </a:lnSpc>
              <a:spcBef>
                <a:spcPts val="375"/>
              </a:spcBef>
            </a:pPr>
            <a:r>
              <a:rPr lang="ru-RU" sz="3000" b="1" dirty="0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</a:t>
            </a:r>
            <a:r>
              <a:rPr lang="ru-RU" sz="3000" b="1" dirty="0" err="1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мистецтва</a:t>
            </a:r>
            <a:r>
              <a:rPr lang="ru-RU" sz="3000" b="1" dirty="0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</a:t>
            </a:r>
            <a:r>
              <a:rPr lang="ru-RU" sz="3000" b="1" dirty="0" err="1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романі</a:t>
            </a:r>
            <a:r>
              <a:rPr lang="ru-RU" sz="3000" b="1" dirty="0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3000" b="1" dirty="0" err="1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Даніеля</a:t>
            </a:r>
            <a:r>
              <a:rPr lang="ru-RU" sz="3000" b="1" dirty="0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3000" b="1" dirty="0" err="1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Кельмана</a:t>
            </a:r>
            <a:r>
              <a:rPr lang="ru-RU" sz="3000" b="1" dirty="0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«Я і </a:t>
            </a:r>
            <a:r>
              <a:rPr lang="ru-RU" sz="3000" b="1" dirty="0" err="1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Камінський</a:t>
            </a:r>
            <a:r>
              <a:rPr lang="ru-RU" sz="3000" b="1" dirty="0">
                <a:solidFill>
                  <a:srgbClr val="893C0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</a:t>
            </a:r>
            <a:endParaRPr lang="en-US" sz="1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532592" y="304734"/>
            <a:ext cx="209966" cy="196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08" y="1909744"/>
            <a:ext cx="2176960" cy="3134220"/>
          </a:xfrm>
          <a:custGeom>
            <a:avLst/>
            <a:gdLst/>
            <a:ahLst/>
            <a:cxnLst/>
            <a:rect l="l" t="t" r="r" b="b"/>
            <a:pathLst>
              <a:path w="2176960" h="3134220">
                <a:moveTo>
                  <a:pt x="0" y="0"/>
                </a:moveTo>
                <a:lnTo>
                  <a:pt x="2176960" y="0"/>
                </a:lnTo>
                <a:lnTo>
                  <a:pt x="2176960" y="3134220"/>
                </a:lnTo>
                <a:lnTo>
                  <a:pt x="0" y="3134220"/>
                </a:lnTo>
                <a:close/>
              </a:path>
            </a:pathLst>
          </a:custGeom>
          <a:solidFill>
            <a:srgbClr val="9C2F0B">
              <a:alpha val="3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363460" y="297230"/>
            <a:ext cx="7874758" cy="4023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800" b="1" dirty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Мистецтво як спосіб самопізнання та внутрішніх змін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99608" y="997706"/>
            <a:ext cx="2176960" cy="912038"/>
          </a:xfrm>
          <a:custGeom>
            <a:avLst/>
            <a:gdLst/>
            <a:ahLst/>
            <a:cxnLst/>
            <a:rect l="l" t="t" r="r" b="b"/>
            <a:pathLst>
              <a:path w="2176960" h="912038">
                <a:moveTo>
                  <a:pt x="0" y="114005"/>
                </a:moveTo>
                <a:quadBezTo>
                  <a:pt x="0" y="0"/>
                  <a:pt x="114005" y="0"/>
                </a:quadBezTo>
                <a:lnTo>
                  <a:pt x="2062955" y="0"/>
                </a:lnTo>
                <a:quadBezTo>
                  <a:pt x="2176960" y="0"/>
                  <a:pt x="2176960" y="114005"/>
                </a:quadBezTo>
                <a:lnTo>
                  <a:pt x="2176960" y="912038"/>
                </a:lnTo>
                <a:lnTo>
                  <a:pt x="0" y="912038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5" name="Text 3"/>
          <p:cNvSpPr/>
          <p:nvPr/>
        </p:nvSpPr>
        <p:spPr>
          <a:xfrm>
            <a:off x="99608" y="997706"/>
            <a:ext cx="2176960" cy="91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Мистецтво як шлях до самопізнання Цельнера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9608" y="1909744"/>
            <a:ext cx="2176960" cy="100584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 того, як взаємодія з Камінським допомагає Цельнеру відкрити глибшу сутність мистецтва як способу самопізнання.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2347312" y="1909744"/>
            <a:ext cx="2176960" cy="3134220"/>
          </a:xfrm>
          <a:custGeom>
            <a:avLst/>
            <a:gdLst/>
            <a:ahLst/>
            <a:cxnLst/>
            <a:rect l="l" t="t" r="r" b="b"/>
            <a:pathLst>
              <a:path w="2176960" h="3134220">
                <a:moveTo>
                  <a:pt x="0" y="0"/>
                </a:moveTo>
                <a:lnTo>
                  <a:pt x="2176960" y="0"/>
                </a:lnTo>
                <a:lnTo>
                  <a:pt x="2176960" y="3134220"/>
                </a:lnTo>
                <a:lnTo>
                  <a:pt x="0" y="3134220"/>
                </a:lnTo>
                <a:close/>
              </a:path>
            </a:pathLst>
          </a:custGeom>
          <a:solidFill>
            <a:srgbClr val="FC7B19">
              <a:alpha val="42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347312" y="997706"/>
            <a:ext cx="2176960" cy="912038"/>
          </a:xfrm>
          <a:custGeom>
            <a:avLst/>
            <a:gdLst/>
            <a:ahLst/>
            <a:cxnLst/>
            <a:rect l="l" t="t" r="r" b="b"/>
            <a:pathLst>
              <a:path w="2176960" h="912038">
                <a:moveTo>
                  <a:pt x="0" y="114005"/>
                </a:moveTo>
                <a:quadBezTo>
                  <a:pt x="0" y="0"/>
                  <a:pt x="114005" y="0"/>
                </a:quadBezTo>
                <a:lnTo>
                  <a:pt x="2062955" y="0"/>
                </a:lnTo>
                <a:quadBezTo>
                  <a:pt x="2176960" y="0"/>
                  <a:pt x="2176960" y="114005"/>
                </a:quadBezTo>
                <a:lnTo>
                  <a:pt x="2176960" y="912038"/>
                </a:lnTo>
                <a:lnTo>
                  <a:pt x="0" y="912038"/>
                </a:ln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9" name="Text 7"/>
          <p:cNvSpPr/>
          <p:nvPr/>
        </p:nvSpPr>
        <p:spPr>
          <a:xfrm>
            <a:off x="2347312" y="997706"/>
            <a:ext cx="2176960" cy="91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Моральна криза Цельнера та її вплив на його ставлення до мистецтва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347312" y="1909744"/>
            <a:ext cx="2176960" cy="841248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Дослідження моральної кризи Цельнера, яка виникає через спроби використати мистецтво для власних амбіцій.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595017" y="1909744"/>
            <a:ext cx="2176960" cy="3134220"/>
          </a:xfrm>
          <a:custGeom>
            <a:avLst/>
            <a:gdLst/>
            <a:ahLst/>
            <a:cxnLst/>
            <a:rect l="l" t="t" r="r" b="b"/>
            <a:pathLst>
              <a:path w="2176960" h="3134220">
                <a:moveTo>
                  <a:pt x="0" y="0"/>
                </a:moveTo>
                <a:lnTo>
                  <a:pt x="2176960" y="0"/>
                </a:lnTo>
                <a:lnTo>
                  <a:pt x="2176960" y="3134220"/>
                </a:lnTo>
                <a:lnTo>
                  <a:pt x="0" y="3134220"/>
                </a:lnTo>
                <a:close/>
              </a:path>
            </a:pathLst>
          </a:custGeom>
          <a:solidFill>
            <a:srgbClr val="9C2F0B">
              <a:alpha val="36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595017" y="997706"/>
            <a:ext cx="2176960" cy="912038"/>
          </a:xfrm>
          <a:custGeom>
            <a:avLst/>
            <a:gdLst/>
            <a:ahLst/>
            <a:cxnLst/>
            <a:rect l="l" t="t" r="r" b="b"/>
            <a:pathLst>
              <a:path w="2176960" h="912038">
                <a:moveTo>
                  <a:pt x="0" y="114005"/>
                </a:moveTo>
                <a:quadBezTo>
                  <a:pt x="0" y="0"/>
                  <a:pt x="114005" y="0"/>
                </a:quadBezTo>
                <a:lnTo>
                  <a:pt x="2062955" y="0"/>
                </a:lnTo>
                <a:quadBezTo>
                  <a:pt x="2176960" y="0"/>
                  <a:pt x="2176960" y="114005"/>
                </a:quadBezTo>
                <a:lnTo>
                  <a:pt x="2176960" y="912038"/>
                </a:lnTo>
                <a:lnTo>
                  <a:pt x="0" y="912038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13" name="Text 11"/>
          <p:cNvSpPr/>
          <p:nvPr/>
        </p:nvSpPr>
        <p:spPr>
          <a:xfrm>
            <a:off x="4595017" y="997706"/>
            <a:ext cx="2176960" cy="91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мистецтва у формуванні уявлення про творчість та особистість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95017" y="1909744"/>
            <a:ext cx="2176960" cy="100584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Розгляд того, як мистецтво змінює уявлення про творчість та особистість, зокрема на прикладі останньої подорожі Цельнера з Камінським.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842721" y="1909744"/>
            <a:ext cx="2176960" cy="3134220"/>
          </a:xfrm>
          <a:custGeom>
            <a:avLst/>
            <a:gdLst/>
            <a:ahLst/>
            <a:cxnLst/>
            <a:rect l="l" t="t" r="r" b="b"/>
            <a:pathLst>
              <a:path w="2176960" h="3134220">
                <a:moveTo>
                  <a:pt x="0" y="0"/>
                </a:moveTo>
                <a:lnTo>
                  <a:pt x="2176960" y="0"/>
                </a:lnTo>
                <a:lnTo>
                  <a:pt x="2176960" y="3134220"/>
                </a:lnTo>
                <a:lnTo>
                  <a:pt x="0" y="3134220"/>
                </a:lnTo>
                <a:close/>
              </a:path>
            </a:pathLst>
          </a:custGeom>
          <a:solidFill>
            <a:srgbClr val="FC7B19">
              <a:alpha val="42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842721" y="997706"/>
            <a:ext cx="2176960" cy="912038"/>
          </a:xfrm>
          <a:custGeom>
            <a:avLst/>
            <a:gdLst/>
            <a:ahLst/>
            <a:cxnLst/>
            <a:rect l="l" t="t" r="r" b="b"/>
            <a:pathLst>
              <a:path w="2176960" h="912038">
                <a:moveTo>
                  <a:pt x="0" y="114005"/>
                </a:moveTo>
                <a:quadBezTo>
                  <a:pt x="0" y="0"/>
                  <a:pt x="114005" y="0"/>
                </a:quadBezTo>
                <a:lnTo>
                  <a:pt x="2062955" y="0"/>
                </a:lnTo>
                <a:quadBezTo>
                  <a:pt x="2176960" y="0"/>
                  <a:pt x="2176960" y="114005"/>
                </a:quadBezTo>
                <a:lnTo>
                  <a:pt x="2176960" y="912038"/>
                </a:lnTo>
                <a:lnTo>
                  <a:pt x="0" y="912038"/>
                </a:ln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17" name="Text 15"/>
          <p:cNvSpPr/>
          <p:nvPr/>
        </p:nvSpPr>
        <p:spPr>
          <a:xfrm>
            <a:off x="6842721" y="997706"/>
            <a:ext cx="2176960" cy="91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Відчуття полегшення та свободи після переосмислення творчості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842721" y="1909744"/>
            <a:ext cx="2176960" cy="676656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 того, як переосмислення творчості Цельнера веде до відчуття полегшення та свободи.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63460" y="297230"/>
            <a:ext cx="7874758" cy="41767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375"/>
              </a:spcBef>
              <a:buNone/>
            </a:pPr>
            <a:r>
              <a:rPr lang="uk-UA" sz="1800" b="1" dirty="0" smtClean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Висновок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231930" y="1356046"/>
            <a:ext cx="773893" cy="773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27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260220" y="1356046"/>
            <a:ext cx="773893" cy="773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27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14470" y="2207664"/>
            <a:ext cx="2808814" cy="381643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13822" y="714908"/>
            <a:ext cx="6737063" cy="1610184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>
              <a:lnSpc>
                <a:spcPct val="80000"/>
              </a:lnSpc>
              <a:spcBef>
                <a:spcPts val="375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 розкриває мистецтво як потужний інструмент, здатний змінити не лише уявлення про творчість, а й про власну особистість, її місце у світі. Остання подорож із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Камінським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стає для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Цельнера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дзеркалом його внутрішніх суперечностей. Переосмислюючи творчість, він поступово відкриває її глибшу сутність як спосіб самопізнання, що веде до внутрішніх змін, визнання невдачі, відчуття полегшення та свободи.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55" y="2129940"/>
            <a:ext cx="2861187" cy="275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033" y="2058191"/>
            <a:ext cx="2516212" cy="282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245" y="2069071"/>
            <a:ext cx="3946667" cy="281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23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1930540"/>
            <a:ext cx="4451471" cy="56791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375"/>
              </a:spcBef>
              <a:buNone/>
            </a:pPr>
            <a:r>
              <a:rPr lang="uk-UA" sz="3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Дякую за увагу!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96763" y="4624406"/>
            <a:ext cx="2041653" cy="36576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Bestppt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01312" y="1380445"/>
            <a:ext cx="2663172" cy="3338119"/>
          </a:xfrm>
          <a:custGeom>
            <a:avLst/>
            <a:gdLst/>
            <a:ahLst/>
            <a:cxnLst/>
            <a:rect l="l" t="t" r="r" b="b"/>
            <a:pathLst>
              <a:path w="2663172" h="3338119">
                <a:moveTo>
                  <a:pt x="0" y="0"/>
                </a:moveTo>
                <a:lnTo>
                  <a:pt x="2663172" y="0"/>
                </a:lnTo>
                <a:lnTo>
                  <a:pt x="2663172" y="3338119"/>
                </a:lnTo>
                <a:lnTo>
                  <a:pt x="0" y="3338119"/>
                </a:lnTo>
                <a:close/>
              </a:path>
            </a:pathLst>
          </a:custGeom>
          <a:solidFill>
            <a:srgbClr val="9C2F0B">
              <a:alpha val="36078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78984" y="914991"/>
            <a:ext cx="2513025" cy="321510"/>
          </a:xfrm>
          <a:custGeom>
            <a:avLst/>
            <a:gdLst/>
            <a:ahLst/>
            <a:cxnLst/>
            <a:rect l="l" t="t" r="r" b="b"/>
            <a:pathLst>
              <a:path w="2513025" h="321510">
                <a:moveTo>
                  <a:pt x="0" y="0"/>
                </a:moveTo>
                <a:lnTo>
                  <a:pt x="2513025" y="0"/>
                </a:lnTo>
                <a:lnTo>
                  <a:pt x="2513025" y="321510"/>
                </a:lnTo>
                <a:lnTo>
                  <a:pt x="0" y="321510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4" name="Shape 2"/>
          <p:cNvSpPr/>
          <p:nvPr/>
        </p:nvSpPr>
        <p:spPr>
          <a:xfrm>
            <a:off x="2873137" y="914991"/>
            <a:ext cx="269018" cy="321510"/>
          </a:xfrm>
          <a:custGeom>
            <a:avLst/>
            <a:gdLst/>
            <a:ahLst/>
            <a:cxnLst/>
            <a:rect l="l" t="t" r="r" b="b"/>
            <a:pathLst>
              <a:path w="269018" h="321510">
                <a:moveTo>
                  <a:pt x="0" y="0"/>
                </a:moveTo>
                <a:lnTo>
                  <a:pt x="161411" y="0"/>
                </a:lnTo>
                <a:lnTo>
                  <a:pt x="269018" y="160755"/>
                </a:lnTo>
                <a:lnTo>
                  <a:pt x="161411" y="321510"/>
                </a:lnTo>
                <a:lnTo>
                  <a:pt x="0" y="321510"/>
                </a:lnTo>
                <a:lnTo>
                  <a:pt x="107607" y="160755"/>
                </a:lnTo>
                <a:lnTo>
                  <a:pt x="0" y="0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5" name="Text 3"/>
          <p:cNvSpPr/>
          <p:nvPr/>
        </p:nvSpPr>
        <p:spPr>
          <a:xfrm>
            <a:off x="363460" y="297230"/>
            <a:ext cx="7874758" cy="41395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375"/>
              </a:spcBef>
              <a:buNone/>
            </a:pPr>
            <a:r>
              <a:rPr lang="uk-UA" b="1" dirty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  <a:r>
              <a:rPr lang="en-US" sz="1800" b="1" dirty="0" err="1" smtClean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ктуальність</a:t>
            </a:r>
            <a:r>
              <a:rPr lang="en-US" sz="1800" b="1" dirty="0" smtClean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b="1" dirty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теми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420093" y="914991"/>
            <a:ext cx="2312481" cy="321510"/>
          </a:xfrm>
          <a:custGeom>
            <a:avLst/>
            <a:gdLst/>
            <a:ahLst/>
            <a:cxnLst/>
            <a:rect l="l" t="t" r="r" b="b"/>
            <a:pathLst>
              <a:path w="2312481" h="321510">
                <a:moveTo>
                  <a:pt x="0" y="0"/>
                </a:moveTo>
                <a:lnTo>
                  <a:pt x="2312481" y="0"/>
                </a:lnTo>
                <a:lnTo>
                  <a:pt x="2312481" y="321510"/>
                </a:lnTo>
                <a:lnTo>
                  <a:pt x="0" y="321510"/>
                </a:ln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7" name="Shape 5"/>
          <p:cNvSpPr/>
          <p:nvPr/>
        </p:nvSpPr>
        <p:spPr>
          <a:xfrm>
            <a:off x="5591987" y="914991"/>
            <a:ext cx="318160" cy="321510"/>
          </a:xfrm>
          <a:custGeom>
            <a:avLst/>
            <a:gdLst/>
            <a:ahLst/>
            <a:cxnLst/>
            <a:rect l="l" t="t" r="r" b="b"/>
            <a:pathLst>
              <a:path w="318160" h="321510">
                <a:moveTo>
                  <a:pt x="0" y="0"/>
                </a:moveTo>
                <a:lnTo>
                  <a:pt x="190896" y="0"/>
                </a:lnTo>
                <a:lnTo>
                  <a:pt x="318160" y="160755"/>
                </a:lnTo>
                <a:lnTo>
                  <a:pt x="190896" y="321510"/>
                </a:lnTo>
                <a:lnTo>
                  <a:pt x="0" y="321510"/>
                </a:lnTo>
                <a:lnTo>
                  <a:pt x="127264" y="160755"/>
                </a:lnTo>
                <a:lnTo>
                  <a:pt x="0" y="0"/>
                </a:ln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8" name="Shape 6"/>
          <p:cNvSpPr/>
          <p:nvPr/>
        </p:nvSpPr>
        <p:spPr>
          <a:xfrm>
            <a:off x="3233853" y="914991"/>
            <a:ext cx="318160" cy="321510"/>
          </a:xfrm>
          <a:custGeom>
            <a:avLst/>
            <a:gdLst/>
            <a:ahLst/>
            <a:cxnLst/>
            <a:rect l="l" t="t" r="r" b="b"/>
            <a:pathLst>
              <a:path w="318160" h="321510">
                <a:moveTo>
                  <a:pt x="0" y="0"/>
                </a:moveTo>
                <a:lnTo>
                  <a:pt x="190896" y="0"/>
                </a:lnTo>
                <a:lnTo>
                  <a:pt x="318160" y="160755"/>
                </a:lnTo>
                <a:lnTo>
                  <a:pt x="190896" y="321510"/>
                </a:lnTo>
                <a:lnTo>
                  <a:pt x="0" y="321510"/>
                </a:lnTo>
                <a:lnTo>
                  <a:pt x="127264" y="160755"/>
                </a:lnTo>
                <a:lnTo>
                  <a:pt x="0" y="0"/>
                </a:ln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9" name="Shape 7"/>
          <p:cNvSpPr/>
          <p:nvPr/>
        </p:nvSpPr>
        <p:spPr>
          <a:xfrm>
            <a:off x="6176657" y="914991"/>
            <a:ext cx="2312481" cy="321510"/>
          </a:xfrm>
          <a:custGeom>
            <a:avLst/>
            <a:gdLst/>
            <a:ahLst/>
            <a:cxnLst/>
            <a:rect l="l" t="t" r="r" b="b"/>
            <a:pathLst>
              <a:path w="2312481" h="321510">
                <a:moveTo>
                  <a:pt x="0" y="0"/>
                </a:moveTo>
                <a:lnTo>
                  <a:pt x="2312481" y="0"/>
                </a:lnTo>
                <a:lnTo>
                  <a:pt x="2312481" y="321510"/>
                </a:lnTo>
                <a:lnTo>
                  <a:pt x="0" y="321510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10" name="Shape 8"/>
          <p:cNvSpPr/>
          <p:nvPr/>
        </p:nvSpPr>
        <p:spPr>
          <a:xfrm>
            <a:off x="8348551" y="914991"/>
            <a:ext cx="318160" cy="321510"/>
          </a:xfrm>
          <a:custGeom>
            <a:avLst/>
            <a:gdLst/>
            <a:ahLst/>
            <a:cxnLst/>
            <a:rect l="l" t="t" r="r" b="b"/>
            <a:pathLst>
              <a:path w="318160" h="321510">
                <a:moveTo>
                  <a:pt x="0" y="0"/>
                </a:moveTo>
                <a:lnTo>
                  <a:pt x="190896" y="0"/>
                </a:lnTo>
                <a:lnTo>
                  <a:pt x="318160" y="160755"/>
                </a:lnTo>
                <a:lnTo>
                  <a:pt x="190896" y="321510"/>
                </a:lnTo>
                <a:lnTo>
                  <a:pt x="0" y="321510"/>
                </a:lnTo>
                <a:lnTo>
                  <a:pt x="127264" y="160755"/>
                </a:lnTo>
                <a:lnTo>
                  <a:pt x="0" y="0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11" name="Shape 9"/>
          <p:cNvSpPr/>
          <p:nvPr/>
        </p:nvSpPr>
        <p:spPr>
          <a:xfrm>
            <a:off x="5990417" y="914991"/>
            <a:ext cx="318160" cy="321510"/>
          </a:xfrm>
          <a:custGeom>
            <a:avLst/>
            <a:gdLst/>
            <a:ahLst/>
            <a:cxnLst/>
            <a:rect l="l" t="t" r="r" b="b"/>
            <a:pathLst>
              <a:path w="318160" h="321510">
                <a:moveTo>
                  <a:pt x="0" y="0"/>
                </a:moveTo>
                <a:lnTo>
                  <a:pt x="190896" y="0"/>
                </a:lnTo>
                <a:lnTo>
                  <a:pt x="318160" y="160755"/>
                </a:lnTo>
                <a:lnTo>
                  <a:pt x="190896" y="321510"/>
                </a:lnTo>
                <a:lnTo>
                  <a:pt x="0" y="321510"/>
                </a:lnTo>
                <a:lnTo>
                  <a:pt x="127264" y="160755"/>
                </a:lnTo>
                <a:lnTo>
                  <a:pt x="0" y="0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12" name="Shape 10"/>
          <p:cNvSpPr/>
          <p:nvPr/>
        </p:nvSpPr>
        <p:spPr>
          <a:xfrm>
            <a:off x="478984" y="1380445"/>
            <a:ext cx="2663172" cy="3338119"/>
          </a:xfrm>
          <a:custGeom>
            <a:avLst/>
            <a:gdLst/>
            <a:ahLst/>
            <a:cxnLst/>
            <a:rect l="l" t="t" r="r" b="b"/>
            <a:pathLst>
              <a:path w="2663172" h="3338119">
                <a:moveTo>
                  <a:pt x="0" y="0"/>
                </a:moveTo>
                <a:lnTo>
                  <a:pt x="2663172" y="0"/>
                </a:lnTo>
                <a:lnTo>
                  <a:pt x="2663172" y="3338119"/>
                </a:lnTo>
                <a:lnTo>
                  <a:pt x="0" y="3338119"/>
                </a:lnTo>
                <a:close/>
              </a:path>
            </a:pathLst>
          </a:custGeom>
          <a:solidFill>
            <a:srgbClr val="9C2F0B">
              <a:alpha val="36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3244747" y="1380445"/>
            <a:ext cx="2663172" cy="3338119"/>
          </a:xfrm>
          <a:custGeom>
            <a:avLst/>
            <a:gdLst/>
            <a:ahLst/>
            <a:cxnLst/>
            <a:rect l="l" t="t" r="r" b="b"/>
            <a:pathLst>
              <a:path w="2663172" h="3338119">
                <a:moveTo>
                  <a:pt x="0" y="0"/>
                </a:moveTo>
                <a:lnTo>
                  <a:pt x="2663172" y="0"/>
                </a:lnTo>
                <a:lnTo>
                  <a:pt x="2663172" y="3338119"/>
                </a:lnTo>
                <a:lnTo>
                  <a:pt x="0" y="3338119"/>
                </a:lnTo>
                <a:close/>
              </a:path>
            </a:pathLst>
          </a:custGeom>
          <a:solidFill>
            <a:srgbClr val="FC7B19">
              <a:alpha val="4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478984" y="2015630"/>
            <a:ext cx="2663172" cy="100584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1500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Зростаючий інтерес до аналізу взаємозв'язку образотворчого мистецтва та літератури у творах сучасних авторів підкреслює важливість теми для сучасної культурології.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78984" y="1380445"/>
            <a:ext cx="2663172" cy="6873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Розширення інтересу до аналізу взаємозв'язку мистецтва та літератури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244747" y="2015630"/>
            <a:ext cx="2663172" cy="841248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1500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Осмислення художніх засобів, які відображають внутрішній світ митця, є ключовим аспектом для розуміння сучасної літератури.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244747" y="1380445"/>
            <a:ext cx="2663172" cy="51920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Необхідність осмислення художніх засобів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001312" y="1380445"/>
            <a:ext cx="2663172" cy="6873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Важливість теми для дослідження сучасного мистецтва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001312" y="2015630"/>
            <a:ext cx="2663172" cy="100584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1500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має велике значення для дослідження сучасного мистецтва, оскільки вона дозволяє розкрити нові аспекти взаємодії мистецтва та суспільства.</a:t>
            </a:r>
            <a:endParaRPr lang="en-US" sz="1500" dirty="0"/>
          </a:p>
        </p:txBody>
      </p:sp>
      <p:pic>
        <p:nvPicPr>
          <p:cNvPr id="20" name="Image 0" descr="/file/template-common-img/38.web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829" y="984305"/>
            <a:ext cx="230285" cy="182880"/>
          </a:xfrm>
          <a:prstGeom prst="rect">
            <a:avLst/>
          </a:prstGeom>
        </p:spPr>
      </p:pic>
      <p:pic>
        <p:nvPicPr>
          <p:cNvPr id="21" name="Image 1" descr="/file/template-common-img/37.web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05" y="978885"/>
            <a:ext cx="206183" cy="212008"/>
          </a:xfrm>
          <a:prstGeom prst="rect">
            <a:avLst/>
          </a:prstGeom>
        </p:spPr>
      </p:pic>
      <p:pic>
        <p:nvPicPr>
          <p:cNvPr id="22" name="Image 2" descr="/file/template-common-img/42.webp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8511" y="984305"/>
            <a:ext cx="208773" cy="182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994" y="0"/>
            <a:ext cx="3964366" cy="48603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just"/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роботи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аналіз ролі мистецтва в романі «Я і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Камінський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Кельмана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авдання:</a:t>
            </a:r>
          </a:p>
          <a:p>
            <a:pPr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	дослідити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інтермедіальність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літературознавчу проблему та проаналізувати взаємозв’язок літератури та образотворчого мистецтва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 startAt="2"/>
            </a:pP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Künstlerroman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жанрове явище в літературі XX століття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arenR" startAt="2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 startAt="3"/>
            </a:pP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зображення мистецтва в романі «Я і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Камінський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0" indent="-342900" algn="just">
              <a:buAutoNum type="arabicParenR" startAt="3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 startAt="4"/>
            </a:pP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художника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Мануеля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Камінського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контексті зв’язку міфу та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реальності;</a:t>
            </a:r>
          </a:p>
          <a:p>
            <a:pPr marL="342900" indent="-342900" algn="just">
              <a:buAutoNum type="arabicParenR" startAt="4"/>
            </a:pPr>
            <a:endParaRPr lang="uk-UA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 startAt="4"/>
            </a:pP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аспекти проблематики мистецтва та його інтерпретації в романі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arenR" startAt="5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окреслити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мистецтва у формуванні світогляду головного героя.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377" y="256683"/>
            <a:ext cx="188595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74" y="1761081"/>
            <a:ext cx="17145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5029" y="952720"/>
            <a:ext cx="3645322" cy="313675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just"/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 дослідження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роман Д.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Кельмана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«Я 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Камінський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художні засоби зображення мистецтва. 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Методами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є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інтермедіальний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історико-літературний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інтерпретаційний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контекстуального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532592" y="304734"/>
            <a:ext cx="20996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7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03161" y="1125007"/>
            <a:ext cx="4313304" cy="1791515"/>
          </a:xfrm>
          <a:custGeom>
            <a:avLst/>
            <a:gdLst/>
            <a:ahLst/>
            <a:cxnLst/>
            <a:rect l="l" t="t" r="r" b="b"/>
            <a:pathLst>
              <a:path w="4313304" h="1791515">
                <a:moveTo>
                  <a:pt x="0" y="0"/>
                </a:moveTo>
                <a:lnTo>
                  <a:pt x="4313304" y="0"/>
                </a:lnTo>
                <a:lnTo>
                  <a:pt x="4313304" y="1791515"/>
                </a:lnTo>
                <a:lnTo>
                  <a:pt x="0" y="1791515"/>
                </a:lnTo>
                <a:close/>
              </a:path>
            </a:pathLst>
          </a:custGeom>
          <a:solidFill>
            <a:srgbClr val="9C2F0B">
              <a:alpha val="36078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024353" y="861187"/>
            <a:ext cx="560233" cy="344759"/>
          </a:xfrm>
          <a:custGeom>
            <a:avLst/>
            <a:gdLst/>
            <a:ahLst/>
            <a:cxnLst/>
            <a:rect l="l" t="t" r="r" b="b"/>
            <a:pathLst>
              <a:path w="560233" h="344759">
                <a:moveTo>
                  <a:pt x="43095" y="0"/>
                </a:moveTo>
                <a:lnTo>
                  <a:pt x="517138" y="0"/>
                </a:lnTo>
                <a:quadBezTo>
                  <a:pt x="560233" y="0"/>
                  <a:pt x="560233" y="43095"/>
                </a:quadBezTo>
                <a:lnTo>
                  <a:pt x="560233" y="301664"/>
                </a:lnTo>
                <a:quadBezTo>
                  <a:pt x="560233" y="344759"/>
                  <a:pt x="517138" y="344759"/>
                </a:quadBezTo>
                <a:lnTo>
                  <a:pt x="43095" y="344759"/>
                </a:lnTo>
                <a:quadBezTo>
                  <a:pt x="0" y="344759"/>
                  <a:pt x="0" y="301664"/>
                </a:quadBezTo>
                <a:lnTo>
                  <a:pt x="0" y="43095"/>
                </a:lnTo>
                <a:quadBezTo>
                  <a:pt x="0" y="0"/>
                  <a:pt x="43095" y="0"/>
                </a:quadBez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4" name="Text 2"/>
          <p:cNvSpPr/>
          <p:nvPr/>
        </p:nvSpPr>
        <p:spPr>
          <a:xfrm>
            <a:off x="2024353" y="861187"/>
            <a:ext cx="560233" cy="344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628178" y="1125007"/>
            <a:ext cx="4301652" cy="1791515"/>
          </a:xfrm>
          <a:custGeom>
            <a:avLst/>
            <a:gdLst/>
            <a:ahLst/>
            <a:cxnLst/>
            <a:rect l="l" t="t" r="r" b="b"/>
            <a:pathLst>
              <a:path w="4301652" h="1791515">
                <a:moveTo>
                  <a:pt x="0" y="0"/>
                </a:moveTo>
                <a:lnTo>
                  <a:pt x="4301652" y="0"/>
                </a:lnTo>
                <a:lnTo>
                  <a:pt x="4301652" y="1791515"/>
                </a:lnTo>
                <a:lnTo>
                  <a:pt x="0" y="1791515"/>
                </a:lnTo>
                <a:close/>
              </a:path>
            </a:pathLst>
          </a:custGeom>
          <a:solidFill>
            <a:srgbClr val="FC7B19">
              <a:alpha val="41961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548406" y="861187"/>
            <a:ext cx="560233" cy="344759"/>
          </a:xfrm>
          <a:custGeom>
            <a:avLst/>
            <a:gdLst/>
            <a:ahLst/>
            <a:cxnLst/>
            <a:rect l="l" t="t" r="r" b="b"/>
            <a:pathLst>
              <a:path w="560233" h="344759">
                <a:moveTo>
                  <a:pt x="43095" y="0"/>
                </a:moveTo>
                <a:lnTo>
                  <a:pt x="517138" y="0"/>
                </a:lnTo>
                <a:quadBezTo>
                  <a:pt x="560233" y="0"/>
                  <a:pt x="560233" y="43095"/>
                </a:quadBezTo>
                <a:lnTo>
                  <a:pt x="560233" y="301664"/>
                </a:lnTo>
                <a:quadBezTo>
                  <a:pt x="560233" y="344759"/>
                  <a:pt x="517138" y="344759"/>
                </a:quadBezTo>
                <a:lnTo>
                  <a:pt x="43095" y="344759"/>
                </a:lnTo>
                <a:quadBezTo>
                  <a:pt x="0" y="344759"/>
                  <a:pt x="0" y="301664"/>
                </a:quadBezTo>
                <a:lnTo>
                  <a:pt x="0" y="43095"/>
                </a:lnTo>
                <a:quadBezTo>
                  <a:pt x="0" y="0"/>
                  <a:pt x="43095" y="0"/>
                </a:quadBez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7" name="Text 5"/>
          <p:cNvSpPr/>
          <p:nvPr/>
        </p:nvSpPr>
        <p:spPr>
          <a:xfrm>
            <a:off x="6548406" y="861187"/>
            <a:ext cx="560233" cy="344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203161" y="3260374"/>
            <a:ext cx="4313304" cy="1791515"/>
          </a:xfrm>
          <a:custGeom>
            <a:avLst/>
            <a:gdLst/>
            <a:ahLst/>
            <a:cxnLst/>
            <a:rect l="l" t="t" r="r" b="b"/>
            <a:pathLst>
              <a:path w="4313304" h="1791515">
                <a:moveTo>
                  <a:pt x="0" y="0"/>
                </a:moveTo>
                <a:lnTo>
                  <a:pt x="4313304" y="0"/>
                </a:lnTo>
                <a:lnTo>
                  <a:pt x="4313304" y="1791515"/>
                </a:lnTo>
                <a:lnTo>
                  <a:pt x="0" y="1791515"/>
                </a:lnTo>
                <a:close/>
              </a:path>
            </a:pathLst>
          </a:custGeom>
          <a:solidFill>
            <a:srgbClr val="FC7B19">
              <a:alpha val="41961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024353" y="2996554"/>
            <a:ext cx="560233" cy="344759"/>
          </a:xfrm>
          <a:custGeom>
            <a:avLst/>
            <a:gdLst/>
            <a:ahLst/>
            <a:cxnLst/>
            <a:rect l="l" t="t" r="r" b="b"/>
            <a:pathLst>
              <a:path w="560233" h="344759">
                <a:moveTo>
                  <a:pt x="43095" y="0"/>
                </a:moveTo>
                <a:lnTo>
                  <a:pt x="517138" y="0"/>
                </a:lnTo>
                <a:quadBezTo>
                  <a:pt x="560233" y="0"/>
                  <a:pt x="560233" y="43095"/>
                </a:quadBezTo>
                <a:lnTo>
                  <a:pt x="560233" y="301664"/>
                </a:lnTo>
                <a:quadBezTo>
                  <a:pt x="560233" y="344759"/>
                  <a:pt x="517138" y="344759"/>
                </a:quadBezTo>
                <a:lnTo>
                  <a:pt x="43095" y="344759"/>
                </a:lnTo>
                <a:quadBezTo>
                  <a:pt x="0" y="344759"/>
                  <a:pt x="0" y="301664"/>
                </a:quadBezTo>
                <a:lnTo>
                  <a:pt x="0" y="43095"/>
                </a:lnTo>
                <a:quadBezTo>
                  <a:pt x="0" y="0"/>
                  <a:pt x="43095" y="0"/>
                </a:quadBez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10" name="Text 8"/>
          <p:cNvSpPr/>
          <p:nvPr/>
        </p:nvSpPr>
        <p:spPr>
          <a:xfrm>
            <a:off x="2024353" y="2996554"/>
            <a:ext cx="560233" cy="344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628178" y="3260374"/>
            <a:ext cx="4301652" cy="1791515"/>
          </a:xfrm>
          <a:custGeom>
            <a:avLst/>
            <a:gdLst/>
            <a:ahLst/>
            <a:cxnLst/>
            <a:rect l="l" t="t" r="r" b="b"/>
            <a:pathLst>
              <a:path w="4301652" h="1791515">
                <a:moveTo>
                  <a:pt x="0" y="0"/>
                </a:moveTo>
                <a:lnTo>
                  <a:pt x="4301652" y="0"/>
                </a:lnTo>
                <a:lnTo>
                  <a:pt x="4301652" y="1791515"/>
                </a:lnTo>
                <a:lnTo>
                  <a:pt x="0" y="1791515"/>
                </a:lnTo>
                <a:close/>
              </a:path>
            </a:pathLst>
          </a:custGeom>
          <a:solidFill>
            <a:srgbClr val="9C2F0B">
              <a:alpha val="36078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548406" y="2996554"/>
            <a:ext cx="560233" cy="344759"/>
          </a:xfrm>
          <a:custGeom>
            <a:avLst/>
            <a:gdLst/>
            <a:ahLst/>
            <a:cxnLst/>
            <a:rect l="l" t="t" r="r" b="b"/>
            <a:pathLst>
              <a:path w="560233" h="344759">
                <a:moveTo>
                  <a:pt x="43095" y="0"/>
                </a:moveTo>
                <a:lnTo>
                  <a:pt x="517138" y="0"/>
                </a:lnTo>
                <a:quadBezTo>
                  <a:pt x="560233" y="0"/>
                  <a:pt x="560233" y="43095"/>
                </a:quadBezTo>
                <a:lnTo>
                  <a:pt x="560233" y="301664"/>
                </a:lnTo>
                <a:quadBezTo>
                  <a:pt x="560233" y="344759"/>
                  <a:pt x="517138" y="344759"/>
                </a:quadBezTo>
                <a:lnTo>
                  <a:pt x="43095" y="344759"/>
                </a:lnTo>
                <a:quadBezTo>
                  <a:pt x="0" y="344759"/>
                  <a:pt x="0" y="301664"/>
                </a:quadBezTo>
                <a:lnTo>
                  <a:pt x="0" y="43095"/>
                </a:lnTo>
                <a:quadBezTo>
                  <a:pt x="0" y="0"/>
                  <a:pt x="43095" y="0"/>
                </a:quadBez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13" name="Text 11"/>
          <p:cNvSpPr/>
          <p:nvPr/>
        </p:nvSpPr>
        <p:spPr>
          <a:xfrm>
            <a:off x="6548406" y="2996554"/>
            <a:ext cx="560233" cy="344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63460" y="297230"/>
            <a:ext cx="7874758" cy="4023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800" b="1" dirty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 інтермедіальності як літературознавчої проблеми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03161" y="1574424"/>
            <a:ext cx="4313304" cy="84124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Інтермедіальність розглядається як метод аналізу, що розширює інтерпретаційні можливості художніх творів і межі їх естетичного сприйняття, зокрема в контексті взаємодії літератури та образотворчого мистецтва.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03161" y="1125007"/>
            <a:ext cx="4313304" cy="3474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Інтермедіальність як ціннісний метод аналізу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628178" y="1125007"/>
            <a:ext cx="4301652" cy="3474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Адаптація й трансформація художніх образів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628178" y="1574424"/>
            <a:ext cx="4301652" cy="67665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Аналізуємо, як інтермедіальність не обмежується простим перенесенням образів, а включає їх адаптацію та трансформацію, створюючи нові шари значення.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03161" y="3260374"/>
            <a:ext cx="4313304" cy="3474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Розширення естетичного сприйняття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203161" y="3709792"/>
            <a:ext cx="4313304" cy="67665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Вивчаємо, як інтермедіальність дозволяє краще зрозуміти взаємодію між різними видами мистецтва, що сприяє розширенню естетичного сприйняття.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628178" y="3260374"/>
            <a:ext cx="4301652" cy="3474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Вплив на інтерпретацію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628178" y="3709792"/>
            <a:ext cx="4301652" cy="51206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Досліджуємо, як інтермедіальність впливає на інтерпретацію художніх творів, зокрема на розуміння їх естетичної цінності.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490" y="1602199"/>
            <a:ext cx="9144000" cy="3300663"/>
          </a:xfrm>
          <a:custGeom>
            <a:avLst/>
            <a:gdLst/>
            <a:ahLst/>
            <a:cxnLst/>
            <a:rect l="l" t="t" r="r" b="b"/>
            <a:pathLst>
              <a:path w="9144000" h="3300663">
                <a:moveTo>
                  <a:pt x="0" y="0"/>
                </a:moveTo>
                <a:lnTo>
                  <a:pt x="9144000" y="0"/>
                </a:lnTo>
                <a:lnTo>
                  <a:pt x="9144000" y="3300663"/>
                </a:lnTo>
                <a:lnTo>
                  <a:pt x="0" y="3300663"/>
                </a:lnTo>
                <a:close/>
              </a:path>
            </a:pathLst>
          </a:custGeom>
          <a:solidFill>
            <a:srgbClr val="9C2F0B">
              <a:alpha val="43000"/>
            </a:srgbClr>
          </a:solidFill>
          <a:ln/>
        </p:spPr>
      </p:sp>
      <p:sp>
        <p:nvSpPr>
          <p:cNvPr id="9" name="Text 4"/>
          <p:cNvSpPr/>
          <p:nvPr/>
        </p:nvSpPr>
        <p:spPr>
          <a:xfrm>
            <a:off x="205978" y="2348151"/>
            <a:ext cx="2863612" cy="5486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Ключові характеристики Künstlerroman</a:t>
            </a:r>
            <a:endParaRPr lang="en-US" sz="1500" dirty="0"/>
          </a:p>
        </p:txBody>
      </p:sp>
      <p:sp>
        <p:nvSpPr>
          <p:cNvPr id="10" name="Shape 5"/>
          <p:cNvSpPr/>
          <p:nvPr/>
        </p:nvSpPr>
        <p:spPr>
          <a:xfrm>
            <a:off x="3148104" y="2591699"/>
            <a:ext cx="0" cy="2074689"/>
          </a:xfrm>
          <a:custGeom>
            <a:avLst/>
            <a:gdLst/>
            <a:ahLst/>
            <a:cxnLst/>
            <a:rect l="l" t="t" r="r" b="b"/>
            <a:pathLst>
              <a:path h="2074689">
                <a:moveTo>
                  <a:pt x="0" y="0"/>
                </a:moveTo>
                <a:lnTo>
                  <a:pt x="0" y="2074689"/>
                </a:lnTo>
              </a:path>
            </a:pathLst>
          </a:custGeom>
          <a:noFill/>
          <a:ln w="9525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11" name="Shape 6"/>
          <p:cNvSpPr/>
          <p:nvPr/>
        </p:nvSpPr>
        <p:spPr>
          <a:xfrm>
            <a:off x="6085586" y="2523547"/>
            <a:ext cx="0" cy="2074689"/>
          </a:xfrm>
          <a:custGeom>
            <a:avLst/>
            <a:gdLst/>
            <a:ahLst/>
            <a:cxnLst/>
            <a:rect l="l" t="t" r="r" b="b"/>
            <a:pathLst>
              <a:path h="2074689">
                <a:moveTo>
                  <a:pt x="0" y="0"/>
                </a:moveTo>
                <a:lnTo>
                  <a:pt x="0" y="2074689"/>
                </a:lnTo>
              </a:path>
            </a:pathLst>
          </a:custGeom>
          <a:noFill/>
          <a:ln w="9525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12" name="Text 7"/>
          <p:cNvSpPr/>
          <p:nvPr/>
        </p:nvSpPr>
        <p:spPr>
          <a:xfrm>
            <a:off x="205978" y="2796662"/>
            <a:ext cx="2863612" cy="128016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Künstlerroman зосереджується на становленні митця, його творчому шляху та конфліктах із суспільством, акцентуючи увагу на пошуку самовираження та боротьбі з буденністю.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3179222" y="2348151"/>
            <a:ext cx="2851961" cy="5486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Еволюція жанру в літературі XX століття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3179222" y="2796662"/>
            <a:ext cx="2851961" cy="109728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Еволюція Künstlerroman у XX столітті відображає адаптацію до нових соціокультурних реалій та технологічних досягнень, що вплинуло на жанрові форми та сприйняття мистецьких творів.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6133519" y="2348151"/>
            <a:ext cx="2916043" cy="36576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Приклади творів цього жанру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133519" y="2796662"/>
            <a:ext cx="2916043" cy="109728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Основні твори цього жанру демонструють зміни у підходах до зображення художнього процесу та становлення митця в умовах соціальних та політичних обмежень.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363460" y="297230"/>
            <a:ext cx="7874758" cy="41767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800" b="1" dirty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Жанрові особливості Künstlerroman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08" y="1909744"/>
            <a:ext cx="2176960" cy="3134220"/>
          </a:xfrm>
          <a:custGeom>
            <a:avLst/>
            <a:gdLst/>
            <a:ahLst/>
            <a:cxnLst/>
            <a:rect l="l" t="t" r="r" b="b"/>
            <a:pathLst>
              <a:path w="2176960" h="3134220">
                <a:moveTo>
                  <a:pt x="0" y="0"/>
                </a:moveTo>
                <a:lnTo>
                  <a:pt x="2176960" y="0"/>
                </a:lnTo>
                <a:lnTo>
                  <a:pt x="2176960" y="3134220"/>
                </a:lnTo>
                <a:lnTo>
                  <a:pt x="0" y="3134220"/>
                </a:lnTo>
                <a:close/>
              </a:path>
            </a:pathLst>
          </a:custGeom>
          <a:solidFill>
            <a:srgbClr val="9C2F0B">
              <a:alpha val="3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363460" y="297230"/>
            <a:ext cx="7874758" cy="41395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uk-UA" b="1" dirty="0" smtClean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Характеристик</a:t>
            </a:r>
            <a:r>
              <a:rPr lang="en-US" sz="1800" b="1" dirty="0" smtClean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</a:t>
            </a:r>
            <a:r>
              <a:rPr lang="en-US" sz="1800" b="1" dirty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жанру Künstlerroman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99608" y="997706"/>
            <a:ext cx="2176960" cy="912038"/>
          </a:xfrm>
          <a:custGeom>
            <a:avLst/>
            <a:gdLst/>
            <a:ahLst/>
            <a:cxnLst/>
            <a:rect l="l" t="t" r="r" b="b"/>
            <a:pathLst>
              <a:path w="2176960" h="912038">
                <a:moveTo>
                  <a:pt x="0" y="114005"/>
                </a:moveTo>
                <a:quadBezTo>
                  <a:pt x="0" y="0"/>
                  <a:pt x="114005" y="0"/>
                </a:quadBezTo>
                <a:lnTo>
                  <a:pt x="2062955" y="0"/>
                </a:lnTo>
                <a:quadBezTo>
                  <a:pt x="2176960" y="0"/>
                  <a:pt x="2176960" y="114005"/>
                </a:quadBezTo>
                <a:lnTo>
                  <a:pt x="2176960" y="912038"/>
                </a:lnTo>
                <a:lnTo>
                  <a:pt x="0" y="912038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5" name="Text 3"/>
          <p:cNvSpPr/>
          <p:nvPr/>
        </p:nvSpPr>
        <p:spPr>
          <a:xfrm>
            <a:off x="99608" y="997706"/>
            <a:ext cx="2176960" cy="91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Становлення митця в Künstlerroman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9608" y="1909744"/>
            <a:ext cx="2176960" cy="117043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Аналізуємо, як жанр Künstlerroman зосереджується на становленні митця, його творчому шляху та конфліктах із суспільством, з акцентом на пошуку самовираження.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2347312" y="1909744"/>
            <a:ext cx="2176960" cy="3134220"/>
          </a:xfrm>
          <a:custGeom>
            <a:avLst/>
            <a:gdLst/>
            <a:ahLst/>
            <a:cxnLst/>
            <a:rect l="l" t="t" r="r" b="b"/>
            <a:pathLst>
              <a:path w="2176960" h="3134220">
                <a:moveTo>
                  <a:pt x="0" y="0"/>
                </a:moveTo>
                <a:lnTo>
                  <a:pt x="2176960" y="0"/>
                </a:lnTo>
                <a:lnTo>
                  <a:pt x="2176960" y="3134220"/>
                </a:lnTo>
                <a:lnTo>
                  <a:pt x="0" y="3134220"/>
                </a:lnTo>
                <a:close/>
              </a:path>
            </a:pathLst>
          </a:custGeom>
          <a:solidFill>
            <a:srgbClr val="FC7B19">
              <a:alpha val="42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347312" y="997706"/>
            <a:ext cx="2176960" cy="912038"/>
          </a:xfrm>
          <a:custGeom>
            <a:avLst/>
            <a:gdLst/>
            <a:ahLst/>
            <a:cxnLst/>
            <a:rect l="l" t="t" r="r" b="b"/>
            <a:pathLst>
              <a:path w="2176960" h="912038">
                <a:moveTo>
                  <a:pt x="0" y="114005"/>
                </a:moveTo>
                <a:quadBezTo>
                  <a:pt x="0" y="0"/>
                  <a:pt x="114005" y="0"/>
                </a:quadBezTo>
                <a:lnTo>
                  <a:pt x="2062955" y="0"/>
                </a:lnTo>
                <a:quadBezTo>
                  <a:pt x="2176960" y="0"/>
                  <a:pt x="2176960" y="114005"/>
                </a:quadBezTo>
                <a:lnTo>
                  <a:pt x="2176960" y="912038"/>
                </a:lnTo>
                <a:lnTo>
                  <a:pt x="0" y="912038"/>
                </a:ln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9" name="Text 7"/>
          <p:cNvSpPr/>
          <p:nvPr/>
        </p:nvSpPr>
        <p:spPr>
          <a:xfrm>
            <a:off x="2347312" y="997706"/>
            <a:ext cx="2176960" cy="91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Внутрішній розвиток героя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347312" y="1909744"/>
            <a:ext cx="2176960" cy="1335024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Досліджуємо, як внутрішній розвиток героя в Künstlerroman відображає його стосунки з мистецтвом та суспільством, акцентуючи увагу на творчих досягненнях та кризових моментах самопізнання.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595017" y="1909744"/>
            <a:ext cx="2176960" cy="3134220"/>
          </a:xfrm>
          <a:custGeom>
            <a:avLst/>
            <a:gdLst/>
            <a:ahLst/>
            <a:cxnLst/>
            <a:rect l="l" t="t" r="r" b="b"/>
            <a:pathLst>
              <a:path w="2176960" h="3134220">
                <a:moveTo>
                  <a:pt x="0" y="0"/>
                </a:moveTo>
                <a:lnTo>
                  <a:pt x="2176960" y="0"/>
                </a:lnTo>
                <a:lnTo>
                  <a:pt x="2176960" y="3134220"/>
                </a:lnTo>
                <a:lnTo>
                  <a:pt x="0" y="3134220"/>
                </a:lnTo>
                <a:close/>
              </a:path>
            </a:pathLst>
          </a:custGeom>
          <a:solidFill>
            <a:srgbClr val="9C2F0B">
              <a:alpha val="36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595017" y="997706"/>
            <a:ext cx="2176960" cy="912038"/>
          </a:xfrm>
          <a:custGeom>
            <a:avLst/>
            <a:gdLst/>
            <a:ahLst/>
            <a:cxnLst/>
            <a:rect l="l" t="t" r="r" b="b"/>
            <a:pathLst>
              <a:path w="2176960" h="912038">
                <a:moveTo>
                  <a:pt x="0" y="114005"/>
                </a:moveTo>
                <a:quadBezTo>
                  <a:pt x="0" y="0"/>
                  <a:pt x="114005" y="0"/>
                </a:quadBezTo>
                <a:lnTo>
                  <a:pt x="2062955" y="0"/>
                </a:lnTo>
                <a:quadBezTo>
                  <a:pt x="2176960" y="0"/>
                  <a:pt x="2176960" y="114005"/>
                </a:quadBezTo>
                <a:lnTo>
                  <a:pt x="2176960" y="912038"/>
                </a:lnTo>
                <a:lnTo>
                  <a:pt x="0" y="912038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13" name="Text 11"/>
          <p:cNvSpPr/>
          <p:nvPr/>
        </p:nvSpPr>
        <p:spPr>
          <a:xfrm>
            <a:off x="4595017" y="997706"/>
            <a:ext cx="2176960" cy="91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Конфлікти та боротьба з буденністю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95017" y="1909744"/>
            <a:ext cx="2176960" cy="117043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Аналізуємо, як Künstlerroman відображає конфлікти та боротьбу з буденністю, що нерідко супроводжується внутрішніми кризами або досягненням творчої зрілості.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842721" y="1909744"/>
            <a:ext cx="2176960" cy="3134220"/>
          </a:xfrm>
          <a:custGeom>
            <a:avLst/>
            <a:gdLst/>
            <a:ahLst/>
            <a:cxnLst/>
            <a:rect l="l" t="t" r="r" b="b"/>
            <a:pathLst>
              <a:path w="2176960" h="3134220">
                <a:moveTo>
                  <a:pt x="0" y="0"/>
                </a:moveTo>
                <a:lnTo>
                  <a:pt x="2176960" y="0"/>
                </a:lnTo>
                <a:lnTo>
                  <a:pt x="2176960" y="3134220"/>
                </a:lnTo>
                <a:lnTo>
                  <a:pt x="0" y="3134220"/>
                </a:lnTo>
                <a:close/>
              </a:path>
            </a:pathLst>
          </a:custGeom>
          <a:solidFill>
            <a:srgbClr val="FC7B19">
              <a:alpha val="42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842721" y="997706"/>
            <a:ext cx="2176960" cy="912038"/>
          </a:xfrm>
          <a:custGeom>
            <a:avLst/>
            <a:gdLst/>
            <a:ahLst/>
            <a:cxnLst/>
            <a:rect l="l" t="t" r="r" b="b"/>
            <a:pathLst>
              <a:path w="2176960" h="912038">
                <a:moveTo>
                  <a:pt x="0" y="114005"/>
                </a:moveTo>
                <a:quadBezTo>
                  <a:pt x="0" y="0"/>
                  <a:pt x="114005" y="0"/>
                </a:quadBezTo>
                <a:lnTo>
                  <a:pt x="2062955" y="0"/>
                </a:lnTo>
                <a:quadBezTo>
                  <a:pt x="2176960" y="0"/>
                  <a:pt x="2176960" y="114005"/>
                </a:quadBezTo>
                <a:lnTo>
                  <a:pt x="2176960" y="912038"/>
                </a:lnTo>
                <a:lnTo>
                  <a:pt x="0" y="912038"/>
                </a:ln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17" name="Text 15"/>
          <p:cNvSpPr/>
          <p:nvPr/>
        </p:nvSpPr>
        <p:spPr>
          <a:xfrm>
            <a:off x="6842721" y="997706"/>
            <a:ext cx="2176960" cy="91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мистецтва у формуванні світогляду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842721" y="1909744"/>
            <a:ext cx="2176960" cy="100584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Досліджуємо, як мистецтво у Künstlerroman відіграє роль у формуванні світогляду героя, впливаючи на його взаємини з суспільством.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587603">
            <a:off x="4832417" y="1321846"/>
            <a:ext cx="2656514" cy="291284"/>
          </a:xfrm>
          <a:custGeom>
            <a:avLst/>
            <a:gdLst/>
            <a:ahLst/>
            <a:cxnLst/>
            <a:rect l="l" t="t" r="r" b="b"/>
            <a:pathLst>
              <a:path w="2656514" h="291284">
                <a:moveTo>
                  <a:pt x="0" y="0"/>
                </a:moveTo>
                <a:lnTo>
                  <a:pt x="2656514" y="0"/>
                </a:lnTo>
                <a:lnTo>
                  <a:pt x="2656514" y="291284"/>
                </a:lnTo>
                <a:lnTo>
                  <a:pt x="0" y="291284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3" name="Shape 1"/>
          <p:cNvSpPr/>
          <p:nvPr/>
        </p:nvSpPr>
        <p:spPr>
          <a:xfrm rot="-558464">
            <a:off x="1764051" y="1332743"/>
            <a:ext cx="2656514" cy="291284"/>
          </a:xfrm>
          <a:custGeom>
            <a:avLst/>
            <a:gdLst/>
            <a:ahLst/>
            <a:cxnLst/>
            <a:rect l="l" t="t" r="r" b="b"/>
            <a:pathLst>
              <a:path w="2656514" h="291284">
                <a:moveTo>
                  <a:pt x="0" y="0"/>
                </a:moveTo>
                <a:lnTo>
                  <a:pt x="2656514" y="0"/>
                </a:lnTo>
                <a:lnTo>
                  <a:pt x="2656514" y="291284"/>
                </a:lnTo>
                <a:lnTo>
                  <a:pt x="0" y="291284"/>
                </a:ln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4" name="Text 2"/>
          <p:cNvSpPr/>
          <p:nvPr/>
        </p:nvSpPr>
        <p:spPr>
          <a:xfrm>
            <a:off x="363460" y="297230"/>
            <a:ext cx="7874758" cy="4023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800" b="1" dirty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 роману «Я і Камінський»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1231930" y="1356046"/>
            <a:ext cx="773893" cy="773894"/>
          </a:xfrm>
          <a:custGeom>
            <a:avLst/>
            <a:gdLst/>
            <a:ahLst/>
            <a:cxnLst/>
            <a:rect l="l" t="t" r="r" b="b"/>
            <a:pathLst>
              <a:path w="773893" h="773894">
                <a:moveTo>
                  <a:pt x="386947" y="0"/>
                </a:moveTo>
                <a:cubicBezTo>
                  <a:pt x="600508" y="0"/>
                  <a:pt x="773893" y="173385"/>
                  <a:pt x="773893" y="386947"/>
                </a:cubicBezTo>
                <a:cubicBezTo>
                  <a:pt x="773893" y="600509"/>
                  <a:pt x="600508" y="773894"/>
                  <a:pt x="386947" y="773894"/>
                </a:cubicBezTo>
                <a:cubicBezTo>
                  <a:pt x="173385" y="773894"/>
                  <a:pt x="0" y="600509"/>
                  <a:pt x="0" y="386947"/>
                </a:cubicBezTo>
                <a:cubicBezTo>
                  <a:pt x="0" y="173385"/>
                  <a:pt x="173385" y="0"/>
                  <a:pt x="386947" y="0"/>
                </a:cubicBezTo>
                <a:close/>
              </a:path>
            </a:pathLst>
          </a:custGeom>
          <a:solidFill>
            <a:srgbClr val="9C2F0B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31930" y="1356046"/>
            <a:ext cx="773893" cy="773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27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185053" y="849696"/>
            <a:ext cx="773893" cy="773894"/>
          </a:xfrm>
          <a:custGeom>
            <a:avLst/>
            <a:gdLst/>
            <a:ahLst/>
            <a:cxnLst/>
            <a:rect l="l" t="t" r="r" b="b"/>
            <a:pathLst>
              <a:path w="773893" h="773894">
                <a:moveTo>
                  <a:pt x="386947" y="0"/>
                </a:moveTo>
                <a:cubicBezTo>
                  <a:pt x="600508" y="0"/>
                  <a:pt x="773893" y="173385"/>
                  <a:pt x="773893" y="386947"/>
                </a:cubicBezTo>
                <a:cubicBezTo>
                  <a:pt x="773893" y="600509"/>
                  <a:pt x="600508" y="773894"/>
                  <a:pt x="386947" y="773894"/>
                </a:cubicBezTo>
                <a:cubicBezTo>
                  <a:pt x="173385" y="773894"/>
                  <a:pt x="0" y="600509"/>
                  <a:pt x="0" y="386947"/>
                </a:cubicBezTo>
                <a:cubicBezTo>
                  <a:pt x="0" y="173385"/>
                  <a:pt x="173385" y="0"/>
                  <a:pt x="386947" y="0"/>
                </a:cubicBezTo>
                <a:close/>
              </a:path>
            </a:pathLst>
          </a:custGeom>
          <a:solidFill>
            <a:srgbClr val="FC7B19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85053" y="849696"/>
            <a:ext cx="773893" cy="773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2775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260220" y="1356046"/>
            <a:ext cx="773893" cy="773894"/>
          </a:xfrm>
          <a:custGeom>
            <a:avLst/>
            <a:gdLst/>
            <a:ahLst/>
            <a:cxnLst/>
            <a:rect l="l" t="t" r="r" b="b"/>
            <a:pathLst>
              <a:path w="773893" h="773894">
                <a:moveTo>
                  <a:pt x="386947" y="0"/>
                </a:moveTo>
                <a:cubicBezTo>
                  <a:pt x="600508" y="0"/>
                  <a:pt x="773893" y="173385"/>
                  <a:pt x="773893" y="386947"/>
                </a:cubicBezTo>
                <a:cubicBezTo>
                  <a:pt x="773893" y="600509"/>
                  <a:pt x="600508" y="773894"/>
                  <a:pt x="386947" y="773894"/>
                </a:cubicBezTo>
                <a:cubicBezTo>
                  <a:pt x="173385" y="773894"/>
                  <a:pt x="0" y="600509"/>
                  <a:pt x="0" y="386947"/>
                </a:cubicBezTo>
                <a:cubicBezTo>
                  <a:pt x="0" y="173385"/>
                  <a:pt x="173385" y="0"/>
                  <a:pt x="386947" y="0"/>
                </a:cubicBezTo>
                <a:close/>
              </a:path>
            </a:pathLst>
          </a:custGeom>
          <a:solidFill>
            <a:srgbClr val="9C2F0B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60220" y="1356046"/>
            <a:ext cx="773893" cy="773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27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14470" y="2207664"/>
            <a:ext cx="2808814" cy="132588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мистецтва у розкритті характерів</a:t>
            </a:r>
            <a:endParaRPr lang="en-US" sz="1500" dirty="0"/>
          </a:p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Мистецтво в романі відіграє ключову роль у розкритті характерів і взаємин персонажів, створюючи реалістичні образи та відображаючи вплив суспільної оцінки.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224579" y="1742993"/>
            <a:ext cx="2808814" cy="132588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Світлові ефекти та дзеркальні відображення</a:t>
            </a:r>
            <a:endParaRPr lang="en-US" sz="1500" dirty="0"/>
          </a:p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Кельман використовує світлові ефекти, дзеркальні відображення та увагу до деталей для створення атмосфери камерності та внутрішньої напруги.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242760" y="2207664"/>
            <a:ext cx="2808814" cy="114300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Символіка полум’я та дзеркал</a:t>
            </a:r>
            <a:endParaRPr lang="en-US" sz="1500" dirty="0"/>
          </a:p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Символіка полум’я та дзеркал слугує метафорами знищення минулого та пошуку власного «я», відображаючи теми самовідчуження та втрати особистості.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4227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03161" y="1125007"/>
            <a:ext cx="4313304" cy="1791515"/>
          </a:xfrm>
          <a:custGeom>
            <a:avLst/>
            <a:gdLst/>
            <a:ahLst/>
            <a:cxnLst/>
            <a:rect l="l" t="t" r="r" b="b"/>
            <a:pathLst>
              <a:path w="4313304" h="1791515">
                <a:moveTo>
                  <a:pt x="0" y="0"/>
                </a:moveTo>
                <a:lnTo>
                  <a:pt x="4313304" y="0"/>
                </a:lnTo>
                <a:lnTo>
                  <a:pt x="4313304" y="1791515"/>
                </a:lnTo>
                <a:lnTo>
                  <a:pt x="0" y="1791515"/>
                </a:lnTo>
                <a:close/>
              </a:path>
            </a:pathLst>
          </a:custGeom>
          <a:solidFill>
            <a:srgbClr val="9C2F0B">
              <a:alpha val="36078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024353" y="861187"/>
            <a:ext cx="560233" cy="344759"/>
          </a:xfrm>
          <a:custGeom>
            <a:avLst/>
            <a:gdLst/>
            <a:ahLst/>
            <a:cxnLst/>
            <a:rect l="l" t="t" r="r" b="b"/>
            <a:pathLst>
              <a:path w="560233" h="344759">
                <a:moveTo>
                  <a:pt x="43095" y="0"/>
                </a:moveTo>
                <a:lnTo>
                  <a:pt x="517138" y="0"/>
                </a:lnTo>
                <a:quadBezTo>
                  <a:pt x="560233" y="0"/>
                  <a:pt x="560233" y="43095"/>
                </a:quadBezTo>
                <a:lnTo>
                  <a:pt x="560233" y="301664"/>
                </a:lnTo>
                <a:quadBezTo>
                  <a:pt x="560233" y="344759"/>
                  <a:pt x="517138" y="344759"/>
                </a:quadBezTo>
                <a:lnTo>
                  <a:pt x="43095" y="344759"/>
                </a:lnTo>
                <a:quadBezTo>
                  <a:pt x="0" y="344759"/>
                  <a:pt x="0" y="301664"/>
                </a:quadBezTo>
                <a:lnTo>
                  <a:pt x="0" y="43095"/>
                </a:lnTo>
                <a:quadBezTo>
                  <a:pt x="0" y="0"/>
                  <a:pt x="43095" y="0"/>
                </a:quadBez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4" name="Text 2"/>
          <p:cNvSpPr/>
          <p:nvPr/>
        </p:nvSpPr>
        <p:spPr>
          <a:xfrm>
            <a:off x="2024353" y="861187"/>
            <a:ext cx="560233" cy="344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628178" y="1125007"/>
            <a:ext cx="4301652" cy="1791515"/>
          </a:xfrm>
          <a:custGeom>
            <a:avLst/>
            <a:gdLst/>
            <a:ahLst/>
            <a:cxnLst/>
            <a:rect l="l" t="t" r="r" b="b"/>
            <a:pathLst>
              <a:path w="4301652" h="1791515">
                <a:moveTo>
                  <a:pt x="0" y="0"/>
                </a:moveTo>
                <a:lnTo>
                  <a:pt x="4301652" y="0"/>
                </a:lnTo>
                <a:lnTo>
                  <a:pt x="4301652" y="1791515"/>
                </a:lnTo>
                <a:lnTo>
                  <a:pt x="0" y="1791515"/>
                </a:lnTo>
                <a:close/>
              </a:path>
            </a:pathLst>
          </a:custGeom>
          <a:solidFill>
            <a:srgbClr val="FC7B19">
              <a:alpha val="41961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548406" y="861187"/>
            <a:ext cx="560233" cy="344759"/>
          </a:xfrm>
          <a:custGeom>
            <a:avLst/>
            <a:gdLst/>
            <a:ahLst/>
            <a:cxnLst/>
            <a:rect l="l" t="t" r="r" b="b"/>
            <a:pathLst>
              <a:path w="560233" h="344759">
                <a:moveTo>
                  <a:pt x="43095" y="0"/>
                </a:moveTo>
                <a:lnTo>
                  <a:pt x="517138" y="0"/>
                </a:lnTo>
                <a:quadBezTo>
                  <a:pt x="560233" y="0"/>
                  <a:pt x="560233" y="43095"/>
                </a:quadBezTo>
                <a:lnTo>
                  <a:pt x="560233" y="301664"/>
                </a:lnTo>
                <a:quadBezTo>
                  <a:pt x="560233" y="344759"/>
                  <a:pt x="517138" y="344759"/>
                </a:quadBezTo>
                <a:lnTo>
                  <a:pt x="43095" y="344759"/>
                </a:lnTo>
                <a:quadBezTo>
                  <a:pt x="0" y="344759"/>
                  <a:pt x="0" y="301664"/>
                </a:quadBezTo>
                <a:lnTo>
                  <a:pt x="0" y="43095"/>
                </a:lnTo>
                <a:quadBezTo>
                  <a:pt x="0" y="0"/>
                  <a:pt x="43095" y="0"/>
                </a:quadBez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7" name="Text 5"/>
          <p:cNvSpPr/>
          <p:nvPr/>
        </p:nvSpPr>
        <p:spPr>
          <a:xfrm>
            <a:off x="6548406" y="861187"/>
            <a:ext cx="560233" cy="344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203161" y="3260374"/>
            <a:ext cx="4313304" cy="1791515"/>
          </a:xfrm>
          <a:custGeom>
            <a:avLst/>
            <a:gdLst/>
            <a:ahLst/>
            <a:cxnLst/>
            <a:rect l="l" t="t" r="r" b="b"/>
            <a:pathLst>
              <a:path w="4313304" h="1791515">
                <a:moveTo>
                  <a:pt x="0" y="0"/>
                </a:moveTo>
                <a:lnTo>
                  <a:pt x="4313304" y="0"/>
                </a:lnTo>
                <a:lnTo>
                  <a:pt x="4313304" y="1791515"/>
                </a:lnTo>
                <a:lnTo>
                  <a:pt x="0" y="1791515"/>
                </a:lnTo>
                <a:close/>
              </a:path>
            </a:pathLst>
          </a:custGeom>
          <a:solidFill>
            <a:srgbClr val="FC7B19">
              <a:alpha val="41961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024353" y="2996554"/>
            <a:ext cx="560233" cy="344759"/>
          </a:xfrm>
          <a:custGeom>
            <a:avLst/>
            <a:gdLst/>
            <a:ahLst/>
            <a:cxnLst/>
            <a:rect l="l" t="t" r="r" b="b"/>
            <a:pathLst>
              <a:path w="560233" h="344759">
                <a:moveTo>
                  <a:pt x="43095" y="0"/>
                </a:moveTo>
                <a:lnTo>
                  <a:pt x="517138" y="0"/>
                </a:lnTo>
                <a:quadBezTo>
                  <a:pt x="560233" y="0"/>
                  <a:pt x="560233" y="43095"/>
                </a:quadBezTo>
                <a:lnTo>
                  <a:pt x="560233" y="301664"/>
                </a:lnTo>
                <a:quadBezTo>
                  <a:pt x="560233" y="344759"/>
                  <a:pt x="517138" y="344759"/>
                </a:quadBezTo>
                <a:lnTo>
                  <a:pt x="43095" y="344759"/>
                </a:lnTo>
                <a:quadBezTo>
                  <a:pt x="0" y="344759"/>
                  <a:pt x="0" y="301664"/>
                </a:quadBezTo>
                <a:lnTo>
                  <a:pt x="0" y="43095"/>
                </a:lnTo>
                <a:quadBezTo>
                  <a:pt x="0" y="0"/>
                  <a:pt x="43095" y="0"/>
                </a:quadBezTo>
                <a:close/>
              </a:path>
            </a:pathLst>
          </a:custGeom>
          <a:solidFill>
            <a:srgbClr val="FC7B19"/>
          </a:solidFill>
          <a:ln/>
        </p:spPr>
      </p:sp>
      <p:sp>
        <p:nvSpPr>
          <p:cNvPr id="10" name="Text 8"/>
          <p:cNvSpPr/>
          <p:nvPr/>
        </p:nvSpPr>
        <p:spPr>
          <a:xfrm>
            <a:off x="2024353" y="2996554"/>
            <a:ext cx="560233" cy="344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628178" y="3260374"/>
            <a:ext cx="4301652" cy="1791515"/>
          </a:xfrm>
          <a:custGeom>
            <a:avLst/>
            <a:gdLst/>
            <a:ahLst/>
            <a:cxnLst/>
            <a:rect l="l" t="t" r="r" b="b"/>
            <a:pathLst>
              <a:path w="4301652" h="1791515">
                <a:moveTo>
                  <a:pt x="0" y="0"/>
                </a:moveTo>
                <a:lnTo>
                  <a:pt x="4301652" y="0"/>
                </a:lnTo>
                <a:lnTo>
                  <a:pt x="4301652" y="1791515"/>
                </a:lnTo>
                <a:lnTo>
                  <a:pt x="0" y="1791515"/>
                </a:lnTo>
                <a:close/>
              </a:path>
            </a:pathLst>
          </a:custGeom>
          <a:solidFill>
            <a:srgbClr val="9C2F0B">
              <a:alpha val="36078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548406" y="2996554"/>
            <a:ext cx="560233" cy="344759"/>
          </a:xfrm>
          <a:custGeom>
            <a:avLst/>
            <a:gdLst/>
            <a:ahLst/>
            <a:cxnLst/>
            <a:rect l="l" t="t" r="r" b="b"/>
            <a:pathLst>
              <a:path w="560233" h="344759">
                <a:moveTo>
                  <a:pt x="43095" y="0"/>
                </a:moveTo>
                <a:lnTo>
                  <a:pt x="517138" y="0"/>
                </a:lnTo>
                <a:quadBezTo>
                  <a:pt x="560233" y="0"/>
                  <a:pt x="560233" y="43095"/>
                </a:quadBezTo>
                <a:lnTo>
                  <a:pt x="560233" y="301664"/>
                </a:lnTo>
                <a:quadBezTo>
                  <a:pt x="560233" y="344759"/>
                  <a:pt x="517138" y="344759"/>
                </a:quadBezTo>
                <a:lnTo>
                  <a:pt x="43095" y="344759"/>
                </a:lnTo>
                <a:quadBezTo>
                  <a:pt x="0" y="344759"/>
                  <a:pt x="0" y="301664"/>
                </a:quadBezTo>
                <a:lnTo>
                  <a:pt x="0" y="43095"/>
                </a:lnTo>
                <a:quadBezTo>
                  <a:pt x="0" y="0"/>
                  <a:pt x="43095" y="0"/>
                </a:quadBezTo>
                <a:close/>
              </a:path>
            </a:pathLst>
          </a:custGeom>
          <a:solidFill>
            <a:srgbClr val="9C2F0B"/>
          </a:solidFill>
          <a:ln/>
        </p:spPr>
      </p:sp>
      <p:sp>
        <p:nvSpPr>
          <p:cNvPr id="13" name="Text 11"/>
          <p:cNvSpPr/>
          <p:nvPr/>
        </p:nvSpPr>
        <p:spPr>
          <a:xfrm>
            <a:off x="6548406" y="2996554"/>
            <a:ext cx="560233" cy="344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63460" y="297230"/>
            <a:ext cx="7874758" cy="62179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800" b="1" dirty="0">
                <a:solidFill>
                  <a:srgbClr val="9C2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Мистецтво та суспільні очікування: Камінський як легенда та реальність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03161" y="1574424"/>
            <a:ext cx="4313304" cy="51206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 сприйняття Камінського як легенди оточуючими, що створює контраст з його реальним життям.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03161" y="1125007"/>
            <a:ext cx="4313304" cy="3474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Камінський як легенда в очах оточуючих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628178" y="1125007"/>
            <a:ext cx="4301652" cy="3474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Сліпота художника як метафора ізоляції та непорозуміння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628178" y="1574424"/>
            <a:ext cx="4301652" cy="51206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Дослідження сліпоти Камінського як метафори ізоляції та непорозуміння між митцем і світом.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03161" y="3260374"/>
            <a:ext cx="4313304" cy="34747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Зовнішні інтерпретації та їх вплив на міф про Камінського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203161" y="3709792"/>
            <a:ext cx="4313304" cy="51206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 зовнішніх інтерпретацій, таких як сприйняття Цельнером, та їх вплив на формування міфу про Камінського.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628178" y="3260374"/>
            <a:ext cx="4301652" cy="51206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 відображень у творчості Камінського та його стосунках з Цельнером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628178" y="3709792"/>
            <a:ext cx="4301652" cy="67665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Розгляд гри відображень як ключового художнього прийому, що простежується у творчості Камінського та його стосунках з Цельнером.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845</Words>
  <Application>Microsoft Office PowerPoint</Application>
  <PresentationFormat>Екран (16:9)</PresentationFormat>
  <Paragraphs>111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3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Оля</cp:lastModifiedBy>
  <cp:revision>5</cp:revision>
  <dcterms:created xsi:type="dcterms:W3CDTF">2025-04-30T11:25:16Z</dcterms:created>
  <dcterms:modified xsi:type="dcterms:W3CDTF">2025-04-30T12:06:23Z</dcterms:modified>
</cp:coreProperties>
</file>