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335" r:id="rId2"/>
    <p:sldId id="322" r:id="rId3"/>
    <p:sldId id="323" r:id="rId4"/>
    <p:sldId id="326" r:id="rId5"/>
    <p:sldId id="336" r:id="rId6"/>
    <p:sldId id="325" r:id="rId7"/>
    <p:sldId id="337" r:id="rId8"/>
    <p:sldId id="338" r:id="rId9"/>
    <p:sldId id="330" r:id="rId10"/>
    <p:sldId id="331" r:id="rId11"/>
    <p:sldId id="33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6D4-D2C4-42C9-85FA-A0ED5477DDE6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A0F7-5916-462B-984F-E4D270232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6D4-D2C4-42C9-85FA-A0ED5477DDE6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A0F7-5916-462B-984F-E4D270232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6D4-D2C4-42C9-85FA-A0ED5477DDE6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A0F7-5916-462B-984F-E4D270232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6D4-D2C4-42C9-85FA-A0ED5477DDE6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A0F7-5916-462B-984F-E4D270232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6D4-D2C4-42C9-85FA-A0ED5477DDE6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A0F7-5916-462B-984F-E4D270232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6D4-D2C4-42C9-85FA-A0ED5477DDE6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A0F7-5916-462B-984F-E4D270232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6D4-D2C4-42C9-85FA-A0ED5477DDE6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A0F7-5916-462B-984F-E4D270232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6D4-D2C4-42C9-85FA-A0ED5477DDE6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A0F7-5916-462B-984F-E4D270232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6D4-D2C4-42C9-85FA-A0ED5477DDE6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A0F7-5916-462B-984F-E4D270232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6D4-D2C4-42C9-85FA-A0ED5477DDE6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A0F7-5916-462B-984F-E4D270232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26D4-D2C4-42C9-85FA-A0ED5477DDE6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A0F7-5916-462B-984F-E4D270232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C26D4-D2C4-42C9-85FA-A0ED5477DDE6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EA0F7-5916-462B-984F-E4D2702324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2286016"/>
          </a:xfrm>
          <a:solidFill>
            <a:srgbClr val="7030A0"/>
          </a:solidFill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ru-RU" sz="53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3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АНАЛІЗ </a:t>
            </a:r>
            <a:r>
              <a:rPr lang="ru-RU" sz="53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53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РОЗВ</a:t>
            </a:r>
            <a:r>
              <a:rPr lang="uk-UA" sz="5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53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ЯЗАННЯ </a:t>
            </a:r>
            <a:r>
              <a:rPr lang="ru-RU" sz="53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БАГАТОКОМПОНЕНТНИХ ЗАДАЧ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endParaRPr lang="ru-RU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2066" y="3286122"/>
            <a:ext cx="4071934" cy="2308324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Виконала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студентка 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 курсу</a:t>
            </a:r>
          </a:p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Пиндюра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Лариса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baza service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43182"/>
            <a:ext cx="5000628" cy="421481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D393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Гpaф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кoнкypeнцiï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aжли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iшoю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xapaк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epиc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икoю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eкocи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eми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наявність  конкуренції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Mepeжa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рчування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дозволяє моделювати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мiж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видову конкуренцію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Poзpo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гpaфa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кo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нкуренції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дoз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oляє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виділити конкурентні види і проаналізувати вразливість системи.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Haпpиклaд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пoпepeд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ьoï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мepeжi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xapчy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вання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гpaф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кo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нкуренції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мaє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такий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игляд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uk-UA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Pиc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2</a:t>
            </a:r>
            <a:r>
              <a:rPr lang="en-US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Гpa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</a:t>
            </a:r>
            <a:r>
              <a:rPr lang="en-US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</a:t>
            </a:r>
            <a:r>
              <a:rPr lang="uk-UA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онкуренції</a:t>
            </a:r>
            <a:r>
              <a:rPr lang="en-US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</a:t>
            </a:r>
            <a:r>
              <a:rPr lang="en-US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лyгo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lang="en-US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oï</a:t>
            </a:r>
            <a:r>
              <a:rPr lang="en-US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eкocиc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lang="en-US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eми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357800" y="3000260"/>
            <a:ext cx="1584462" cy="1766038"/>
            <a:chOff x="2780" y="4079"/>
            <a:chExt cx="2855" cy="2780"/>
          </a:xfrm>
        </p:grpSpPr>
        <p:sp>
          <p:nvSpPr>
            <p:cNvPr id="2051" name="AutoShape 3"/>
            <p:cNvSpPr>
              <a:spLocks/>
            </p:cNvSpPr>
            <p:nvPr/>
          </p:nvSpPr>
          <p:spPr bwMode="auto">
            <a:xfrm>
              <a:off x="3140" y="5438"/>
              <a:ext cx="2495" cy="1421"/>
            </a:xfrm>
            <a:custGeom>
              <a:avLst/>
              <a:gdLst/>
              <a:ahLst/>
              <a:cxnLst>
                <a:cxn ang="0">
                  <a:pos x="933" y="0"/>
                </a:cxn>
                <a:cxn ang="0">
                  <a:pos x="0" y="1421"/>
                </a:cxn>
                <a:cxn ang="0">
                  <a:pos x="933" y="0"/>
                </a:cxn>
                <a:cxn ang="0">
                  <a:pos x="2495" y="1421"/>
                </a:cxn>
              </a:cxnLst>
              <a:rect l="0" t="0" r="r" b="b"/>
              <a:pathLst>
                <a:path w="2495" h="1421">
                  <a:moveTo>
                    <a:pt x="933" y="0"/>
                  </a:moveTo>
                  <a:lnTo>
                    <a:pt x="0" y="1421"/>
                  </a:lnTo>
                  <a:moveTo>
                    <a:pt x="933" y="0"/>
                  </a:moveTo>
                  <a:lnTo>
                    <a:pt x="2495" y="1421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80" y="4079"/>
              <a:ext cx="2060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571604" y="4714884"/>
          <a:ext cx="5286412" cy="928694"/>
        </p:xfrm>
        <a:graphic>
          <a:graphicData uri="http://schemas.openxmlformats.org/drawingml/2006/table">
            <a:tbl>
              <a:tblPr/>
              <a:tblGrid>
                <a:gridCol w="2014562"/>
                <a:gridCol w="1296867"/>
                <a:gridCol w="1974983"/>
              </a:tblGrid>
              <a:tr h="136072">
                <a:tc rowSpan="2"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07340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Koмaxи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80670"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Pocли</a:t>
                      </a:r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143504" y="3214686"/>
            <a:ext cx="12858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Зайці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57355" y="3244334"/>
            <a:ext cx="10001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Птахи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14678" y="3500438"/>
            <a:ext cx="15716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>
                <a:solidFill>
                  <a:srgbClr val="C00000"/>
                </a:solidFill>
              </a:rPr>
              <a:t>     Лисиці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uk-UA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тупінь</a:t>
            </a:r>
            <a:r>
              <a:rPr lang="uk-UA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складності системи можна оцінити на основі аналізу мережі харчування і графу конкуренції, підраховуючи відношення числа дуг до числа вершин.</a:t>
            </a:r>
            <a:r>
              <a:rPr lang="en-US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Можна також оцінити вразливість окремих видів,підраховуючи й зіставляючи число вхідних і вихідних дуг.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Одне з понять,що допомагає оцінити складність системи - це поняття трофічного рівня. Трофічним рівнем називають  порядковий номер виду в ланцюзі  харчування  за одним з можливих шляхів харчування.</a:t>
            </a:r>
            <a:r>
              <a:rPr lang="en-US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простого ланцюга харчування з єдиним шляхом харчування кожен вид займає один визначений рівень.</a:t>
            </a:r>
            <a:r>
              <a:rPr lang="en-US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</a:t>
            </a:r>
            <a:r>
              <a:rPr lang="uk-UA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lang="en-US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uk-UA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lang="en-US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lang="en-US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икл</a:t>
            </a:r>
            <a:r>
              <a:rPr lang="en-US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puc</a:t>
            </a:r>
            <a:r>
              <a:rPr lang="en-US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3).</a:t>
            </a:r>
            <a:r>
              <a:rPr lang="ru-RU" sz="2000" b="1" dirty="0" smtClean="0">
                <a:solidFill>
                  <a:srgbClr val="FF0000"/>
                </a:solidFill>
              </a:rPr>
              <a:t>Птахи</a:t>
            </a:r>
            <a:r>
              <a:rPr lang="ru-RU" sz="2000" dirty="0" smtClean="0"/>
              <a:t>         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Л</a:t>
            </a:r>
            <a:r>
              <a:rPr lang="ru-RU" sz="2000" b="1" dirty="0" smtClean="0">
                <a:solidFill>
                  <a:srgbClr val="FF0000"/>
                </a:solidFill>
              </a:rPr>
              <a:t>и</a:t>
            </a:r>
            <a:r>
              <a:rPr lang="en-US" sz="2000" b="1" dirty="0" smtClean="0">
                <a:solidFill>
                  <a:srgbClr val="FF0000"/>
                </a:solidFill>
              </a:rPr>
              <a:t>c</a:t>
            </a:r>
            <a:r>
              <a:rPr lang="ru-RU" sz="2000" b="1" dirty="0" err="1" smtClean="0">
                <a:solidFill>
                  <a:srgbClr val="FF0000"/>
                </a:solidFill>
              </a:rPr>
              <a:t>иц</a:t>
            </a:r>
            <a:r>
              <a:rPr lang="en-US" sz="2000" b="1" dirty="0" err="1" smtClean="0">
                <a:solidFill>
                  <a:srgbClr val="FF0000"/>
                </a:solidFill>
              </a:rPr>
              <a:t>i</a:t>
            </a:r>
            <a:r>
              <a:rPr lang="uk-UA" sz="2000" b="1" dirty="0" smtClean="0">
                <a:solidFill>
                  <a:srgbClr val="FF0000"/>
                </a:solidFill>
              </a:rPr>
              <a:t>   </a:t>
            </a:r>
            <a:r>
              <a:rPr lang="uk-UA" sz="2000" dirty="0" smtClean="0"/>
              <a:t>          </a:t>
            </a:r>
            <a:r>
              <a:rPr lang="uk-UA" sz="2000" b="1" dirty="0" smtClean="0">
                <a:solidFill>
                  <a:srgbClr val="FF0000"/>
                </a:solidFill>
              </a:rPr>
              <a:t>Зайці</a:t>
            </a:r>
            <a:endParaRPr lang="en-US" sz="20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Pиc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3 .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Пpoc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тий</a:t>
            </a:r>
            <a:r>
              <a:rPr kumimoji="0" lang="uk-UA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ланцюг харчування.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142975" y="3143249"/>
          <a:ext cx="6858047" cy="3543732"/>
        </p:xfrm>
        <a:graphic>
          <a:graphicData uri="http://schemas.openxmlformats.org/drawingml/2006/table">
            <a:tbl>
              <a:tblPr/>
              <a:tblGrid>
                <a:gridCol w="2190765"/>
                <a:gridCol w="2333641"/>
                <a:gridCol w="2333641"/>
              </a:tblGrid>
              <a:tr h="85323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Попу</a:t>
                      </a:r>
                      <a:r>
                        <a:rPr lang="uk-UA" sz="1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ляція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Трофічний</a:t>
                      </a: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рівень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73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найбільш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короткому шляху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найбільш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довгому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шляху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06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Лисиці</a:t>
                      </a:r>
                      <a:endParaRPr lang="ru-RU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06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</a:t>
                      </a:r>
                      <a:r>
                        <a:rPr lang="ru-RU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Зайці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06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Птахи</a:t>
                      </a:r>
                      <a:endParaRPr lang="ru-RU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06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Комахи</a:t>
                      </a:r>
                      <a:endParaRPr lang="ru-RU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06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 Трави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4" name="Стрелка вправо 13"/>
          <p:cNvSpPr/>
          <p:nvPr/>
        </p:nvSpPr>
        <p:spPr>
          <a:xfrm flipV="1">
            <a:off x="6786578" y="2643182"/>
            <a:ext cx="571504" cy="71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5572132" y="2571744"/>
            <a:ext cx="42862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7858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1.Графічне </a:t>
            </a:r>
            <a:r>
              <a:rPr lang="ru-RU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моделювання</a:t>
            </a: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хижак-жертва</a:t>
            </a: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D393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solidFill>
                <a:srgbClr val="3D3935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3D3935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  Моделювання багатокомпонентних систем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—основа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розв’язку найрізноманітніших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еколого-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економічних задач. Однією з найпростіших систем такого роду є двокомпонентна система "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хижак-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жертва".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   Схема взаємовпливу популяцій тут 1 — "хижак" (наприклад, народонаселення); 2 — "жертва" (наприклад, навколишнє середовище).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   Найважливішою характеристикою хижака є його функціональна реакція - залежність швидкості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виїдання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жертви від густини її популяції в розрахунку на І особину хижака. </a:t>
            </a:r>
            <a:r>
              <a:rPr lang="uk-U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Основні типи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функціональної реакції зображені на рис. 1.2а.</a:t>
            </a:r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00034" y="5072074"/>
            <a:ext cx="84296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D393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image14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57290" y="4143380"/>
            <a:ext cx="6500858" cy="271462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14282" y="0"/>
            <a:ext cx="8786874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а) тип 1 характеризується тим, що хижак виїдає постійну кількість жертви незалежно від густини її популяції (це так званий "дурний" хижак);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б)тип 2 характеризується тим, що хижак виїдає постійну частку популяції незалежно від густини популяції жертви (це так званий "розумний" хижак);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в) тип 3 відповідає наявності насичення активності хижака при високій густині популяції жертви; г) тип 4 спостерігається тоді, коли за малої кількості жертви є запізнювання споживання (втеча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жертви, відсутність образу жертви).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  Помноживши функціональну реакцію на чисельність хижака і поділивши на чисельність популяції жертви, одержують криві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виїдання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— залежність специфічної смертності жертви за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Рис.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8929718" cy="735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Основні типи функціональної реакції (а) та кривих видання (б) рахунок хижацтва від густини її розселення ( рис. 1.26).</a:t>
            </a:r>
          </a:p>
          <a:p>
            <a:r>
              <a:rPr lang="uk-UA" dirty="0" smtClean="0"/>
              <a:t>    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Важливою характеристикою жертви є криві поповнення — залежність швидкості розмноження від густини популяції.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Типова крива поповнення зображена на рис. 1.3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При малій густині популяції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 відсутності хижака швидкість розмноження дорівнює потенційній швидкості природного росту (г). З ростом густини популяції швидкість розмноження спадає до нуля через внутрішньовидову конкуренцію (екологічні обмеження) і далі стає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негативною.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uk-UA" sz="2000" i="1" dirty="0" smtClean="0"/>
          </a:p>
          <a:p>
            <a:r>
              <a:rPr lang="uk-UA" sz="2000" b="1" i="1" dirty="0" smtClean="0">
                <a:solidFill>
                  <a:srgbClr val="FF0000"/>
                </a:solidFill>
              </a:rPr>
              <a:t>Рис. 1.3.   Крива поповнення</a:t>
            </a:r>
          </a:p>
          <a:p>
            <a:endParaRPr lang="ru-RU" sz="2000" dirty="0" smtClean="0"/>
          </a:p>
          <a:p>
            <a:endParaRPr lang="uk-UA" sz="2000" dirty="0" smtClean="0"/>
          </a:p>
          <a:p>
            <a:endParaRPr lang="uk-UA" sz="2000" dirty="0" smtClean="0"/>
          </a:p>
          <a:p>
            <a:r>
              <a:rPr lang="uk-UA" sz="2000" dirty="0" smtClean="0"/>
              <a:t>   </a:t>
            </a:r>
          </a:p>
          <a:p>
            <a:r>
              <a:rPr lang="uk-UA" sz="2000" dirty="0" smtClean="0"/>
              <a:t>  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Для графічного моделювання системи "хижак — жертва"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необхідно накласти криві видання і поповнення на один графік. Приклад такої моделі наведено на рис. 1.4. У загальному випадку може спостерігатися до трьох точок перетину цих двох кривих (точки А, В і С). На ділянці АВ і правіше точки С чисельність популяції зменшується з часом, а в решті випадків — зростає.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Отже, точки А і С є точками притягання, яким відповідають два розглянуті раніше можливі механізми встановлення рівноваги з рівноважною чисельністю популяції, відповідно, N</a:t>
            </a:r>
            <a:r>
              <a:rPr lang="uk-UA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D393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15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28992" y="2571744"/>
            <a:ext cx="5500726" cy="1857388"/>
          </a:xfrm>
          <a:prstGeom prst="rect">
            <a:avLst/>
          </a:prstGeom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-142908" y="4500570"/>
            <a:ext cx="9144000" cy="1118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6960" tIns="304704" rIns="139656" bIns="1777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357166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рис. 1.4. Графічна модель системи "хижак — жертва"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Користуючись сучасною термінологією, стани системи, зображені цими точками, є </a:t>
            </a:r>
            <a:r>
              <a:rPr kumimoji="0" lang="uk-UA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атра-торами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система в ході свого розвитку еволюціонує до одного з них.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14282" y="1571613"/>
            <a:ext cx="8929718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00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000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000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000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000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000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000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000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000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000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000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000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000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000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000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000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000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000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000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000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Точка В — це точка хиткої рівноваги: будь-яке відхилення від неї викликає подальше відхилення чисельності жертви і перехід у стан А або С.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000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Таким чином,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це критична густина популяції; при N &lt;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популяція прагне до стану А; при N&gt;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Nв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000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вона прагне стану С.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image16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0100" y="0"/>
            <a:ext cx="7143800" cy="3500438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/>
              <a:t> </a:t>
            </a: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2. </a:t>
            </a:r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типи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двокомпонентних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систем "</a:t>
            </a:r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хижак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— жертва</a:t>
            </a:r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endParaRPr lang="ru-RU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1000108"/>
            <a:ext cx="9144000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uk-UA" sz="2400" dirty="0" smtClean="0"/>
              <a:t>   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1.Неефективний хижак (</a:t>
            </a: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рис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2.1, а)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.Хижак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слабо впливає на кількість жертви; тут є тільки одна точка рівноваги, а саме — рівноваги типу С.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2.Помірно ефективний хижак; велика місткість середовища (</a:t>
            </a: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рис.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2.1, b).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Є обидві точки стійкої рівноваги: точка А, зумовлена ефективністю вищання і поповнення, і точка С, обумовлена місткістю середовища, — а також критична точка В.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3.Помірно ефективний хижак, низька ємність середовища </a:t>
            </a: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рис.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2.1, с)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.Тут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є тільки точка рівноваги типу А; хижак ефективно регулює чисельність жертви при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будь-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якій її початковій чисельності.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4.Надміру ефективний хижак, низька ємність середовища (</a:t>
            </a: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рис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.2.1, d). Точка рівноваги відсутня: жертва виїдається повністю.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5.Надміру ефективний хижак — низький біотичний потенціал жертви і "висока ємність середовища (</a:t>
            </a: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рис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2.1, f).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19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285728"/>
            <a:ext cx="8572560" cy="578647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57290" y="5929330"/>
            <a:ext cx="72866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Рис. 2.1. Основні типи двокомпонентних екосистем "хижак — жертва"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2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785794"/>
            <a:ext cx="3714744" cy="392909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643306" y="0"/>
            <a:ext cx="550069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У цьому випадку при малій густині популяції жертви існує поріг виживання (точка В), тобто при N&lt; УУЙ хижак повністю вищає жертву, а при високій спостерігається рівновага, обмежена місткістю середовища (точка С).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Отже, сильна зміна кількості особин у системі "хижак — жертва" здатна викликати катастрофічні зміни і перехід системи у новий стан рівноваги. Зокрема, в умовах обмеженої ємності середовища сильне зменшення чисельності може привести до повного зникнення тварин чи рослин.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  Наявність альтернативної жертви може вплинути на рівновагу даної жертви через зміну чисельності хижака і, відповідно, кривої вищання.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"/>
            <a:ext cx="91440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Моделювання</a:t>
            </a:r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екосистем</a:t>
            </a:r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мереж </a:t>
            </a:r>
            <a:r>
              <a:rPr lang="ru-RU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Мepeжa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xap</a:t>
            </a:r>
            <a:r>
              <a:rPr lang="uk-UA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yвaння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Бaзoю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пo6yдo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мoдeлeй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cклaд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иx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eкocиc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кo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кype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цiєю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відносинами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ипy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xижaк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жep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тв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a»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cлyжи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ь poзpo6кa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мepeжi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xapчy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вання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Mepeжa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xapчy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вання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я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ляє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co6oю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opгpaф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y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вершинах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якoгo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з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axoдя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eлeмe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нти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cиc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eми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щo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мoдeлює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ьcя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дyги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п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роведені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від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xижaкa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дo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жep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тв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и. З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воротний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вплив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жep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тви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xижaкa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врахову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ьcя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213727" y="3716599"/>
            <a:ext cx="5930173" cy="1855541"/>
            <a:chOff x="2304" y="2794"/>
            <a:chExt cx="4698" cy="2317"/>
          </a:xfrm>
        </p:grpSpPr>
        <p:sp>
          <p:nvSpPr>
            <p:cNvPr id="1027" name="AutoShape 3"/>
            <p:cNvSpPr>
              <a:spLocks/>
            </p:cNvSpPr>
            <p:nvPr/>
          </p:nvSpPr>
          <p:spPr bwMode="auto">
            <a:xfrm>
              <a:off x="2304" y="2794"/>
              <a:ext cx="4250" cy="2317"/>
            </a:xfrm>
            <a:custGeom>
              <a:avLst/>
              <a:gdLst/>
              <a:ahLst/>
              <a:cxnLst>
                <a:cxn ang="0">
                  <a:pos x="757" y="2249"/>
                </a:cxn>
                <a:cxn ang="0">
                  <a:pos x="712" y="2226"/>
                </a:cxn>
                <a:cxn ang="0">
                  <a:pos x="622" y="2181"/>
                </a:cxn>
                <a:cxn ang="0">
                  <a:pos x="622" y="2226"/>
                </a:cxn>
                <a:cxn ang="0">
                  <a:pos x="45" y="2226"/>
                </a:cxn>
                <a:cxn ang="0">
                  <a:pos x="45" y="346"/>
                </a:cxn>
                <a:cxn ang="0">
                  <a:pos x="0" y="346"/>
                </a:cxn>
                <a:cxn ang="0">
                  <a:pos x="0" y="2271"/>
                </a:cxn>
                <a:cxn ang="0">
                  <a:pos x="622" y="2271"/>
                </a:cxn>
                <a:cxn ang="0">
                  <a:pos x="622" y="2316"/>
                </a:cxn>
                <a:cxn ang="0">
                  <a:pos x="712" y="2271"/>
                </a:cxn>
                <a:cxn ang="0">
                  <a:pos x="757" y="2249"/>
                </a:cxn>
                <a:cxn ang="0">
                  <a:pos x="4016" y="1998"/>
                </a:cxn>
                <a:cxn ang="0">
                  <a:pos x="3992" y="1964"/>
                </a:cxn>
                <a:cxn ang="0">
                  <a:pos x="3930" y="1874"/>
                </a:cxn>
                <a:cxn ang="0">
                  <a:pos x="3908" y="1913"/>
                </a:cxn>
                <a:cxn ang="0">
                  <a:pos x="624" y="111"/>
                </a:cxn>
                <a:cxn ang="0">
                  <a:pos x="625" y="90"/>
                </a:cxn>
                <a:cxn ang="0">
                  <a:pos x="2158" y="143"/>
                </a:cxn>
                <a:cxn ang="0">
                  <a:pos x="2160" y="98"/>
                </a:cxn>
                <a:cxn ang="0">
                  <a:pos x="626" y="45"/>
                </a:cxn>
                <a:cxn ang="0">
                  <a:pos x="626" y="44"/>
                </a:cxn>
                <a:cxn ang="0">
                  <a:pos x="628" y="0"/>
                </a:cxn>
                <a:cxn ang="0">
                  <a:pos x="516" y="51"/>
                </a:cxn>
                <a:cxn ang="0">
                  <a:pos x="501" y="43"/>
                </a:cxn>
                <a:cxn ang="0">
                  <a:pos x="491" y="63"/>
                </a:cxn>
                <a:cxn ang="0">
                  <a:pos x="491" y="63"/>
                </a:cxn>
                <a:cxn ang="0">
                  <a:pos x="491" y="63"/>
                </a:cxn>
                <a:cxn ang="0">
                  <a:pos x="480" y="83"/>
                </a:cxn>
                <a:cxn ang="0">
                  <a:pos x="3886" y="1953"/>
                </a:cxn>
                <a:cxn ang="0">
                  <a:pos x="3865" y="1992"/>
                </a:cxn>
                <a:cxn ang="0">
                  <a:pos x="4016" y="1998"/>
                </a:cxn>
                <a:cxn ang="0">
                  <a:pos x="4250" y="127"/>
                </a:cxn>
                <a:cxn ang="0">
                  <a:pos x="4205" y="105"/>
                </a:cxn>
                <a:cxn ang="0">
                  <a:pos x="4114" y="60"/>
                </a:cxn>
                <a:cxn ang="0">
                  <a:pos x="4114" y="105"/>
                </a:cxn>
                <a:cxn ang="0">
                  <a:pos x="3170" y="110"/>
                </a:cxn>
                <a:cxn ang="0">
                  <a:pos x="3170" y="155"/>
                </a:cxn>
                <a:cxn ang="0">
                  <a:pos x="4115" y="150"/>
                </a:cxn>
                <a:cxn ang="0">
                  <a:pos x="4115" y="195"/>
                </a:cxn>
                <a:cxn ang="0">
                  <a:pos x="4250" y="127"/>
                </a:cxn>
              </a:cxnLst>
              <a:rect l="0" t="0" r="r" b="b"/>
              <a:pathLst>
                <a:path w="4250" h="2317">
                  <a:moveTo>
                    <a:pt x="757" y="2249"/>
                  </a:moveTo>
                  <a:lnTo>
                    <a:pt x="712" y="2226"/>
                  </a:lnTo>
                  <a:lnTo>
                    <a:pt x="622" y="2181"/>
                  </a:lnTo>
                  <a:lnTo>
                    <a:pt x="622" y="2226"/>
                  </a:lnTo>
                  <a:lnTo>
                    <a:pt x="45" y="2226"/>
                  </a:lnTo>
                  <a:lnTo>
                    <a:pt x="45" y="346"/>
                  </a:lnTo>
                  <a:lnTo>
                    <a:pt x="0" y="346"/>
                  </a:lnTo>
                  <a:lnTo>
                    <a:pt x="0" y="2271"/>
                  </a:lnTo>
                  <a:lnTo>
                    <a:pt x="622" y="2271"/>
                  </a:lnTo>
                  <a:lnTo>
                    <a:pt x="622" y="2316"/>
                  </a:lnTo>
                  <a:lnTo>
                    <a:pt x="712" y="2271"/>
                  </a:lnTo>
                  <a:lnTo>
                    <a:pt x="757" y="2249"/>
                  </a:lnTo>
                  <a:close/>
                  <a:moveTo>
                    <a:pt x="4016" y="1998"/>
                  </a:moveTo>
                  <a:lnTo>
                    <a:pt x="3992" y="1964"/>
                  </a:lnTo>
                  <a:lnTo>
                    <a:pt x="3930" y="1874"/>
                  </a:lnTo>
                  <a:lnTo>
                    <a:pt x="3908" y="1913"/>
                  </a:lnTo>
                  <a:lnTo>
                    <a:pt x="624" y="111"/>
                  </a:lnTo>
                  <a:lnTo>
                    <a:pt x="625" y="90"/>
                  </a:lnTo>
                  <a:lnTo>
                    <a:pt x="2158" y="143"/>
                  </a:lnTo>
                  <a:lnTo>
                    <a:pt x="2160" y="98"/>
                  </a:lnTo>
                  <a:lnTo>
                    <a:pt x="626" y="45"/>
                  </a:lnTo>
                  <a:lnTo>
                    <a:pt x="626" y="44"/>
                  </a:lnTo>
                  <a:lnTo>
                    <a:pt x="628" y="0"/>
                  </a:lnTo>
                  <a:lnTo>
                    <a:pt x="516" y="51"/>
                  </a:lnTo>
                  <a:lnTo>
                    <a:pt x="501" y="43"/>
                  </a:lnTo>
                  <a:lnTo>
                    <a:pt x="491" y="63"/>
                  </a:lnTo>
                  <a:lnTo>
                    <a:pt x="480" y="83"/>
                  </a:lnTo>
                  <a:lnTo>
                    <a:pt x="3886" y="1953"/>
                  </a:lnTo>
                  <a:lnTo>
                    <a:pt x="3865" y="1992"/>
                  </a:lnTo>
                  <a:lnTo>
                    <a:pt x="4016" y="1998"/>
                  </a:lnTo>
                  <a:close/>
                  <a:moveTo>
                    <a:pt x="4250" y="127"/>
                  </a:moveTo>
                  <a:lnTo>
                    <a:pt x="4205" y="105"/>
                  </a:lnTo>
                  <a:lnTo>
                    <a:pt x="4114" y="60"/>
                  </a:lnTo>
                  <a:lnTo>
                    <a:pt x="4114" y="105"/>
                  </a:lnTo>
                  <a:lnTo>
                    <a:pt x="3170" y="110"/>
                  </a:lnTo>
                  <a:lnTo>
                    <a:pt x="3170" y="155"/>
                  </a:lnTo>
                  <a:lnTo>
                    <a:pt x="4115" y="150"/>
                  </a:lnTo>
                  <a:lnTo>
                    <a:pt x="4115" y="195"/>
                  </a:lnTo>
                  <a:lnTo>
                    <a:pt x="4250" y="1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AutoShape 5"/>
            <p:cNvSpPr>
              <a:spLocks/>
            </p:cNvSpPr>
            <p:nvPr/>
          </p:nvSpPr>
          <p:spPr bwMode="auto">
            <a:xfrm>
              <a:off x="6853" y="3217"/>
              <a:ext cx="149" cy="1856"/>
            </a:xfrm>
            <a:custGeom>
              <a:avLst/>
              <a:gdLst/>
              <a:ahLst/>
              <a:cxnLst>
                <a:cxn ang="0">
                  <a:pos x="31" y="1705"/>
                </a:cxn>
                <a:cxn ang="0">
                  <a:pos x="22" y="1856"/>
                </a:cxn>
                <a:cxn ang="0">
                  <a:pos x="148" y="1773"/>
                </a:cxn>
                <a:cxn ang="0">
                  <a:pos x="124" y="1759"/>
                </a:cxn>
                <a:cxn ang="0">
                  <a:pos x="101" y="1759"/>
                </a:cxn>
                <a:cxn ang="0">
                  <a:pos x="56" y="1758"/>
                </a:cxn>
                <a:cxn ang="0">
                  <a:pos x="56" y="1720"/>
                </a:cxn>
                <a:cxn ang="0">
                  <a:pos x="31" y="1705"/>
                </a:cxn>
                <a:cxn ang="0">
                  <a:pos x="56" y="1720"/>
                </a:cxn>
                <a:cxn ang="0">
                  <a:pos x="56" y="1758"/>
                </a:cxn>
                <a:cxn ang="0">
                  <a:pos x="101" y="1759"/>
                </a:cxn>
                <a:cxn ang="0">
                  <a:pos x="101" y="1745"/>
                </a:cxn>
                <a:cxn ang="0">
                  <a:pos x="56" y="1720"/>
                </a:cxn>
                <a:cxn ang="0">
                  <a:pos x="101" y="1745"/>
                </a:cxn>
                <a:cxn ang="0">
                  <a:pos x="101" y="1759"/>
                </a:cxn>
                <a:cxn ang="0">
                  <a:pos x="124" y="1759"/>
                </a:cxn>
                <a:cxn ang="0">
                  <a:pos x="101" y="1745"/>
                </a:cxn>
                <a:cxn ang="0">
                  <a:pos x="67" y="787"/>
                </a:cxn>
                <a:cxn ang="0">
                  <a:pos x="56" y="1720"/>
                </a:cxn>
                <a:cxn ang="0">
                  <a:pos x="101" y="1745"/>
                </a:cxn>
                <a:cxn ang="0">
                  <a:pos x="112" y="809"/>
                </a:cxn>
                <a:cxn ang="0">
                  <a:pos x="90" y="809"/>
                </a:cxn>
                <a:cxn ang="0">
                  <a:pos x="67" y="787"/>
                </a:cxn>
                <a:cxn ang="0">
                  <a:pos x="45" y="0"/>
                </a:cxn>
                <a:cxn ang="0">
                  <a:pos x="0" y="0"/>
                </a:cxn>
                <a:cxn ang="0">
                  <a:pos x="0" y="809"/>
                </a:cxn>
                <a:cxn ang="0">
                  <a:pos x="67" y="809"/>
                </a:cxn>
                <a:cxn ang="0">
                  <a:pos x="67" y="787"/>
                </a:cxn>
                <a:cxn ang="0">
                  <a:pos x="45" y="787"/>
                </a:cxn>
                <a:cxn ang="0">
                  <a:pos x="22" y="764"/>
                </a:cxn>
                <a:cxn ang="0">
                  <a:pos x="45" y="764"/>
                </a:cxn>
                <a:cxn ang="0">
                  <a:pos x="45" y="0"/>
                </a:cxn>
                <a:cxn ang="0">
                  <a:pos x="112" y="787"/>
                </a:cxn>
                <a:cxn ang="0">
                  <a:pos x="67" y="787"/>
                </a:cxn>
                <a:cxn ang="0">
                  <a:pos x="90" y="809"/>
                </a:cxn>
                <a:cxn ang="0">
                  <a:pos x="112" y="809"/>
                </a:cxn>
                <a:cxn ang="0">
                  <a:pos x="112" y="787"/>
                </a:cxn>
                <a:cxn ang="0">
                  <a:pos x="45" y="764"/>
                </a:cxn>
                <a:cxn ang="0">
                  <a:pos x="22" y="764"/>
                </a:cxn>
                <a:cxn ang="0">
                  <a:pos x="45" y="787"/>
                </a:cxn>
                <a:cxn ang="0">
                  <a:pos x="45" y="764"/>
                </a:cxn>
                <a:cxn ang="0">
                  <a:pos x="112" y="764"/>
                </a:cxn>
                <a:cxn ang="0">
                  <a:pos x="45" y="764"/>
                </a:cxn>
                <a:cxn ang="0">
                  <a:pos x="45" y="787"/>
                </a:cxn>
                <a:cxn ang="0">
                  <a:pos x="67" y="787"/>
                </a:cxn>
                <a:cxn ang="0">
                  <a:pos x="67" y="787"/>
                </a:cxn>
                <a:cxn ang="0">
                  <a:pos x="112" y="787"/>
                </a:cxn>
                <a:cxn ang="0">
                  <a:pos x="112" y="764"/>
                </a:cxn>
              </a:cxnLst>
              <a:rect l="0" t="0" r="r" b="b"/>
              <a:pathLst>
                <a:path w="149" h="1856">
                  <a:moveTo>
                    <a:pt x="31" y="1705"/>
                  </a:moveTo>
                  <a:lnTo>
                    <a:pt x="22" y="1856"/>
                  </a:lnTo>
                  <a:lnTo>
                    <a:pt x="148" y="1773"/>
                  </a:lnTo>
                  <a:lnTo>
                    <a:pt x="124" y="1759"/>
                  </a:lnTo>
                  <a:lnTo>
                    <a:pt x="101" y="1759"/>
                  </a:lnTo>
                  <a:lnTo>
                    <a:pt x="56" y="1758"/>
                  </a:lnTo>
                  <a:lnTo>
                    <a:pt x="56" y="1720"/>
                  </a:lnTo>
                  <a:lnTo>
                    <a:pt x="31" y="1705"/>
                  </a:lnTo>
                  <a:close/>
                  <a:moveTo>
                    <a:pt x="56" y="1720"/>
                  </a:moveTo>
                  <a:lnTo>
                    <a:pt x="56" y="1758"/>
                  </a:lnTo>
                  <a:lnTo>
                    <a:pt x="101" y="1759"/>
                  </a:lnTo>
                  <a:lnTo>
                    <a:pt x="101" y="1745"/>
                  </a:lnTo>
                  <a:lnTo>
                    <a:pt x="56" y="1720"/>
                  </a:lnTo>
                  <a:close/>
                  <a:moveTo>
                    <a:pt x="101" y="1745"/>
                  </a:moveTo>
                  <a:lnTo>
                    <a:pt x="101" y="1759"/>
                  </a:lnTo>
                  <a:lnTo>
                    <a:pt x="124" y="1759"/>
                  </a:lnTo>
                  <a:lnTo>
                    <a:pt x="101" y="1745"/>
                  </a:lnTo>
                  <a:close/>
                  <a:moveTo>
                    <a:pt x="67" y="787"/>
                  </a:moveTo>
                  <a:lnTo>
                    <a:pt x="56" y="1720"/>
                  </a:lnTo>
                  <a:lnTo>
                    <a:pt x="101" y="1745"/>
                  </a:lnTo>
                  <a:lnTo>
                    <a:pt x="112" y="809"/>
                  </a:lnTo>
                  <a:lnTo>
                    <a:pt x="90" y="809"/>
                  </a:lnTo>
                  <a:lnTo>
                    <a:pt x="67" y="787"/>
                  </a:lnTo>
                  <a:close/>
                  <a:moveTo>
                    <a:pt x="45" y="0"/>
                  </a:moveTo>
                  <a:lnTo>
                    <a:pt x="0" y="0"/>
                  </a:lnTo>
                  <a:lnTo>
                    <a:pt x="0" y="809"/>
                  </a:lnTo>
                  <a:lnTo>
                    <a:pt x="67" y="809"/>
                  </a:lnTo>
                  <a:lnTo>
                    <a:pt x="67" y="787"/>
                  </a:lnTo>
                  <a:lnTo>
                    <a:pt x="45" y="787"/>
                  </a:lnTo>
                  <a:lnTo>
                    <a:pt x="22" y="764"/>
                  </a:lnTo>
                  <a:lnTo>
                    <a:pt x="45" y="764"/>
                  </a:lnTo>
                  <a:lnTo>
                    <a:pt x="45" y="0"/>
                  </a:lnTo>
                  <a:close/>
                  <a:moveTo>
                    <a:pt x="112" y="787"/>
                  </a:moveTo>
                  <a:lnTo>
                    <a:pt x="67" y="787"/>
                  </a:lnTo>
                  <a:lnTo>
                    <a:pt x="90" y="809"/>
                  </a:lnTo>
                  <a:lnTo>
                    <a:pt x="112" y="809"/>
                  </a:lnTo>
                  <a:lnTo>
                    <a:pt x="112" y="787"/>
                  </a:lnTo>
                  <a:close/>
                  <a:moveTo>
                    <a:pt x="45" y="764"/>
                  </a:moveTo>
                  <a:lnTo>
                    <a:pt x="22" y="764"/>
                  </a:lnTo>
                  <a:lnTo>
                    <a:pt x="45" y="787"/>
                  </a:lnTo>
                  <a:lnTo>
                    <a:pt x="45" y="764"/>
                  </a:lnTo>
                  <a:close/>
                  <a:moveTo>
                    <a:pt x="112" y="764"/>
                  </a:moveTo>
                  <a:lnTo>
                    <a:pt x="45" y="764"/>
                  </a:lnTo>
                  <a:lnTo>
                    <a:pt x="45" y="787"/>
                  </a:lnTo>
                  <a:lnTo>
                    <a:pt x="67" y="787"/>
                  </a:lnTo>
                  <a:lnTo>
                    <a:pt x="112" y="787"/>
                  </a:lnTo>
                  <a:lnTo>
                    <a:pt x="112" y="7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928662" y="5929329"/>
            <a:ext cx="75724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Pиc</a:t>
            </a:r>
            <a:r>
              <a:rPr lang="en-US" b="1" dirty="0" smtClean="0"/>
              <a:t>. 1.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Mepeжi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xap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чування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лyгo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вої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eкocиc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eми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857355" y="3244334"/>
            <a:ext cx="10001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Птахи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3244334"/>
            <a:ext cx="1000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C00000"/>
                </a:solidFill>
              </a:rPr>
              <a:t>Лисиці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358082" y="3244334"/>
            <a:ext cx="1000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C00000"/>
                </a:solidFill>
              </a:rPr>
              <a:t>Зайц</a:t>
            </a:r>
            <a:r>
              <a:rPr lang="uk-UA" b="1" dirty="0" smtClean="0">
                <a:solidFill>
                  <a:srgbClr val="C00000"/>
                </a:solidFill>
              </a:rPr>
              <a:t>і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71802" y="5357826"/>
            <a:ext cx="11430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rgbClr val="C00000"/>
                </a:solidFill>
              </a:rPr>
              <a:t>Комахи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15074" y="5286388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rgbClr val="C00000"/>
                </a:solidFill>
              </a:rPr>
              <a:t>Рослини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</TotalTime>
  <Words>1124</Words>
  <Application>Microsoft Office PowerPoint</Application>
  <PresentationFormat>Экран (4:3)</PresentationFormat>
  <Paragraphs>130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АНАЛІЗ І РОЗВ’ЯЗАННЯ БАГАТОКОМПОНЕНТНИХ ЗАДАЧ  </vt:lpstr>
      <vt:lpstr>      1.Графічне моделювання системи «хижак-жертва»      </vt:lpstr>
      <vt:lpstr>Слайд 3</vt:lpstr>
      <vt:lpstr>Слайд 4</vt:lpstr>
      <vt:lpstr>Слайд 5</vt:lpstr>
      <vt:lpstr>  2. Основні типи двокомпонентних систем "хижак — жертва"</vt:lpstr>
      <vt:lpstr>Слайд 7</vt:lpstr>
      <vt:lpstr>Слайд 8</vt:lpstr>
      <vt:lpstr>Слайд 9</vt:lpstr>
      <vt:lpstr>Слайд 10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baza</dc:creator>
  <cp:lastModifiedBy>baza service</cp:lastModifiedBy>
  <cp:revision>74</cp:revision>
  <dcterms:created xsi:type="dcterms:W3CDTF">2019-11-13T06:30:47Z</dcterms:created>
  <dcterms:modified xsi:type="dcterms:W3CDTF">2022-11-09T13:54:42Z</dcterms:modified>
</cp:coreProperties>
</file>