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18288000" cy="10287000"/>
  <p:notesSz cx="6858000" cy="9144000"/>
  <p:embeddedFontLst>
    <p:embeddedFont>
      <p:font typeface="Zabatana Poster" charset="1" panose="02070608080905030204"/>
      <p:regular r:id="rId19"/>
    </p:embeddedFont>
    <p:embeddedFont>
      <p:font typeface="Poppins Bold" charset="1" panose="00000800000000000000"/>
      <p:regular r:id="rId20"/>
    </p:embeddedFont>
    <p:embeddedFont>
      <p:font typeface="Poppins" charset="1" panose="00000500000000000000"/>
      <p:regular r:id="rId21"/>
    </p:embeddedFont>
    <p:embeddedFont>
      <p:font typeface="Marcellus" charset="1" panose="020E0602050203020307"/>
      <p:regular r:id="rId22"/>
    </p:embeddedFont>
    <p:embeddedFont>
      <p:font typeface="Dream Avenue" charset="1" panose="02000503000000020004"/>
      <p:regular r:id="rId23"/>
    </p:embeddedFont>
    <p:embeddedFont>
      <p:font typeface="Titillium Web" charset="1" panose="00000500000000000000"/>
      <p:regular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8.jpeg" Type="http://schemas.openxmlformats.org/officeDocument/2006/relationships/image"/><Relationship Id="rId3" Target="../media/image19.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jpeg" Type="http://schemas.openxmlformats.org/officeDocument/2006/relationships/image"/><Relationship Id="rId3" Target="../media/image21.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jpe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jpeg" Type="http://schemas.openxmlformats.org/officeDocument/2006/relationships/image"/><Relationship Id="rId3" Target="../media/image1.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jpeg" Type="http://schemas.openxmlformats.org/officeDocument/2006/relationships/imag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6.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jpe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1.jpeg" Type="http://schemas.openxmlformats.org/officeDocument/2006/relationships/image"/><Relationship Id="rId3" Target="../media/image12.jpeg" Type="http://schemas.openxmlformats.org/officeDocument/2006/relationships/image"/><Relationship Id="rId4" Target="../media/image13.jpeg" Type="http://schemas.openxmlformats.org/officeDocument/2006/relationships/image"/><Relationship Id="rId5" Target="../media/image14.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5.jpeg" Type="http://schemas.openxmlformats.org/officeDocument/2006/relationships/image"/><Relationship Id="rId3" Target="../media/image3.jpeg" Type="http://schemas.openxmlformats.org/officeDocument/2006/relationships/image"/><Relationship Id="rId4" Target="../media/image16.jpeg" Type="http://schemas.openxmlformats.org/officeDocument/2006/relationships/image"/><Relationship Id="rId5" Target="../media/image17.jpe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3252814" y="-4010025"/>
            <a:ext cx="11782371" cy="18288000"/>
          </a:xfrm>
          <a:custGeom>
            <a:avLst/>
            <a:gdLst/>
            <a:ahLst/>
            <a:cxnLst/>
            <a:rect r="r" b="b" t="t" l="l"/>
            <a:pathLst>
              <a:path h="18288000" w="11782371">
                <a:moveTo>
                  <a:pt x="0" y="0"/>
                </a:moveTo>
                <a:lnTo>
                  <a:pt x="11782372" y="0"/>
                </a:lnTo>
                <a:lnTo>
                  <a:pt x="11782372" y="18288000"/>
                </a:lnTo>
                <a:lnTo>
                  <a:pt x="0" y="18288000"/>
                </a:lnTo>
                <a:lnTo>
                  <a:pt x="0" y="0"/>
                </a:lnTo>
                <a:close/>
              </a:path>
            </a:pathLst>
          </a:custGeom>
          <a:blipFill>
            <a:blip r:embed="rId2">
              <a:alphaModFix amt="46000"/>
            </a:blip>
            <a:stretch>
              <a:fillRect l="-6018" t="0" r="-6018" b="-2001"/>
            </a:stretch>
          </a:blipFill>
        </p:spPr>
      </p:sp>
      <p:sp>
        <p:nvSpPr>
          <p:cNvPr name="TextBox 3" id="3"/>
          <p:cNvSpPr txBox="true"/>
          <p:nvPr/>
        </p:nvSpPr>
        <p:spPr>
          <a:xfrm rot="0">
            <a:off x="139123" y="2877279"/>
            <a:ext cx="18009755" cy="3068095"/>
          </a:xfrm>
          <a:prstGeom prst="rect">
            <a:avLst/>
          </a:prstGeom>
        </p:spPr>
        <p:txBody>
          <a:bodyPr anchor="t" rtlCol="false" tIns="0" lIns="0" bIns="0" rIns="0">
            <a:spAutoFit/>
          </a:bodyPr>
          <a:lstStyle/>
          <a:p>
            <a:pPr algn="ctr">
              <a:lnSpc>
                <a:spcPts val="20134"/>
              </a:lnSpc>
            </a:pPr>
            <a:r>
              <a:rPr lang="en-US" sz="20134">
                <a:solidFill>
                  <a:srgbClr val="0D0807"/>
                </a:solidFill>
                <a:latin typeface="Zabatana Poster"/>
                <a:ea typeface="Zabatana Poster"/>
                <a:cs typeface="Zabatana Poster"/>
                <a:sym typeface="Zabatana Poster"/>
              </a:rPr>
              <a:t>SŪRIO  PATIEKIMAS.</a:t>
            </a:r>
          </a:p>
        </p:txBody>
      </p:sp>
      <p:sp>
        <p:nvSpPr>
          <p:cNvPr name="TextBox 4" id="4"/>
          <p:cNvSpPr txBox="true"/>
          <p:nvPr/>
        </p:nvSpPr>
        <p:spPr>
          <a:xfrm rot="0">
            <a:off x="4673694" y="5983474"/>
            <a:ext cx="8940612" cy="1073150"/>
          </a:xfrm>
          <a:prstGeom prst="rect">
            <a:avLst/>
          </a:prstGeom>
        </p:spPr>
        <p:txBody>
          <a:bodyPr anchor="t" rtlCol="false" tIns="0" lIns="0" bIns="0" rIns="0">
            <a:spAutoFit/>
          </a:bodyPr>
          <a:lstStyle/>
          <a:p>
            <a:pPr algn="ctr">
              <a:lnSpc>
                <a:spcPts val="3999"/>
              </a:lnSpc>
            </a:pPr>
            <a:r>
              <a:rPr lang="en-US" b="true" sz="3999" spc="1199">
                <a:solidFill>
                  <a:srgbClr val="0D0807"/>
                </a:solidFill>
                <a:latin typeface="Poppins Bold"/>
                <a:ea typeface="Poppins Bold"/>
                <a:cs typeface="Poppins Bold"/>
                <a:sym typeface="Poppins Bold"/>
              </a:rPr>
              <a:t>GĖRIMŲ DERINIMAS SU PATIEKALAIS.</a:t>
            </a:r>
          </a:p>
        </p:txBody>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D6CFC8"/>
        </a:solidFill>
      </p:bgPr>
    </p:bg>
    <p:spTree>
      <p:nvGrpSpPr>
        <p:cNvPr id="1" name=""/>
        <p:cNvGrpSpPr/>
        <p:nvPr/>
      </p:nvGrpSpPr>
      <p:grpSpPr>
        <a:xfrm>
          <a:off x="0" y="0"/>
          <a:ext cx="0" cy="0"/>
          <a:chOff x="0" y="0"/>
          <a:chExt cx="0" cy="0"/>
        </a:xfrm>
      </p:grpSpPr>
      <p:sp>
        <p:nvSpPr>
          <p:cNvPr name="Freeform 2" id="2"/>
          <p:cNvSpPr/>
          <p:nvPr/>
        </p:nvSpPr>
        <p:spPr>
          <a:xfrm flipH="false" flipV="false" rot="0">
            <a:off x="443552" y="1052512"/>
            <a:ext cx="5246814" cy="7752696"/>
          </a:xfrm>
          <a:custGeom>
            <a:avLst/>
            <a:gdLst/>
            <a:ahLst/>
            <a:cxnLst/>
            <a:rect r="r" b="b" t="t" l="l"/>
            <a:pathLst>
              <a:path h="7752696" w="5246814">
                <a:moveTo>
                  <a:pt x="0" y="0"/>
                </a:moveTo>
                <a:lnTo>
                  <a:pt x="5246814" y="0"/>
                </a:lnTo>
                <a:lnTo>
                  <a:pt x="5246814" y="7752697"/>
                </a:lnTo>
                <a:lnTo>
                  <a:pt x="0" y="7752697"/>
                </a:lnTo>
                <a:lnTo>
                  <a:pt x="0" y="0"/>
                </a:lnTo>
                <a:close/>
              </a:path>
            </a:pathLst>
          </a:custGeom>
          <a:blipFill>
            <a:blip r:embed="rId2"/>
            <a:stretch>
              <a:fillRect l="-18208" t="0" r="0" b="0"/>
            </a:stretch>
          </a:blipFill>
        </p:spPr>
      </p:sp>
      <p:sp>
        <p:nvSpPr>
          <p:cNvPr name="TextBox 3" id="3"/>
          <p:cNvSpPr txBox="true"/>
          <p:nvPr/>
        </p:nvSpPr>
        <p:spPr>
          <a:xfrm rot="0">
            <a:off x="6157836" y="340747"/>
            <a:ext cx="11101462" cy="9775190"/>
          </a:xfrm>
          <a:prstGeom prst="rect">
            <a:avLst/>
          </a:prstGeom>
        </p:spPr>
        <p:txBody>
          <a:bodyPr anchor="t" rtlCol="false" tIns="0" lIns="0" bIns="0" rIns="0">
            <a:spAutoFit/>
          </a:bodyPr>
          <a:lstStyle/>
          <a:p>
            <a:pPr algn="l">
              <a:lnSpc>
                <a:spcPts val="3100"/>
              </a:lnSpc>
            </a:pPr>
            <a:r>
              <a:rPr lang="en-US" sz="3100">
                <a:solidFill>
                  <a:srgbClr val="130E0C"/>
                </a:solidFill>
                <a:latin typeface="Titillium Web"/>
                <a:ea typeface="Titillium Web"/>
                <a:cs typeface="Titillium Web"/>
                <a:sym typeface="Titillium Web"/>
              </a:rPr>
              <a:t>ŠVIEŽIAM SŪRIUI (FETAI, RIKOTAI) - TINKA JAUNAS VYNAS SU DIDELIU RŪGŠTINGUMU, O SŪRIS FETA GERIAUSIAI TINKA PUSIAU SAUSAM, O ŠIEK TIEK SALDUS - PRIE SAUSŲ. IDEALŪS KANDIDATAI ČIA YRA ELEGANTIŠKI IR AROMATINGI RIESLING IR SAUVIGNON BLANC, TAIP PAT BEAUJOLAIS NOUVEAU IR JAUNAS ROZE.</a:t>
            </a:r>
          </a:p>
          <a:p>
            <a:pPr algn="l">
              <a:lnSpc>
                <a:spcPts val="3100"/>
              </a:lnSpc>
            </a:pPr>
          </a:p>
          <a:p>
            <a:pPr algn="l">
              <a:lnSpc>
                <a:spcPts val="3100"/>
              </a:lnSpc>
            </a:pPr>
            <a:r>
              <a:rPr lang="en-US" sz="3100">
                <a:solidFill>
                  <a:srgbClr val="130E0C"/>
                </a:solidFill>
                <a:latin typeface="Titillium Web"/>
                <a:ea typeface="Titillium Web"/>
                <a:cs typeface="Titillium Web"/>
                <a:sym typeface="Titillium Web"/>
              </a:rPr>
              <a:t>SŪRIAI SU BALTUOJU PELĖSIU (BRIE, CAMEMBERT) PUIKIAI DERA SU NEVINTAŽINIU SAUSU ŠAMPANU, BALTUOJU CHABLIS, SANCERRE, VOUVRAY, RIESLING IR BRANDŽIU SEMILLON. KALBANT APIE RAUDONUOSIUS VYNUS, REIKĖTŲ ATKREIPTI DĖMESĮ Į ŠVIEŽIUS, VAISINIUS CABERNET FRANCS, ZWEIGELTS IR PINOT NOIRS BE BRANDINIMO STATINĖSE.</a:t>
            </a:r>
          </a:p>
          <a:p>
            <a:pPr algn="l">
              <a:lnSpc>
                <a:spcPts val="3100"/>
              </a:lnSpc>
            </a:pPr>
          </a:p>
          <a:p>
            <a:pPr algn="l">
              <a:lnSpc>
                <a:spcPts val="3100"/>
              </a:lnSpc>
            </a:pPr>
            <a:r>
              <a:rPr lang="en-US" sz="3100">
                <a:solidFill>
                  <a:srgbClr val="130E0C"/>
                </a:solidFill>
                <a:latin typeface="Titillium Web"/>
                <a:ea typeface="Titillium Web"/>
                <a:cs typeface="Titillium Web"/>
                <a:sym typeface="Titillium Web"/>
              </a:rPr>
              <a:t>SŪRIS SU NUPLAUTA ŽIEVELE PUIKIAI DERA SU LABIAU STRUKTŪRIŠKAIS VYNAIS: PINOT GRIS IŠ ELZASO, AUSTRALIJOS RISLINGAIS, TAIP PAT BOŽOLĖ IR BURGUNDIJOS PINOT NOIR.</a:t>
            </a:r>
          </a:p>
          <a:p>
            <a:pPr algn="l">
              <a:lnSpc>
                <a:spcPts val="3100"/>
              </a:lnSpc>
            </a:pPr>
          </a:p>
          <a:p>
            <a:pPr algn="l">
              <a:lnSpc>
                <a:spcPts val="3100"/>
              </a:lnSpc>
            </a:pPr>
            <a:r>
              <a:rPr lang="en-US" sz="3100">
                <a:solidFill>
                  <a:srgbClr val="130E0C"/>
                </a:solidFill>
                <a:latin typeface="Titillium Web"/>
                <a:ea typeface="Titillium Web"/>
                <a:cs typeface="Titillium Web"/>
                <a:sym typeface="Titillium Web"/>
              </a:rPr>
              <a:t>PUSIAU KIETUS KARVĖS PIENO SŪRIUS REKOMENDUOJAME PRIE STATINIŲ CHARDONNAY IR PINOT GRIS – SODRIŲ RIOCHOS BALTŲJŲ VYNŲ. RAUDONIEJI VYNAI - CHIANTI IR JAUNASIS BORDO VYNAS.</a:t>
            </a:r>
          </a:p>
          <a:p>
            <a:pPr algn="l">
              <a:lnSpc>
                <a:spcPts val="3100"/>
              </a:lnSpc>
            </a:pPr>
          </a:p>
          <a:p>
            <a:pPr algn="l">
              <a:lnSpc>
                <a:spcPts val="3100"/>
              </a:lnSpc>
            </a:pPr>
          </a:p>
          <a:p>
            <a:pPr algn="l">
              <a:lnSpc>
                <a:spcPts val="3100"/>
              </a:lnSpc>
            </a:pP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1EEEB"/>
        </a:solidFill>
      </p:bgPr>
    </p:bg>
    <p:spTree>
      <p:nvGrpSpPr>
        <p:cNvPr id="1" name=""/>
        <p:cNvGrpSpPr/>
        <p:nvPr/>
      </p:nvGrpSpPr>
      <p:grpSpPr>
        <a:xfrm>
          <a:off x="0" y="0"/>
          <a:ext cx="0" cy="0"/>
          <a:chOff x="0" y="0"/>
          <a:chExt cx="0" cy="0"/>
        </a:xfrm>
      </p:grpSpPr>
      <p:grpSp>
        <p:nvGrpSpPr>
          <p:cNvPr name="Group 2" id="2"/>
          <p:cNvGrpSpPr/>
          <p:nvPr/>
        </p:nvGrpSpPr>
        <p:grpSpPr>
          <a:xfrm rot="0">
            <a:off x="12890310" y="-346031"/>
            <a:ext cx="5780651" cy="9604331"/>
            <a:chOff x="0" y="0"/>
            <a:chExt cx="2108797" cy="3503686"/>
          </a:xfrm>
        </p:grpSpPr>
        <p:sp>
          <p:nvSpPr>
            <p:cNvPr name="Freeform 3" id="3"/>
            <p:cNvSpPr/>
            <p:nvPr/>
          </p:nvSpPr>
          <p:spPr>
            <a:xfrm flipH="false" flipV="false" rot="0">
              <a:off x="0" y="0"/>
              <a:ext cx="2108797" cy="3503686"/>
            </a:xfrm>
            <a:custGeom>
              <a:avLst/>
              <a:gdLst/>
              <a:ahLst/>
              <a:cxnLst/>
              <a:rect r="r" b="b" t="t" l="l"/>
              <a:pathLst>
                <a:path h="3503686" w="2108797">
                  <a:moveTo>
                    <a:pt x="0" y="0"/>
                  </a:moveTo>
                  <a:lnTo>
                    <a:pt x="2108797" y="0"/>
                  </a:lnTo>
                  <a:lnTo>
                    <a:pt x="2108797" y="3503686"/>
                  </a:lnTo>
                  <a:lnTo>
                    <a:pt x="0" y="3503686"/>
                  </a:lnTo>
                  <a:close/>
                </a:path>
              </a:pathLst>
            </a:custGeom>
            <a:solidFill>
              <a:srgbClr val="D6CFC8"/>
            </a:solidFill>
          </p:spPr>
        </p:sp>
      </p:grpSp>
      <p:grpSp>
        <p:nvGrpSpPr>
          <p:cNvPr name="Group 4" id="4"/>
          <p:cNvGrpSpPr/>
          <p:nvPr/>
        </p:nvGrpSpPr>
        <p:grpSpPr>
          <a:xfrm rot="0">
            <a:off x="12890310" y="5610353"/>
            <a:ext cx="4368990" cy="5666655"/>
            <a:chOff x="0" y="0"/>
            <a:chExt cx="5825319" cy="7555539"/>
          </a:xfrm>
        </p:grpSpPr>
        <p:pic>
          <p:nvPicPr>
            <p:cNvPr name="Picture 5" id="5"/>
            <p:cNvPicPr>
              <a:picLocks noChangeAspect="true"/>
            </p:cNvPicPr>
            <p:nvPr/>
          </p:nvPicPr>
          <p:blipFill>
            <a:blip r:embed="rId2"/>
            <a:srcRect l="0" t="0" r="0" b="13655"/>
            <a:stretch>
              <a:fillRect/>
            </a:stretch>
          </p:blipFill>
          <p:spPr>
            <a:xfrm flipH="false" flipV="false">
              <a:off x="0" y="0"/>
              <a:ext cx="5825319" cy="7555539"/>
            </a:xfrm>
            <a:prstGeom prst="rect">
              <a:avLst/>
            </a:prstGeom>
          </p:spPr>
        </p:pic>
      </p:grpSp>
      <p:grpSp>
        <p:nvGrpSpPr>
          <p:cNvPr name="Group 6" id="6"/>
          <p:cNvGrpSpPr/>
          <p:nvPr/>
        </p:nvGrpSpPr>
        <p:grpSpPr>
          <a:xfrm rot="0">
            <a:off x="7958303" y="1028700"/>
            <a:ext cx="4368990" cy="5666655"/>
            <a:chOff x="0" y="0"/>
            <a:chExt cx="5825319" cy="7555539"/>
          </a:xfrm>
        </p:grpSpPr>
        <p:pic>
          <p:nvPicPr>
            <p:cNvPr name="Picture 7" id="7"/>
            <p:cNvPicPr>
              <a:picLocks noChangeAspect="true"/>
            </p:cNvPicPr>
            <p:nvPr/>
          </p:nvPicPr>
          <p:blipFill>
            <a:blip r:embed="rId3"/>
            <a:srcRect l="37939" t="0" r="10624" b="0"/>
            <a:stretch>
              <a:fillRect/>
            </a:stretch>
          </p:blipFill>
          <p:spPr>
            <a:xfrm flipH="false" flipV="false">
              <a:off x="0" y="0"/>
              <a:ext cx="5825319" cy="7555539"/>
            </a:xfrm>
            <a:prstGeom prst="rect">
              <a:avLst/>
            </a:prstGeom>
          </p:spPr>
        </p:pic>
      </p:grpSp>
      <p:sp>
        <p:nvSpPr>
          <p:cNvPr name="TextBox 8" id="8"/>
          <p:cNvSpPr txBox="true"/>
          <p:nvPr/>
        </p:nvSpPr>
        <p:spPr>
          <a:xfrm rot="0">
            <a:off x="1028700" y="311278"/>
            <a:ext cx="6009309" cy="4170072"/>
          </a:xfrm>
          <a:prstGeom prst="rect">
            <a:avLst/>
          </a:prstGeom>
        </p:spPr>
        <p:txBody>
          <a:bodyPr anchor="t" rtlCol="false" tIns="0" lIns="0" bIns="0" rIns="0">
            <a:spAutoFit/>
          </a:bodyPr>
          <a:lstStyle/>
          <a:p>
            <a:pPr algn="l">
              <a:lnSpc>
                <a:spcPts val="7801"/>
              </a:lnSpc>
            </a:pPr>
            <a:r>
              <a:rPr lang="en-US" sz="7801">
                <a:solidFill>
                  <a:srgbClr val="130E0C"/>
                </a:solidFill>
                <a:latin typeface="Zabatana Poster"/>
                <a:ea typeface="Zabatana Poster"/>
                <a:cs typeface="Zabatana Poster"/>
                <a:sym typeface="Zabatana Poster"/>
              </a:rPr>
              <a:t>KIETIEJI SŪRIAI (PARMEZANAS IR ČEDERIS)</a:t>
            </a:r>
          </a:p>
          <a:p>
            <a:pPr algn="l">
              <a:lnSpc>
                <a:spcPts val="7801"/>
              </a:lnSpc>
            </a:pPr>
          </a:p>
        </p:txBody>
      </p:sp>
      <p:sp>
        <p:nvSpPr>
          <p:cNvPr name="TextBox 9" id="9"/>
          <p:cNvSpPr txBox="true"/>
          <p:nvPr/>
        </p:nvSpPr>
        <p:spPr>
          <a:xfrm rot="0">
            <a:off x="12890310" y="320803"/>
            <a:ext cx="5006644" cy="5077460"/>
          </a:xfrm>
          <a:prstGeom prst="rect">
            <a:avLst/>
          </a:prstGeom>
        </p:spPr>
        <p:txBody>
          <a:bodyPr anchor="t" rtlCol="false" tIns="0" lIns="0" bIns="0" rIns="0">
            <a:spAutoFit/>
          </a:bodyPr>
          <a:lstStyle/>
          <a:p>
            <a:pPr algn="just">
              <a:lnSpc>
                <a:spcPts val="3300"/>
              </a:lnSpc>
            </a:pPr>
            <a:r>
              <a:rPr lang="en-US" sz="3300">
                <a:solidFill>
                  <a:srgbClr val="130E0C"/>
                </a:solidFill>
                <a:latin typeface="Titillium Web"/>
                <a:ea typeface="Titillium Web"/>
                <a:cs typeface="Titillium Web"/>
                <a:sym typeface="Titillium Web"/>
              </a:rPr>
              <a:t>Mėlynieji sūriai dera su saldžiais spirituotais vynais, taip pat desertiniais vynais, gaminamais iš uogų, paveiktų Botryčio pelėsio (Sauternes, ir iš kategorijos vokiško rislingo Beerenauslese ir Trockenbeerenauslese) ir iš džiovintų vynuogių (Vin Santo, Recioto)</a:t>
            </a:r>
          </a:p>
          <a:p>
            <a:pPr algn="just">
              <a:lnSpc>
                <a:spcPts val="3499"/>
              </a:lnSpc>
            </a:pPr>
          </a:p>
        </p:txBody>
      </p:sp>
      <p:sp>
        <p:nvSpPr>
          <p:cNvPr name="TextBox 10" id="10"/>
          <p:cNvSpPr txBox="true"/>
          <p:nvPr/>
        </p:nvSpPr>
        <p:spPr>
          <a:xfrm rot="0">
            <a:off x="1028700" y="3515445"/>
            <a:ext cx="6009309" cy="5146063"/>
          </a:xfrm>
          <a:prstGeom prst="rect">
            <a:avLst/>
          </a:prstGeom>
        </p:spPr>
        <p:txBody>
          <a:bodyPr anchor="t" rtlCol="false" tIns="0" lIns="0" bIns="0" rIns="0">
            <a:spAutoFit/>
          </a:bodyPr>
          <a:lstStyle/>
          <a:p>
            <a:pPr algn="l">
              <a:lnSpc>
                <a:spcPts val="4058"/>
              </a:lnSpc>
            </a:pPr>
            <a:r>
              <a:rPr lang="en-US" sz="2899" spc="72">
                <a:solidFill>
                  <a:srgbClr val="130E0C"/>
                </a:solidFill>
                <a:latin typeface="Poppins"/>
                <a:ea typeface="Poppins"/>
                <a:cs typeface="Poppins"/>
                <a:sym typeface="Poppins"/>
              </a:rPr>
              <a:t>geriausiai derinami su galingiausiais, aromatingiausiais ir įdomiausiais vynais: derliaus šampanu, sausu Amontillado cheresu, sodriu raudonuoju iš Riochos, itališku Sangiovese, prancūziškais Bordo ir Chateauneuf-du-Pape vynais.</a:t>
            </a:r>
          </a:p>
          <a:p>
            <a:pPr algn="l">
              <a:lnSpc>
                <a:spcPts val="4058"/>
              </a:lnSpc>
            </a:pP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1EEEB"/>
        </a:solidFill>
      </p:bgPr>
    </p:bg>
    <p:spTree>
      <p:nvGrpSpPr>
        <p:cNvPr id="1" name=""/>
        <p:cNvGrpSpPr/>
        <p:nvPr/>
      </p:nvGrpSpPr>
      <p:grpSpPr>
        <a:xfrm>
          <a:off x="0" y="0"/>
          <a:ext cx="0" cy="0"/>
          <a:chOff x="0" y="0"/>
          <a:chExt cx="0" cy="0"/>
        </a:xfrm>
      </p:grpSpPr>
      <p:grpSp>
        <p:nvGrpSpPr>
          <p:cNvPr name="Group 2" id="2"/>
          <p:cNvGrpSpPr/>
          <p:nvPr/>
        </p:nvGrpSpPr>
        <p:grpSpPr>
          <a:xfrm rot="0">
            <a:off x="-212403" y="-335606"/>
            <a:ext cx="6482636" cy="5192077"/>
            <a:chOff x="0" y="0"/>
            <a:chExt cx="8643514" cy="6922769"/>
          </a:xfrm>
        </p:grpSpPr>
        <p:pic>
          <p:nvPicPr>
            <p:cNvPr name="Picture 3" id="3"/>
            <p:cNvPicPr>
              <a:picLocks noChangeAspect="true"/>
            </p:cNvPicPr>
            <p:nvPr/>
          </p:nvPicPr>
          <p:blipFill>
            <a:blip r:embed="rId2"/>
            <a:srcRect l="0" t="8214" r="0" b="38390"/>
            <a:stretch>
              <a:fillRect/>
            </a:stretch>
          </p:blipFill>
          <p:spPr>
            <a:xfrm flipH="false" flipV="false">
              <a:off x="0" y="0"/>
              <a:ext cx="8643514" cy="6922769"/>
            </a:xfrm>
            <a:prstGeom prst="rect">
              <a:avLst/>
            </a:prstGeom>
          </p:spPr>
        </p:pic>
      </p:grpSp>
      <p:grpSp>
        <p:nvGrpSpPr>
          <p:cNvPr name="Group 4" id="4"/>
          <p:cNvGrpSpPr/>
          <p:nvPr/>
        </p:nvGrpSpPr>
        <p:grpSpPr>
          <a:xfrm rot="0">
            <a:off x="11440435" y="5514097"/>
            <a:ext cx="7072552" cy="6044829"/>
            <a:chOff x="0" y="0"/>
            <a:chExt cx="2494620" cy="2132123"/>
          </a:xfrm>
        </p:grpSpPr>
        <p:sp>
          <p:nvSpPr>
            <p:cNvPr name="Freeform 5" id="5"/>
            <p:cNvSpPr/>
            <p:nvPr/>
          </p:nvSpPr>
          <p:spPr>
            <a:xfrm flipH="false" flipV="false" rot="0">
              <a:off x="0" y="0"/>
              <a:ext cx="2494619" cy="2132123"/>
            </a:xfrm>
            <a:custGeom>
              <a:avLst/>
              <a:gdLst/>
              <a:ahLst/>
              <a:cxnLst/>
              <a:rect r="r" b="b" t="t" l="l"/>
              <a:pathLst>
                <a:path h="2132123" w="2494619">
                  <a:moveTo>
                    <a:pt x="0" y="0"/>
                  </a:moveTo>
                  <a:lnTo>
                    <a:pt x="2494619" y="0"/>
                  </a:lnTo>
                  <a:lnTo>
                    <a:pt x="2494619" y="2132123"/>
                  </a:lnTo>
                  <a:lnTo>
                    <a:pt x="0" y="2132123"/>
                  </a:lnTo>
                  <a:close/>
                </a:path>
              </a:pathLst>
            </a:custGeom>
            <a:solidFill>
              <a:srgbClr val="D6CFC8"/>
            </a:solidFill>
          </p:spPr>
        </p:sp>
      </p:grpSp>
      <p:grpSp>
        <p:nvGrpSpPr>
          <p:cNvPr name="Group 6" id="6"/>
          <p:cNvGrpSpPr/>
          <p:nvPr/>
        </p:nvGrpSpPr>
        <p:grpSpPr>
          <a:xfrm rot="0">
            <a:off x="7761604" y="5759593"/>
            <a:ext cx="9975367" cy="6068309"/>
            <a:chOff x="0" y="0"/>
            <a:chExt cx="13300490" cy="8091079"/>
          </a:xfrm>
        </p:grpSpPr>
        <p:pic>
          <p:nvPicPr>
            <p:cNvPr name="Picture 7" id="7"/>
            <p:cNvPicPr>
              <a:picLocks noChangeAspect="true"/>
            </p:cNvPicPr>
            <p:nvPr/>
          </p:nvPicPr>
          <p:blipFill>
            <a:blip r:embed="rId3"/>
            <a:srcRect l="1887" t="0" r="17355" b="0"/>
            <a:stretch>
              <a:fillRect/>
            </a:stretch>
          </p:blipFill>
          <p:spPr>
            <a:xfrm flipH="false" flipV="false">
              <a:off x="0" y="0"/>
              <a:ext cx="13300490" cy="8091079"/>
            </a:xfrm>
            <a:prstGeom prst="rect">
              <a:avLst/>
            </a:prstGeom>
          </p:spPr>
        </p:pic>
      </p:grpSp>
      <p:sp>
        <p:nvSpPr>
          <p:cNvPr name="TextBox 8" id="8"/>
          <p:cNvSpPr txBox="true"/>
          <p:nvPr/>
        </p:nvSpPr>
        <p:spPr>
          <a:xfrm rot="0">
            <a:off x="38100" y="5514097"/>
            <a:ext cx="7421452" cy="4609518"/>
          </a:xfrm>
          <a:prstGeom prst="rect">
            <a:avLst/>
          </a:prstGeom>
        </p:spPr>
        <p:txBody>
          <a:bodyPr anchor="t" rtlCol="false" tIns="0" lIns="0" bIns="0" rIns="0">
            <a:spAutoFit/>
          </a:bodyPr>
          <a:lstStyle/>
          <a:p>
            <a:pPr algn="just">
              <a:lnSpc>
                <a:spcPts val="4477"/>
              </a:lnSpc>
            </a:pPr>
            <a:r>
              <a:rPr lang="en-US" sz="4477">
                <a:solidFill>
                  <a:srgbClr val="130E0C"/>
                </a:solidFill>
                <a:latin typeface="Zabatana Poster"/>
                <a:ea typeface="Zabatana Poster"/>
                <a:cs typeface="Zabatana Poster"/>
                <a:sym typeface="Zabatana Poster"/>
              </a:rPr>
              <a:t>JEIGU NORITE PARAGAUTI NAUJO VYNO, TUOMET SŪRĮ GALITE RINKTIS PAGAL GĖRIMO STIPRUMĄ: PRIE KIETŲJŲ SŪRIŲ GERIAUSIAI DERA 13-14% STIPRUMO VYNAI, O LENGVI BALTIEJI IR ROŽINIAI VYNAI, KURIŲ ALKOHOLIO KIEKIS MAŽESNIS NEI 12% TINKA MINKŠTOMS IR NELABAI AROMATINGOMS SŪRIO VEISLĖMS.</a:t>
            </a:r>
          </a:p>
        </p:txBody>
      </p:sp>
      <p:sp>
        <p:nvSpPr>
          <p:cNvPr name="TextBox 9" id="9"/>
          <p:cNvSpPr txBox="true"/>
          <p:nvPr/>
        </p:nvSpPr>
        <p:spPr>
          <a:xfrm rot="0">
            <a:off x="7761604" y="-85725"/>
            <a:ext cx="10526396" cy="5845318"/>
          </a:xfrm>
          <a:prstGeom prst="rect">
            <a:avLst/>
          </a:prstGeom>
        </p:spPr>
        <p:txBody>
          <a:bodyPr anchor="t" rtlCol="false" tIns="0" lIns="0" bIns="0" rIns="0">
            <a:spAutoFit/>
          </a:bodyPr>
          <a:lstStyle/>
          <a:p>
            <a:pPr algn="l">
              <a:lnSpc>
                <a:spcPts val="3842"/>
              </a:lnSpc>
            </a:pPr>
            <a:r>
              <a:rPr lang="en-US" sz="2744" spc="68">
                <a:solidFill>
                  <a:srgbClr val="130E0C"/>
                </a:solidFill>
                <a:latin typeface="Poppins"/>
                <a:ea typeface="Poppins"/>
                <a:cs typeface="Poppins"/>
                <a:sym typeface="Poppins"/>
              </a:rPr>
              <a:t>Gurmanai tvirtina, kad indo forma turi įtakos skonio suvokimui. 2015 metais japonų mokslininkai tai patvirtino specialia kamera filmuodami aromatinių alkoholio junginių išgaravimą įvairių tipų taurese. Tyrimas patvirtino, kad stiklo konfigūracija turi įtakos aromato tankiui ir sklaidos greičiui. Kvapas sukuria pirmąjį gėrimo įspūdį ir sustiprina jo skonį.</a:t>
            </a:r>
          </a:p>
          <a:p>
            <a:pPr algn="l">
              <a:lnSpc>
                <a:spcPts val="3842"/>
              </a:lnSpc>
            </a:pPr>
          </a:p>
          <a:p>
            <a:pPr algn="l">
              <a:lnSpc>
                <a:spcPts val="3842"/>
              </a:lnSpc>
            </a:pPr>
            <a:r>
              <a:rPr lang="en-US" sz="2744" spc="68">
                <a:solidFill>
                  <a:srgbClr val="130E0C"/>
                </a:solidFill>
                <a:latin typeface="Poppins"/>
                <a:ea typeface="Poppins"/>
                <a:cs typeface="Poppins"/>
                <a:sym typeface="Poppins"/>
              </a:rPr>
              <a:t>Vyno taurės forma lemia, į kurią liežuvio dalį patenka skystis – į galiuką, vidurį ar į burnos stogelį. Tai sukelia skirtingas skonio reakcijas. Neteisingai pasirinkus taure, gerimo suvokimas bus iškreiptas.</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5400000">
            <a:off x="3252814" y="-4010025"/>
            <a:ext cx="11782371" cy="18288000"/>
          </a:xfrm>
          <a:custGeom>
            <a:avLst/>
            <a:gdLst/>
            <a:ahLst/>
            <a:cxnLst/>
            <a:rect r="r" b="b" t="t" l="l"/>
            <a:pathLst>
              <a:path h="18288000" w="11782371">
                <a:moveTo>
                  <a:pt x="0" y="0"/>
                </a:moveTo>
                <a:lnTo>
                  <a:pt x="11782372" y="0"/>
                </a:lnTo>
                <a:lnTo>
                  <a:pt x="11782372" y="18288000"/>
                </a:lnTo>
                <a:lnTo>
                  <a:pt x="0" y="18288000"/>
                </a:lnTo>
                <a:lnTo>
                  <a:pt x="0" y="0"/>
                </a:lnTo>
                <a:close/>
              </a:path>
            </a:pathLst>
          </a:custGeom>
          <a:blipFill>
            <a:blip r:embed="rId2">
              <a:alphaModFix amt="46000"/>
            </a:blip>
            <a:stretch>
              <a:fillRect l="-6018" t="0" r="-6018" b="-2001"/>
            </a:stretch>
          </a:blipFill>
        </p:spPr>
      </p:sp>
      <p:sp>
        <p:nvSpPr>
          <p:cNvPr name="TextBox 3" id="3"/>
          <p:cNvSpPr txBox="true"/>
          <p:nvPr/>
        </p:nvSpPr>
        <p:spPr>
          <a:xfrm rot="0">
            <a:off x="139123" y="2877279"/>
            <a:ext cx="18009755" cy="5615249"/>
          </a:xfrm>
          <a:prstGeom prst="rect">
            <a:avLst/>
          </a:prstGeom>
        </p:spPr>
        <p:txBody>
          <a:bodyPr anchor="t" rtlCol="false" tIns="0" lIns="0" bIns="0" rIns="0">
            <a:spAutoFit/>
          </a:bodyPr>
          <a:lstStyle/>
          <a:p>
            <a:pPr algn="ctr">
              <a:lnSpc>
                <a:spcPts val="20134"/>
              </a:lnSpc>
            </a:pPr>
            <a:r>
              <a:rPr lang="en-US" sz="20134">
                <a:solidFill>
                  <a:srgbClr val="0D0807"/>
                </a:solidFill>
                <a:latin typeface="Zabatana Poster"/>
                <a:ea typeface="Zabatana Poster"/>
                <a:cs typeface="Zabatana Poster"/>
                <a:sym typeface="Zabatana Poster"/>
              </a:rPr>
              <a:t>AČIŪ UŽ DĖMESĮ</a:t>
            </a:r>
          </a:p>
          <a:p>
            <a:pPr algn="ctr">
              <a:lnSpc>
                <a:spcPts val="20134"/>
              </a:lnSpc>
            </a:pP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0696" y="-10549663"/>
            <a:ext cx="18277304" cy="28320733"/>
          </a:xfrm>
          <a:custGeom>
            <a:avLst/>
            <a:gdLst/>
            <a:ahLst/>
            <a:cxnLst/>
            <a:rect r="r" b="b" t="t" l="l"/>
            <a:pathLst>
              <a:path h="28320733" w="18277304">
                <a:moveTo>
                  <a:pt x="0" y="0"/>
                </a:moveTo>
                <a:lnTo>
                  <a:pt x="18277304" y="0"/>
                </a:lnTo>
                <a:lnTo>
                  <a:pt x="18277304" y="28320733"/>
                </a:lnTo>
                <a:lnTo>
                  <a:pt x="0" y="28320733"/>
                </a:lnTo>
                <a:lnTo>
                  <a:pt x="0" y="0"/>
                </a:lnTo>
                <a:close/>
              </a:path>
            </a:pathLst>
          </a:custGeom>
          <a:blipFill>
            <a:blip r:embed="rId2"/>
            <a:stretch>
              <a:fillRect l="0" t="-2178" r="0" b="-2178"/>
            </a:stretch>
          </a:blipFill>
        </p:spPr>
      </p:sp>
      <p:grpSp>
        <p:nvGrpSpPr>
          <p:cNvPr name="Group 3" id="3"/>
          <p:cNvGrpSpPr/>
          <p:nvPr/>
        </p:nvGrpSpPr>
        <p:grpSpPr>
          <a:xfrm rot="0">
            <a:off x="1028700" y="1028700"/>
            <a:ext cx="16230600" cy="8229600"/>
            <a:chOff x="0" y="0"/>
            <a:chExt cx="5920967" cy="3002180"/>
          </a:xfrm>
        </p:grpSpPr>
        <p:sp>
          <p:nvSpPr>
            <p:cNvPr name="Freeform 4" id="4"/>
            <p:cNvSpPr/>
            <p:nvPr/>
          </p:nvSpPr>
          <p:spPr>
            <a:xfrm flipH="false" flipV="false" rot="0">
              <a:off x="0" y="0"/>
              <a:ext cx="5920967" cy="3002180"/>
            </a:xfrm>
            <a:custGeom>
              <a:avLst/>
              <a:gdLst/>
              <a:ahLst/>
              <a:cxnLst/>
              <a:rect r="r" b="b" t="t" l="l"/>
              <a:pathLst>
                <a:path h="3002180" w="5920967">
                  <a:moveTo>
                    <a:pt x="0" y="0"/>
                  </a:moveTo>
                  <a:lnTo>
                    <a:pt x="5920967" y="0"/>
                  </a:lnTo>
                  <a:lnTo>
                    <a:pt x="5920967" y="3002180"/>
                  </a:lnTo>
                  <a:lnTo>
                    <a:pt x="0" y="3002180"/>
                  </a:lnTo>
                  <a:close/>
                </a:path>
              </a:pathLst>
            </a:custGeom>
            <a:solidFill>
              <a:srgbClr val="D6CFC8">
                <a:alpha val="90980"/>
              </a:srgbClr>
            </a:solidFill>
          </p:spPr>
        </p:sp>
      </p:grpSp>
      <p:sp>
        <p:nvSpPr>
          <p:cNvPr name="TextBox 5" id="5"/>
          <p:cNvSpPr txBox="true"/>
          <p:nvPr/>
        </p:nvSpPr>
        <p:spPr>
          <a:xfrm rot="0">
            <a:off x="1028700" y="1669203"/>
            <a:ext cx="16230600" cy="2902763"/>
          </a:xfrm>
          <a:prstGeom prst="rect">
            <a:avLst/>
          </a:prstGeom>
        </p:spPr>
        <p:txBody>
          <a:bodyPr anchor="t" rtlCol="false" tIns="0" lIns="0" bIns="0" rIns="0">
            <a:spAutoFit/>
          </a:bodyPr>
          <a:lstStyle/>
          <a:p>
            <a:pPr algn="ctr">
              <a:lnSpc>
                <a:spcPts val="10407"/>
              </a:lnSpc>
            </a:pPr>
            <a:r>
              <a:rPr lang="en-US" sz="10407">
                <a:solidFill>
                  <a:srgbClr val="130E0C"/>
                </a:solidFill>
                <a:latin typeface="Zabatana Poster"/>
                <a:ea typeface="Zabatana Poster"/>
                <a:cs typeface="Zabatana Poster"/>
                <a:sym typeface="Zabatana Poster"/>
              </a:rPr>
              <a:t>SŪRIO ETIKETAS KILĘS IŠ PRANCŪZIJOS.</a:t>
            </a:r>
          </a:p>
          <a:p>
            <a:pPr algn="ctr">
              <a:lnSpc>
                <a:spcPts val="10407"/>
              </a:lnSpc>
            </a:pPr>
          </a:p>
        </p:txBody>
      </p:sp>
      <p:sp>
        <p:nvSpPr>
          <p:cNvPr name="TextBox 6" id="6"/>
          <p:cNvSpPr txBox="true"/>
          <p:nvPr/>
        </p:nvSpPr>
        <p:spPr>
          <a:xfrm rot="0">
            <a:off x="1028700" y="3273518"/>
            <a:ext cx="16230600" cy="1009016"/>
          </a:xfrm>
          <a:prstGeom prst="rect">
            <a:avLst/>
          </a:prstGeom>
        </p:spPr>
        <p:txBody>
          <a:bodyPr anchor="t" rtlCol="false" tIns="0" lIns="0" bIns="0" rIns="0">
            <a:spAutoFit/>
          </a:bodyPr>
          <a:lstStyle/>
          <a:p>
            <a:pPr algn="ctr">
              <a:lnSpc>
                <a:spcPts val="2600"/>
              </a:lnSpc>
            </a:pPr>
            <a:r>
              <a:rPr lang="en-US" sz="2600" spc="780">
                <a:solidFill>
                  <a:srgbClr val="130E0C"/>
                </a:solidFill>
                <a:latin typeface="Poppins"/>
                <a:ea typeface="Poppins"/>
                <a:cs typeface="Poppins"/>
                <a:sym typeface="Poppins"/>
              </a:rPr>
              <a:t>KLASIKINĖJE PRANCŪZIŠKOJE PATIEKIMO VERSIJOJE SŪRIŲ SKAIČIUS LĖKŠTĖJE TURI BŪTI NELYGINIS – 3, 5, 7 SŪRIO RŪŠIAI.</a:t>
            </a:r>
          </a:p>
          <a:p>
            <a:pPr algn="ctr">
              <a:lnSpc>
                <a:spcPts val="2600"/>
              </a:lnSpc>
            </a:pPr>
          </a:p>
        </p:txBody>
      </p:sp>
      <p:sp>
        <p:nvSpPr>
          <p:cNvPr name="TextBox 7" id="7"/>
          <p:cNvSpPr txBox="true"/>
          <p:nvPr/>
        </p:nvSpPr>
        <p:spPr>
          <a:xfrm rot="0">
            <a:off x="1671485" y="4256498"/>
            <a:ext cx="14887487" cy="2227177"/>
          </a:xfrm>
          <a:prstGeom prst="rect">
            <a:avLst/>
          </a:prstGeom>
        </p:spPr>
        <p:txBody>
          <a:bodyPr anchor="t" rtlCol="false" tIns="0" lIns="0" bIns="0" rIns="0">
            <a:spAutoFit/>
          </a:bodyPr>
          <a:lstStyle/>
          <a:p>
            <a:pPr algn="ctr">
              <a:lnSpc>
                <a:spcPts val="4407"/>
              </a:lnSpc>
            </a:pPr>
            <a:r>
              <a:rPr lang="en-US" sz="3148" spc="78">
                <a:solidFill>
                  <a:srgbClr val="130E0C"/>
                </a:solidFill>
                <a:latin typeface="Poppins"/>
                <a:ea typeface="Poppins"/>
                <a:cs typeface="Poppins"/>
                <a:sym typeface="Poppins"/>
              </a:rPr>
              <a:t>Negalima pamiršti iš anksto pagalvoti apie vyno derinimą. Sūris vyno skoniui įtakoja daug daugiau nei vynas sūrio skoniui: stiprių sūrių nederėtų derinti su šviesiais vynais, tačiau lengvi, kreminiai sūriai puikiai suminkština tanininius vynus.</a:t>
            </a:r>
          </a:p>
        </p:txBody>
      </p:sp>
      <p:sp>
        <p:nvSpPr>
          <p:cNvPr name="TextBox 8" id="8"/>
          <p:cNvSpPr txBox="true"/>
          <p:nvPr/>
        </p:nvSpPr>
        <p:spPr>
          <a:xfrm rot="0">
            <a:off x="2857703" y="6808624"/>
            <a:ext cx="12583291" cy="1609725"/>
          </a:xfrm>
          <a:prstGeom prst="rect">
            <a:avLst/>
          </a:prstGeom>
        </p:spPr>
        <p:txBody>
          <a:bodyPr anchor="t" rtlCol="false" tIns="0" lIns="0" bIns="0" rIns="0">
            <a:spAutoFit/>
          </a:bodyPr>
          <a:lstStyle/>
          <a:p>
            <a:pPr algn="ctr">
              <a:lnSpc>
                <a:spcPts val="4200"/>
              </a:lnSpc>
            </a:pPr>
            <a:r>
              <a:rPr lang="en-US" sz="3000" spc="75">
                <a:solidFill>
                  <a:srgbClr val="130E0C"/>
                </a:solidFill>
                <a:latin typeface="Poppins"/>
                <a:ea typeface="Poppins"/>
                <a:cs typeface="Poppins"/>
                <a:sym typeface="Poppins"/>
              </a:rPr>
              <a:t>Klasikinis sūrio lėkštės patiekimo variantas – su riešutais, skystu medumi ir vynuogėmis</a:t>
            </a:r>
          </a:p>
          <a:p>
            <a:pPr algn="ctr">
              <a:lnSpc>
                <a:spcPts val="4200"/>
              </a:lnSpc>
            </a:pP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D6CFC8"/>
        </a:solidFill>
      </p:bgPr>
    </p:bg>
    <p:spTree>
      <p:nvGrpSpPr>
        <p:cNvPr id="1" name=""/>
        <p:cNvGrpSpPr/>
        <p:nvPr/>
      </p:nvGrpSpPr>
      <p:grpSpPr>
        <a:xfrm>
          <a:off x="0" y="0"/>
          <a:ext cx="0" cy="0"/>
          <a:chOff x="0" y="0"/>
          <a:chExt cx="0" cy="0"/>
        </a:xfrm>
      </p:grpSpPr>
      <p:grpSp>
        <p:nvGrpSpPr>
          <p:cNvPr name="Group 2" id="2"/>
          <p:cNvGrpSpPr/>
          <p:nvPr/>
        </p:nvGrpSpPr>
        <p:grpSpPr>
          <a:xfrm rot="0">
            <a:off x="9144000" y="-1481082"/>
            <a:ext cx="10938589" cy="7126011"/>
            <a:chOff x="0" y="0"/>
            <a:chExt cx="14584785" cy="9501348"/>
          </a:xfrm>
        </p:grpSpPr>
        <p:pic>
          <p:nvPicPr>
            <p:cNvPr name="Picture 3" id="3"/>
            <p:cNvPicPr>
              <a:picLocks noChangeAspect="true"/>
            </p:cNvPicPr>
            <p:nvPr/>
          </p:nvPicPr>
          <p:blipFill>
            <a:blip r:embed="rId2"/>
            <a:srcRect l="2098" t="0" r="2098" b="0"/>
            <a:stretch>
              <a:fillRect/>
            </a:stretch>
          </p:blipFill>
          <p:spPr>
            <a:xfrm flipH="false" flipV="false">
              <a:off x="0" y="0"/>
              <a:ext cx="14584785" cy="9501348"/>
            </a:xfrm>
            <a:prstGeom prst="rect">
              <a:avLst/>
            </a:prstGeom>
          </p:spPr>
        </p:pic>
      </p:grpSp>
      <p:grpSp>
        <p:nvGrpSpPr>
          <p:cNvPr name="Group 4" id="4"/>
          <p:cNvGrpSpPr/>
          <p:nvPr/>
        </p:nvGrpSpPr>
        <p:grpSpPr>
          <a:xfrm rot="0">
            <a:off x="8391024" y="6265766"/>
            <a:ext cx="5272935" cy="4437133"/>
            <a:chOff x="0" y="0"/>
            <a:chExt cx="7030580" cy="5916178"/>
          </a:xfrm>
        </p:grpSpPr>
        <p:pic>
          <p:nvPicPr>
            <p:cNvPr name="Picture 5" id="5"/>
            <p:cNvPicPr>
              <a:picLocks noChangeAspect="true"/>
            </p:cNvPicPr>
            <p:nvPr/>
          </p:nvPicPr>
          <p:blipFill>
            <a:blip r:embed="rId3"/>
            <a:srcRect l="0" t="20225" r="0" b="20225"/>
            <a:stretch>
              <a:fillRect/>
            </a:stretch>
          </p:blipFill>
          <p:spPr>
            <a:xfrm flipH="false" flipV="false">
              <a:off x="0" y="0"/>
              <a:ext cx="7030580" cy="5916178"/>
            </a:xfrm>
            <a:prstGeom prst="rect">
              <a:avLst/>
            </a:prstGeom>
          </p:spPr>
        </p:pic>
      </p:grpSp>
      <p:sp>
        <p:nvSpPr>
          <p:cNvPr name="AutoShape 6" id="6"/>
          <p:cNvSpPr/>
          <p:nvPr/>
        </p:nvSpPr>
        <p:spPr>
          <a:xfrm>
            <a:off x="3747465" y="550673"/>
            <a:ext cx="5907633" cy="0"/>
          </a:xfrm>
          <a:prstGeom prst="line">
            <a:avLst/>
          </a:prstGeom>
          <a:ln cap="flat" w="9525">
            <a:solidFill>
              <a:srgbClr val="000000"/>
            </a:solidFill>
            <a:prstDash val="solid"/>
            <a:headEnd type="none" len="sm" w="sm"/>
            <a:tailEnd type="none" len="sm" w="sm"/>
          </a:ln>
        </p:spPr>
      </p:sp>
      <p:sp>
        <p:nvSpPr>
          <p:cNvPr name="TextBox 7" id="7"/>
          <p:cNvSpPr txBox="true"/>
          <p:nvPr/>
        </p:nvSpPr>
        <p:spPr>
          <a:xfrm rot="0">
            <a:off x="551611" y="1019175"/>
            <a:ext cx="8119292" cy="3180723"/>
          </a:xfrm>
          <a:prstGeom prst="rect">
            <a:avLst/>
          </a:prstGeom>
        </p:spPr>
        <p:txBody>
          <a:bodyPr anchor="t" rtlCol="false" tIns="0" lIns="0" bIns="0" rIns="0">
            <a:spAutoFit/>
          </a:bodyPr>
          <a:lstStyle/>
          <a:p>
            <a:pPr algn="l">
              <a:lnSpc>
                <a:spcPts val="7850"/>
              </a:lnSpc>
            </a:pPr>
            <a:r>
              <a:rPr lang="en-US" sz="7850">
                <a:solidFill>
                  <a:srgbClr val="130E0C"/>
                </a:solidFill>
                <a:latin typeface="Zabatana Poster"/>
                <a:ea typeface="Zabatana Poster"/>
                <a:cs typeface="Zabatana Poster"/>
                <a:sym typeface="Zabatana Poster"/>
              </a:rPr>
              <a:t>YRA TAISYKLĖ, KAD SŪRIO LĖKŠTĖJE TURI BŪTI:</a:t>
            </a:r>
          </a:p>
          <a:p>
            <a:pPr algn="l">
              <a:lnSpc>
                <a:spcPts val="7850"/>
              </a:lnSpc>
            </a:pPr>
          </a:p>
        </p:txBody>
      </p:sp>
      <p:sp>
        <p:nvSpPr>
          <p:cNvPr name="TextBox 8" id="8"/>
          <p:cNvSpPr txBox="true"/>
          <p:nvPr/>
        </p:nvSpPr>
        <p:spPr>
          <a:xfrm rot="0">
            <a:off x="13894218" y="6090745"/>
            <a:ext cx="4142202" cy="3829557"/>
          </a:xfrm>
          <a:prstGeom prst="rect">
            <a:avLst/>
          </a:prstGeom>
        </p:spPr>
        <p:txBody>
          <a:bodyPr anchor="t" rtlCol="false" tIns="0" lIns="0" bIns="0" rIns="0">
            <a:spAutoFit/>
          </a:bodyPr>
          <a:lstStyle/>
          <a:p>
            <a:pPr algn="just">
              <a:lnSpc>
                <a:spcPts val="3019"/>
              </a:lnSpc>
            </a:pPr>
            <a:r>
              <a:rPr lang="en-US" sz="3019">
                <a:solidFill>
                  <a:srgbClr val="130E0C"/>
                </a:solidFill>
                <a:latin typeface="Marcellus"/>
                <a:ea typeface="Marcellus"/>
                <a:cs typeface="Marcellus"/>
                <a:sym typeface="Marcellus"/>
              </a:rPr>
              <a:t>Sūris ir medus – vienas iš klasikinių derinių. Sūriai su mėlynuoju pelėsiu gali būti papildytos kriaušėmis, Brie nuostabiai dera su obuolio gabalėliais, o Gouda suteiks nepamirštamų įspūdžių kartu su figomis</a:t>
            </a:r>
          </a:p>
        </p:txBody>
      </p:sp>
      <p:sp>
        <p:nvSpPr>
          <p:cNvPr name="TextBox 9" id="9"/>
          <p:cNvSpPr txBox="true"/>
          <p:nvPr/>
        </p:nvSpPr>
        <p:spPr>
          <a:xfrm rot="0">
            <a:off x="551611" y="3141595"/>
            <a:ext cx="7839413" cy="6453016"/>
          </a:xfrm>
          <a:prstGeom prst="rect">
            <a:avLst/>
          </a:prstGeom>
        </p:spPr>
        <p:txBody>
          <a:bodyPr anchor="t" rtlCol="false" tIns="0" lIns="0" bIns="0" rIns="0">
            <a:spAutoFit/>
          </a:bodyPr>
          <a:lstStyle/>
          <a:p>
            <a:pPr algn="l">
              <a:lnSpc>
                <a:spcPts val="3946"/>
              </a:lnSpc>
            </a:pPr>
            <a:r>
              <a:rPr lang="en-US" sz="2819" spc="70" b="true">
                <a:solidFill>
                  <a:srgbClr val="130E0C"/>
                </a:solidFill>
                <a:latin typeface="Poppins Bold"/>
                <a:ea typeface="Poppins Bold"/>
                <a:cs typeface="Poppins Bold"/>
                <a:sym typeface="Poppins Bold"/>
              </a:rPr>
              <a:t>duona </a:t>
            </a:r>
            <a:r>
              <a:rPr lang="en-US" sz="2819" spc="70">
                <a:solidFill>
                  <a:srgbClr val="130E0C"/>
                </a:solidFill>
                <a:latin typeface="Poppins"/>
                <a:ea typeface="Poppins"/>
                <a:cs typeface="Poppins"/>
                <a:sym typeface="Poppins"/>
              </a:rPr>
              <a:t>- bagetas, krekeriai, bruschetta</a:t>
            </a:r>
          </a:p>
          <a:p>
            <a:pPr algn="l">
              <a:lnSpc>
                <a:spcPts val="3946"/>
              </a:lnSpc>
            </a:pPr>
            <a:r>
              <a:rPr lang="en-US" sz="2819" spc="70" b="true">
                <a:solidFill>
                  <a:srgbClr val="130E0C"/>
                </a:solidFill>
                <a:latin typeface="Poppins Bold"/>
                <a:ea typeface="Poppins Bold"/>
                <a:cs typeface="Poppins Bold"/>
                <a:sym typeface="Poppins Bold"/>
              </a:rPr>
              <a:t>kažkas sūraus</a:t>
            </a:r>
            <a:r>
              <a:rPr lang="en-US" sz="2819" spc="70">
                <a:solidFill>
                  <a:srgbClr val="130E0C"/>
                </a:solidFill>
                <a:latin typeface="Poppins"/>
                <a:ea typeface="Poppins"/>
                <a:cs typeface="Poppins"/>
                <a:sym typeface="Poppins"/>
              </a:rPr>
              <a:t> - daržovės (pvz, avokadas, salierų stiebai), žolelės (mėtos, kalendra, Provanso žolelės), delikatesinė žuvis.</a:t>
            </a:r>
          </a:p>
          <a:p>
            <a:pPr algn="l">
              <a:lnSpc>
                <a:spcPts val="3946"/>
              </a:lnSpc>
            </a:pPr>
            <a:r>
              <a:rPr lang="en-US" sz="2819" spc="70" b="true">
                <a:solidFill>
                  <a:srgbClr val="130E0C"/>
                </a:solidFill>
                <a:latin typeface="Poppins Bold"/>
                <a:ea typeface="Poppins Bold"/>
                <a:cs typeface="Poppins Bold"/>
                <a:sym typeface="Poppins Bold"/>
              </a:rPr>
              <a:t>kažkas saldaus</a:t>
            </a:r>
            <a:r>
              <a:rPr lang="en-US" sz="2819" spc="70">
                <a:solidFill>
                  <a:srgbClr val="130E0C"/>
                </a:solidFill>
                <a:latin typeface="Poppins"/>
                <a:ea typeface="Poppins"/>
                <a:cs typeface="Poppins"/>
                <a:sym typeface="Poppins"/>
              </a:rPr>
              <a:t> – įvairūs vaisiai, uogos ir džiovinti vaisiai, smulkūs marmeladai</a:t>
            </a:r>
          </a:p>
          <a:p>
            <a:pPr algn="l">
              <a:lnSpc>
                <a:spcPts val="3946"/>
              </a:lnSpc>
            </a:pPr>
            <a:r>
              <a:rPr lang="en-US" sz="2819" spc="70" b="true">
                <a:solidFill>
                  <a:srgbClr val="130E0C"/>
                </a:solidFill>
                <a:latin typeface="Poppins Bold"/>
                <a:ea typeface="Poppins Bold"/>
                <a:cs typeface="Poppins Bold"/>
                <a:sym typeface="Poppins Bold"/>
              </a:rPr>
              <a:t>kažkas skysto</a:t>
            </a:r>
            <a:r>
              <a:rPr lang="en-US" sz="2819" spc="70">
                <a:solidFill>
                  <a:srgbClr val="130E0C"/>
                </a:solidFill>
                <a:latin typeface="Poppins"/>
                <a:ea typeface="Poppins"/>
                <a:cs typeface="Poppins"/>
                <a:sym typeface="Poppins"/>
              </a:rPr>
              <a:t> – medus, pesto, įvairių padažų, alyvuogių ar triufelių aliejaus.</a:t>
            </a:r>
          </a:p>
          <a:p>
            <a:pPr algn="l">
              <a:lnSpc>
                <a:spcPts val="3946"/>
              </a:lnSpc>
            </a:pPr>
            <a:r>
              <a:rPr lang="en-US" sz="2819" spc="70">
                <a:solidFill>
                  <a:srgbClr val="130E0C"/>
                </a:solidFill>
                <a:latin typeface="Poppins"/>
                <a:ea typeface="Poppins"/>
                <a:cs typeface="Poppins"/>
                <a:sym typeface="Poppins"/>
              </a:rPr>
              <a:t>Prie sūrių sūrių renkamės saldžius vaisius, prie saldžiarūgščių vaisių dera „neutralaus“ arba saldaus skonio sūriai.</a:t>
            </a:r>
          </a:p>
          <a:p>
            <a:pPr algn="l">
              <a:lnSpc>
                <a:spcPts val="3946"/>
              </a:lnSpc>
            </a:pP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1EEEB"/>
        </a:solidFill>
      </p:bgPr>
    </p:bg>
    <p:spTree>
      <p:nvGrpSpPr>
        <p:cNvPr id="1" name=""/>
        <p:cNvGrpSpPr/>
        <p:nvPr/>
      </p:nvGrpSpPr>
      <p:grpSpPr>
        <a:xfrm>
          <a:off x="0" y="0"/>
          <a:ext cx="0" cy="0"/>
          <a:chOff x="0" y="0"/>
          <a:chExt cx="0" cy="0"/>
        </a:xfrm>
      </p:grpSpPr>
      <p:grpSp>
        <p:nvGrpSpPr>
          <p:cNvPr name="Group 2" id="2"/>
          <p:cNvGrpSpPr/>
          <p:nvPr/>
        </p:nvGrpSpPr>
        <p:grpSpPr>
          <a:xfrm rot="0">
            <a:off x="-212403" y="-335606"/>
            <a:ext cx="6482636" cy="5192077"/>
            <a:chOff x="0" y="0"/>
            <a:chExt cx="8643514" cy="6922769"/>
          </a:xfrm>
        </p:grpSpPr>
        <p:pic>
          <p:nvPicPr>
            <p:cNvPr name="Picture 3" id="3"/>
            <p:cNvPicPr>
              <a:picLocks noChangeAspect="true"/>
            </p:cNvPicPr>
            <p:nvPr/>
          </p:nvPicPr>
          <p:blipFill>
            <a:blip r:embed="rId2"/>
            <a:srcRect l="0" t="9953" r="0" b="9953"/>
            <a:stretch>
              <a:fillRect/>
            </a:stretch>
          </p:blipFill>
          <p:spPr>
            <a:xfrm flipH="false" flipV="false">
              <a:off x="0" y="0"/>
              <a:ext cx="8643514" cy="6922769"/>
            </a:xfrm>
            <a:prstGeom prst="rect">
              <a:avLst/>
            </a:prstGeom>
          </p:spPr>
        </p:pic>
      </p:grpSp>
      <p:grpSp>
        <p:nvGrpSpPr>
          <p:cNvPr name="Group 4" id="4"/>
          <p:cNvGrpSpPr/>
          <p:nvPr/>
        </p:nvGrpSpPr>
        <p:grpSpPr>
          <a:xfrm rot="0">
            <a:off x="11440435" y="5514097"/>
            <a:ext cx="7072552" cy="6044829"/>
            <a:chOff x="0" y="0"/>
            <a:chExt cx="2494620" cy="2132123"/>
          </a:xfrm>
        </p:grpSpPr>
        <p:sp>
          <p:nvSpPr>
            <p:cNvPr name="Freeform 5" id="5"/>
            <p:cNvSpPr/>
            <p:nvPr/>
          </p:nvSpPr>
          <p:spPr>
            <a:xfrm flipH="false" flipV="false" rot="0">
              <a:off x="0" y="0"/>
              <a:ext cx="2494619" cy="2132123"/>
            </a:xfrm>
            <a:custGeom>
              <a:avLst/>
              <a:gdLst/>
              <a:ahLst/>
              <a:cxnLst/>
              <a:rect r="r" b="b" t="t" l="l"/>
              <a:pathLst>
                <a:path h="2132123" w="2494619">
                  <a:moveTo>
                    <a:pt x="0" y="0"/>
                  </a:moveTo>
                  <a:lnTo>
                    <a:pt x="2494619" y="0"/>
                  </a:lnTo>
                  <a:lnTo>
                    <a:pt x="2494619" y="2132123"/>
                  </a:lnTo>
                  <a:lnTo>
                    <a:pt x="0" y="2132123"/>
                  </a:lnTo>
                  <a:close/>
                </a:path>
              </a:pathLst>
            </a:custGeom>
            <a:solidFill>
              <a:srgbClr val="D6CFC8"/>
            </a:solidFill>
          </p:spPr>
        </p:sp>
      </p:grpSp>
      <p:sp>
        <p:nvSpPr>
          <p:cNvPr name="AutoShape 6" id="6"/>
          <p:cNvSpPr/>
          <p:nvPr/>
        </p:nvSpPr>
        <p:spPr>
          <a:xfrm>
            <a:off x="6270233" y="512146"/>
            <a:ext cx="8944820" cy="0"/>
          </a:xfrm>
          <a:prstGeom prst="line">
            <a:avLst/>
          </a:prstGeom>
          <a:ln cap="flat" w="9525">
            <a:solidFill>
              <a:srgbClr val="000000"/>
            </a:solidFill>
            <a:prstDash val="solid"/>
            <a:headEnd type="none" len="sm" w="sm"/>
            <a:tailEnd type="none" len="sm" w="sm"/>
          </a:ln>
        </p:spPr>
      </p:sp>
      <p:grpSp>
        <p:nvGrpSpPr>
          <p:cNvPr name="Group 7" id="7"/>
          <p:cNvGrpSpPr/>
          <p:nvPr/>
        </p:nvGrpSpPr>
        <p:grpSpPr>
          <a:xfrm rot="0">
            <a:off x="7761604" y="5490617"/>
            <a:ext cx="9975367" cy="6068309"/>
            <a:chOff x="0" y="0"/>
            <a:chExt cx="13300490" cy="8091079"/>
          </a:xfrm>
        </p:grpSpPr>
        <p:pic>
          <p:nvPicPr>
            <p:cNvPr name="Picture 8" id="8"/>
            <p:cNvPicPr>
              <a:picLocks noChangeAspect="true"/>
            </p:cNvPicPr>
            <p:nvPr/>
          </p:nvPicPr>
          <p:blipFill>
            <a:blip r:embed="rId3"/>
            <a:srcRect l="0" t="16713" r="0" b="614"/>
            <a:stretch>
              <a:fillRect/>
            </a:stretch>
          </p:blipFill>
          <p:spPr>
            <a:xfrm flipH="false" flipV="false">
              <a:off x="0" y="0"/>
              <a:ext cx="13300490" cy="8091079"/>
            </a:xfrm>
            <a:prstGeom prst="rect">
              <a:avLst/>
            </a:prstGeom>
          </p:spPr>
        </p:pic>
      </p:grpSp>
      <p:sp>
        <p:nvSpPr>
          <p:cNvPr name="TextBox 9" id="9"/>
          <p:cNvSpPr txBox="true"/>
          <p:nvPr/>
        </p:nvSpPr>
        <p:spPr>
          <a:xfrm rot="0">
            <a:off x="340152" y="5514097"/>
            <a:ext cx="7421452" cy="5052746"/>
          </a:xfrm>
          <a:prstGeom prst="rect">
            <a:avLst/>
          </a:prstGeom>
        </p:spPr>
        <p:txBody>
          <a:bodyPr anchor="t" rtlCol="false" tIns="0" lIns="0" bIns="0" rIns="0">
            <a:spAutoFit/>
          </a:bodyPr>
          <a:lstStyle/>
          <a:p>
            <a:pPr algn="l">
              <a:lnSpc>
                <a:spcPts val="7677"/>
              </a:lnSpc>
            </a:pPr>
            <a:r>
              <a:rPr lang="en-US" sz="7677">
                <a:solidFill>
                  <a:srgbClr val="130E0C"/>
                </a:solidFill>
                <a:latin typeface="Zabatana Poster"/>
                <a:ea typeface="Zabatana Poster"/>
                <a:cs typeface="Zabatana Poster"/>
                <a:sym typeface="Zabatana Poster"/>
              </a:rPr>
              <a:t>SŪRIO LĖKŠTĖ RUOŠIAMA IŠ ANKSTO, LIKUS 1,5-2 VALANDOMS IKI PATIEKIMO.</a:t>
            </a:r>
          </a:p>
          <a:p>
            <a:pPr algn="l">
              <a:lnSpc>
                <a:spcPts val="7677"/>
              </a:lnSpc>
            </a:pPr>
          </a:p>
        </p:txBody>
      </p:sp>
      <p:sp>
        <p:nvSpPr>
          <p:cNvPr name="TextBox 10" id="10"/>
          <p:cNvSpPr txBox="true"/>
          <p:nvPr/>
        </p:nvSpPr>
        <p:spPr>
          <a:xfrm rot="0">
            <a:off x="7761604" y="609903"/>
            <a:ext cx="10317251" cy="5359543"/>
          </a:xfrm>
          <a:prstGeom prst="rect">
            <a:avLst/>
          </a:prstGeom>
        </p:spPr>
        <p:txBody>
          <a:bodyPr anchor="t" rtlCol="false" tIns="0" lIns="0" bIns="0" rIns="0">
            <a:spAutoFit/>
          </a:bodyPr>
          <a:lstStyle/>
          <a:p>
            <a:pPr algn="l">
              <a:lnSpc>
                <a:spcPts val="3842"/>
              </a:lnSpc>
            </a:pPr>
            <a:r>
              <a:rPr lang="en-US" sz="2744" spc="68">
                <a:solidFill>
                  <a:srgbClr val="130E0C"/>
                </a:solidFill>
                <a:latin typeface="Poppins"/>
                <a:ea typeface="Poppins"/>
                <a:cs typeface="Poppins"/>
                <a:sym typeface="Poppins"/>
              </a:rPr>
              <a:t>Prieš patiekiant, brandinti, puskieti ir kieti sūriai paliekami „pailsėti“ ant stalo kambario temperatūroje – taip geriau atsiskleidžia sūrio aromatas.</a:t>
            </a:r>
          </a:p>
          <a:p>
            <a:pPr algn="l">
              <a:lnSpc>
                <a:spcPts val="3842"/>
              </a:lnSpc>
            </a:pPr>
            <a:r>
              <a:rPr lang="en-US" sz="2744" spc="68">
                <a:solidFill>
                  <a:srgbClr val="130E0C"/>
                </a:solidFill>
                <a:latin typeface="Poppins"/>
                <a:ea typeface="Poppins"/>
                <a:cs typeface="Poppins"/>
                <a:sym typeface="Poppins"/>
              </a:rPr>
              <a:t>Camembert ir Brie supjaustomi trikampiais ir gaminami prieš pat patiekiant, kad sūris neištirptų.</a:t>
            </a:r>
          </a:p>
          <a:p>
            <a:pPr algn="l">
              <a:lnSpc>
                <a:spcPts val="3842"/>
              </a:lnSpc>
            </a:pPr>
            <a:r>
              <a:rPr lang="en-US" sz="2744" spc="68">
                <a:solidFill>
                  <a:srgbClr val="130E0C"/>
                </a:solidFill>
                <a:latin typeface="Poppins"/>
                <a:ea typeface="Poppins"/>
                <a:cs typeface="Poppins"/>
                <a:sym typeface="Poppins"/>
              </a:rPr>
              <a:t>Patartina išdėlioti ne labai mažus sūrio gabalėlius, nes jie greitai atvės ir išdžius. Geriausia dėti didelį gabalėlį sūrio, o šalia kelių supjaustytų gabalėlių. Sūris supjaustomas 30–40 gramų kiekvienos rūšies vienam asmeniui.</a:t>
            </a:r>
          </a:p>
          <a:p>
            <a:pPr algn="l">
              <a:lnSpc>
                <a:spcPts val="3842"/>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1EEEB"/>
        </a:solidFill>
      </p:bgPr>
    </p:bg>
    <p:spTree>
      <p:nvGrpSpPr>
        <p:cNvPr id="1" name=""/>
        <p:cNvGrpSpPr/>
        <p:nvPr/>
      </p:nvGrpSpPr>
      <p:grpSpPr>
        <a:xfrm>
          <a:off x="0" y="0"/>
          <a:ext cx="0" cy="0"/>
          <a:chOff x="0" y="0"/>
          <a:chExt cx="0" cy="0"/>
        </a:xfrm>
      </p:grpSpPr>
      <p:sp>
        <p:nvSpPr>
          <p:cNvPr name="TextBox 2" id="2"/>
          <p:cNvSpPr txBox="true"/>
          <p:nvPr/>
        </p:nvSpPr>
        <p:spPr>
          <a:xfrm rot="0">
            <a:off x="9715500" y="355696"/>
            <a:ext cx="8362666" cy="4091332"/>
          </a:xfrm>
          <a:prstGeom prst="rect">
            <a:avLst/>
          </a:prstGeom>
        </p:spPr>
        <p:txBody>
          <a:bodyPr anchor="t" rtlCol="false" tIns="0" lIns="0" bIns="0" rIns="0">
            <a:spAutoFit/>
          </a:bodyPr>
          <a:lstStyle/>
          <a:p>
            <a:pPr algn="l">
              <a:lnSpc>
                <a:spcPts val="7701"/>
              </a:lnSpc>
            </a:pPr>
            <a:r>
              <a:rPr lang="en-US" sz="7701">
                <a:solidFill>
                  <a:srgbClr val="130E0C"/>
                </a:solidFill>
                <a:latin typeface="Zabatana Poster"/>
                <a:ea typeface="Zabatana Poster"/>
                <a:cs typeface="Zabatana Poster"/>
                <a:sym typeface="Zabatana Poster"/>
              </a:rPr>
              <a:t>PEILIS PARENKAMAS PRIKLAUSOMAI NUO SŪRIO TANKIO IR KONSISTENCIJOS</a:t>
            </a:r>
          </a:p>
          <a:p>
            <a:pPr algn="l">
              <a:lnSpc>
                <a:spcPts val="7701"/>
              </a:lnSpc>
            </a:pPr>
          </a:p>
        </p:txBody>
      </p:sp>
      <p:grpSp>
        <p:nvGrpSpPr>
          <p:cNvPr name="Group 3" id="3"/>
          <p:cNvGrpSpPr/>
          <p:nvPr/>
        </p:nvGrpSpPr>
        <p:grpSpPr>
          <a:xfrm rot="0">
            <a:off x="1791506" y="-359780"/>
            <a:ext cx="7352494" cy="10979061"/>
            <a:chOff x="0" y="0"/>
            <a:chExt cx="9803326" cy="14638748"/>
          </a:xfrm>
        </p:grpSpPr>
        <p:pic>
          <p:nvPicPr>
            <p:cNvPr name="Picture 4" id="4"/>
            <p:cNvPicPr>
              <a:picLocks noChangeAspect="true"/>
            </p:cNvPicPr>
            <p:nvPr/>
          </p:nvPicPr>
          <p:blipFill>
            <a:blip r:embed="rId2"/>
            <a:srcRect l="8205" t="1175" r="11419" b="18811"/>
            <a:stretch>
              <a:fillRect/>
            </a:stretch>
          </p:blipFill>
          <p:spPr>
            <a:xfrm flipH="false" flipV="false">
              <a:off x="0" y="0"/>
              <a:ext cx="9803326" cy="14638748"/>
            </a:xfrm>
            <a:prstGeom prst="rect">
              <a:avLst/>
            </a:prstGeom>
          </p:spPr>
        </p:pic>
      </p:grpSp>
      <p:sp>
        <p:nvSpPr>
          <p:cNvPr name="TextBox 5" id="5"/>
          <p:cNvSpPr txBox="true"/>
          <p:nvPr/>
        </p:nvSpPr>
        <p:spPr>
          <a:xfrm rot="0">
            <a:off x="9715500" y="3297003"/>
            <a:ext cx="8152019" cy="3209925"/>
          </a:xfrm>
          <a:prstGeom prst="rect">
            <a:avLst/>
          </a:prstGeom>
        </p:spPr>
        <p:txBody>
          <a:bodyPr anchor="t" rtlCol="false" tIns="0" lIns="0" bIns="0" rIns="0">
            <a:spAutoFit/>
          </a:bodyPr>
          <a:lstStyle/>
          <a:p>
            <a:pPr algn="l">
              <a:lnSpc>
                <a:spcPts val="4200"/>
              </a:lnSpc>
            </a:pPr>
            <a:r>
              <a:rPr lang="en-US" sz="3000" spc="75">
                <a:solidFill>
                  <a:srgbClr val="130E0C"/>
                </a:solidFill>
                <a:latin typeface="Poppins"/>
                <a:ea typeface="Poppins"/>
                <a:cs typeface="Poppins"/>
                <a:sym typeface="Poppins"/>
              </a:rPr>
              <a:t>Sūrių veislės labai skiriasi kietumu, todėl universalaus pjaustymo įrenginio nėra. Kulinarinėje praktikoje naudojami įvairaus dizaino įrankiai, pritaikyti prie gaminio tekstūros ir kietumo.</a:t>
            </a:r>
          </a:p>
          <a:p>
            <a:pPr algn="l">
              <a:lnSpc>
                <a:spcPts val="4200"/>
              </a:lnSpc>
            </a:pPr>
          </a:p>
        </p:txBody>
      </p:sp>
      <p:sp>
        <p:nvSpPr>
          <p:cNvPr name="TextBox 6" id="6"/>
          <p:cNvSpPr txBox="true"/>
          <p:nvPr/>
        </p:nvSpPr>
        <p:spPr>
          <a:xfrm rot="0">
            <a:off x="9715500" y="6228257"/>
            <a:ext cx="8152019" cy="4276725"/>
          </a:xfrm>
          <a:prstGeom prst="rect">
            <a:avLst/>
          </a:prstGeom>
        </p:spPr>
        <p:txBody>
          <a:bodyPr anchor="t" rtlCol="false" tIns="0" lIns="0" bIns="0" rIns="0">
            <a:spAutoFit/>
          </a:bodyPr>
          <a:lstStyle/>
          <a:p>
            <a:pPr algn="l">
              <a:lnSpc>
                <a:spcPts val="4200"/>
              </a:lnSpc>
            </a:pPr>
            <a:r>
              <a:rPr lang="en-US" sz="3000" spc="75">
                <a:solidFill>
                  <a:srgbClr val="130E0C"/>
                </a:solidFill>
                <a:latin typeface="Poppins"/>
                <a:ea typeface="Poppins"/>
                <a:cs typeface="Poppins"/>
                <a:sym typeface="Poppins"/>
              </a:rPr>
              <a:t>Klasikiniai sūrio peiliai</a:t>
            </a:r>
          </a:p>
          <a:p>
            <a:pPr algn="l">
              <a:lnSpc>
                <a:spcPts val="4200"/>
              </a:lnSpc>
            </a:pPr>
            <a:r>
              <a:rPr lang="en-US" sz="3000" spc="75">
                <a:solidFill>
                  <a:srgbClr val="130E0C"/>
                </a:solidFill>
                <a:latin typeface="Poppins"/>
                <a:ea typeface="Poppins"/>
                <a:cs typeface="Poppins"/>
                <a:sym typeface="Poppins"/>
              </a:rPr>
              <a:t>Gaminį lengva atpažinti iš masyvių ašmenų su skylutėmis. Ašmenų kraštas yra su dantimis, kaip pjūklas. Rankena turi būti lygiai su ašmenimis. Šis išdėstymas apsaugo pirštus nuo susidūrimo su pjaustymo lentele.</a:t>
            </a:r>
          </a:p>
          <a:p>
            <a:pPr algn="l">
              <a:lnSpc>
                <a:spcPts val="4200"/>
              </a:lnSpc>
            </a:pPr>
          </a:p>
        </p:txBody>
      </p:sp>
      <p:grpSp>
        <p:nvGrpSpPr>
          <p:cNvPr name="Group 7" id="7"/>
          <p:cNvGrpSpPr/>
          <p:nvPr/>
        </p:nvGrpSpPr>
        <p:grpSpPr>
          <a:xfrm rot="0">
            <a:off x="-362140" y="-346031"/>
            <a:ext cx="2336300" cy="10965312"/>
            <a:chOff x="0" y="0"/>
            <a:chExt cx="852289" cy="4000175"/>
          </a:xfrm>
        </p:grpSpPr>
        <p:sp>
          <p:nvSpPr>
            <p:cNvPr name="Freeform 8" id="8"/>
            <p:cNvSpPr/>
            <p:nvPr/>
          </p:nvSpPr>
          <p:spPr>
            <a:xfrm flipH="false" flipV="false" rot="0">
              <a:off x="0" y="0"/>
              <a:ext cx="852289" cy="4000176"/>
            </a:xfrm>
            <a:custGeom>
              <a:avLst/>
              <a:gdLst/>
              <a:ahLst/>
              <a:cxnLst/>
              <a:rect r="r" b="b" t="t" l="l"/>
              <a:pathLst>
                <a:path h="4000176" w="852289">
                  <a:moveTo>
                    <a:pt x="0" y="0"/>
                  </a:moveTo>
                  <a:lnTo>
                    <a:pt x="852289" y="0"/>
                  </a:lnTo>
                  <a:lnTo>
                    <a:pt x="852289" y="4000176"/>
                  </a:lnTo>
                  <a:lnTo>
                    <a:pt x="0" y="4000176"/>
                  </a:lnTo>
                  <a:close/>
                </a:path>
              </a:pathLst>
            </a:custGeom>
            <a:solidFill>
              <a:srgbClr val="D6CFC8"/>
            </a:solidFill>
          </p:spPr>
        </p:sp>
      </p:grpSp>
      <p:sp>
        <p:nvSpPr>
          <p:cNvPr name="AutoShape 9" id="9"/>
          <p:cNvSpPr/>
          <p:nvPr/>
        </p:nvSpPr>
        <p:spPr>
          <a:xfrm rot="-5395547">
            <a:off x="-627851" y="4737657"/>
            <a:ext cx="3676814" cy="0"/>
          </a:xfrm>
          <a:prstGeom prst="line">
            <a:avLst/>
          </a:prstGeom>
          <a:ln cap="flat" w="9525">
            <a:solidFill>
              <a:srgbClr val="000000"/>
            </a:solidFill>
            <a:prstDash val="solid"/>
            <a:headEnd type="none" len="sm" w="sm"/>
            <a:tailEnd type="none" len="sm" w="sm"/>
          </a:ln>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1EEEB"/>
        </a:solidFill>
      </p:bgPr>
    </p:bg>
    <p:spTree>
      <p:nvGrpSpPr>
        <p:cNvPr id="1" name=""/>
        <p:cNvGrpSpPr/>
        <p:nvPr/>
      </p:nvGrpSpPr>
      <p:grpSpPr>
        <a:xfrm>
          <a:off x="0" y="0"/>
          <a:ext cx="0" cy="0"/>
          <a:chOff x="0" y="0"/>
          <a:chExt cx="0" cy="0"/>
        </a:xfrm>
      </p:grpSpPr>
      <p:grpSp>
        <p:nvGrpSpPr>
          <p:cNvPr name="Group 2" id="2"/>
          <p:cNvGrpSpPr/>
          <p:nvPr/>
        </p:nvGrpSpPr>
        <p:grpSpPr>
          <a:xfrm rot="0">
            <a:off x="-362140" y="4585653"/>
            <a:ext cx="7047481" cy="6294564"/>
            <a:chOff x="0" y="0"/>
            <a:chExt cx="2570940" cy="2296274"/>
          </a:xfrm>
        </p:grpSpPr>
        <p:sp>
          <p:nvSpPr>
            <p:cNvPr name="Freeform 3" id="3"/>
            <p:cNvSpPr/>
            <p:nvPr/>
          </p:nvSpPr>
          <p:spPr>
            <a:xfrm flipH="false" flipV="false" rot="0">
              <a:off x="0" y="0"/>
              <a:ext cx="2570940" cy="2296274"/>
            </a:xfrm>
            <a:custGeom>
              <a:avLst/>
              <a:gdLst/>
              <a:ahLst/>
              <a:cxnLst/>
              <a:rect r="r" b="b" t="t" l="l"/>
              <a:pathLst>
                <a:path h="2296274" w="2570940">
                  <a:moveTo>
                    <a:pt x="0" y="0"/>
                  </a:moveTo>
                  <a:lnTo>
                    <a:pt x="2570940" y="0"/>
                  </a:lnTo>
                  <a:lnTo>
                    <a:pt x="2570940" y="2296274"/>
                  </a:lnTo>
                  <a:lnTo>
                    <a:pt x="0" y="2296274"/>
                  </a:lnTo>
                  <a:close/>
                </a:path>
              </a:pathLst>
            </a:custGeom>
            <a:solidFill>
              <a:srgbClr val="D6CFC8"/>
            </a:solidFill>
          </p:spPr>
        </p:sp>
      </p:grpSp>
      <p:grpSp>
        <p:nvGrpSpPr>
          <p:cNvPr name="Group 4" id="4"/>
          <p:cNvGrpSpPr/>
          <p:nvPr/>
        </p:nvGrpSpPr>
        <p:grpSpPr>
          <a:xfrm rot="0">
            <a:off x="-362140" y="-813203"/>
            <a:ext cx="6683860" cy="7055074"/>
            <a:chOff x="0" y="0"/>
            <a:chExt cx="8911814" cy="9406766"/>
          </a:xfrm>
        </p:grpSpPr>
        <p:pic>
          <p:nvPicPr>
            <p:cNvPr name="Picture 5" id="5"/>
            <p:cNvPicPr>
              <a:picLocks noChangeAspect="true"/>
            </p:cNvPicPr>
            <p:nvPr/>
          </p:nvPicPr>
          <p:blipFill>
            <a:blip r:embed="rId2"/>
            <a:srcRect l="39528" t="0" r="0" b="0"/>
            <a:stretch>
              <a:fillRect/>
            </a:stretch>
          </p:blipFill>
          <p:spPr>
            <a:xfrm flipH="false" flipV="false">
              <a:off x="0" y="0"/>
              <a:ext cx="8911814" cy="9406766"/>
            </a:xfrm>
            <a:prstGeom prst="rect">
              <a:avLst/>
            </a:prstGeom>
          </p:spPr>
        </p:pic>
      </p:grpSp>
      <p:grpSp>
        <p:nvGrpSpPr>
          <p:cNvPr name="Group 6" id="6"/>
          <p:cNvGrpSpPr/>
          <p:nvPr/>
        </p:nvGrpSpPr>
        <p:grpSpPr>
          <a:xfrm rot="0">
            <a:off x="10945767" y="7130727"/>
            <a:ext cx="7834797" cy="3749490"/>
            <a:chOff x="0" y="0"/>
            <a:chExt cx="10446396" cy="4999320"/>
          </a:xfrm>
        </p:grpSpPr>
        <p:pic>
          <p:nvPicPr>
            <p:cNvPr name="Picture 7" id="7"/>
            <p:cNvPicPr>
              <a:picLocks noChangeAspect="true"/>
            </p:cNvPicPr>
            <p:nvPr/>
          </p:nvPicPr>
          <p:blipFill>
            <a:blip r:embed="rId3"/>
            <a:srcRect l="731" t="15729" r="0" b="13010"/>
            <a:stretch>
              <a:fillRect/>
            </a:stretch>
          </p:blipFill>
          <p:spPr>
            <a:xfrm flipH="false" flipV="false">
              <a:off x="0" y="0"/>
              <a:ext cx="10446396" cy="4999320"/>
            </a:xfrm>
            <a:prstGeom prst="rect">
              <a:avLst/>
            </a:prstGeom>
          </p:spPr>
        </p:pic>
      </p:grpSp>
      <p:sp>
        <p:nvSpPr>
          <p:cNvPr name="AutoShape 8" id="8"/>
          <p:cNvSpPr/>
          <p:nvPr/>
        </p:nvSpPr>
        <p:spPr>
          <a:xfrm rot="0">
            <a:off x="9344159" y="8480053"/>
            <a:ext cx="3028441" cy="0"/>
          </a:xfrm>
          <a:prstGeom prst="line">
            <a:avLst/>
          </a:prstGeom>
          <a:ln cap="flat" w="9525">
            <a:solidFill>
              <a:srgbClr val="000000"/>
            </a:solidFill>
            <a:prstDash val="solid"/>
            <a:headEnd type="none" len="sm" w="sm"/>
            <a:tailEnd type="none" len="sm" w="sm"/>
          </a:ln>
        </p:spPr>
      </p:sp>
      <p:sp>
        <p:nvSpPr>
          <p:cNvPr name="TextBox 9" id="9"/>
          <p:cNvSpPr txBox="true"/>
          <p:nvPr/>
        </p:nvSpPr>
        <p:spPr>
          <a:xfrm rot="0">
            <a:off x="6788037" y="238125"/>
            <a:ext cx="11499963" cy="2811175"/>
          </a:xfrm>
          <a:prstGeom prst="rect">
            <a:avLst/>
          </a:prstGeom>
        </p:spPr>
        <p:txBody>
          <a:bodyPr anchor="t" rtlCol="false" tIns="0" lIns="0" bIns="0" rIns="0">
            <a:spAutoFit/>
          </a:bodyPr>
          <a:lstStyle/>
          <a:p>
            <a:pPr algn="l">
              <a:lnSpc>
                <a:spcPts val="5301"/>
              </a:lnSpc>
            </a:pPr>
            <a:r>
              <a:rPr lang="en-US" sz="5301">
                <a:solidFill>
                  <a:srgbClr val="130E0C"/>
                </a:solidFill>
                <a:latin typeface="Zabatana Poster"/>
                <a:ea typeface="Zabatana Poster"/>
                <a:cs typeface="Zabatana Poster"/>
                <a:sym typeface="Zabatana Poster"/>
              </a:rPr>
              <a:t>ĮRANKIO FORMA PADEDA BE VARGO SUPJAUSTYTI GAMINĮ LYGIAIS GRIEŽINĖLIAIS AR KUBELIAIS. PRODUKTAS TINKA PUSIAU KIETOMS RŪŠIMS, ĮSKAITANT:</a:t>
            </a:r>
          </a:p>
          <a:p>
            <a:pPr algn="l">
              <a:lnSpc>
                <a:spcPts val="5301"/>
              </a:lnSpc>
            </a:pPr>
          </a:p>
        </p:txBody>
      </p:sp>
      <p:sp>
        <p:nvSpPr>
          <p:cNvPr name="TextBox 10" id="10"/>
          <p:cNvSpPr txBox="true"/>
          <p:nvPr/>
        </p:nvSpPr>
        <p:spPr>
          <a:xfrm rot="0">
            <a:off x="6788037" y="2243773"/>
            <a:ext cx="11209852" cy="5942330"/>
          </a:xfrm>
          <a:prstGeom prst="rect">
            <a:avLst/>
          </a:prstGeom>
        </p:spPr>
        <p:txBody>
          <a:bodyPr anchor="t" rtlCol="false" tIns="0" lIns="0" bIns="0" rIns="0">
            <a:spAutoFit/>
          </a:bodyPr>
          <a:lstStyle/>
          <a:p>
            <a:pPr algn="l">
              <a:lnSpc>
                <a:spcPts val="4409"/>
              </a:lnSpc>
            </a:pPr>
            <a:r>
              <a:rPr lang="en-US" sz="3150" spc="78">
                <a:solidFill>
                  <a:srgbClr val="130E0C"/>
                </a:solidFill>
                <a:latin typeface="Poppins"/>
                <a:ea typeface="Poppins"/>
                <a:cs typeface="Poppins"/>
                <a:sym typeface="Poppins"/>
              </a:rPr>
              <a:t>Gouda. E</a:t>
            </a:r>
            <a:r>
              <a:rPr lang="en-US" sz="3150" spc="78">
                <a:solidFill>
                  <a:srgbClr val="130E0C"/>
                </a:solidFill>
                <a:latin typeface="Poppins"/>
                <a:ea typeface="Poppins"/>
                <a:cs typeface="Poppins"/>
                <a:sym typeface="Poppins"/>
              </a:rPr>
              <a:t>dam. Čedaras. Tilsiter.</a:t>
            </a:r>
          </a:p>
          <a:p>
            <a:pPr algn="l">
              <a:lnSpc>
                <a:spcPts val="4409"/>
              </a:lnSpc>
            </a:pPr>
            <a:r>
              <a:rPr lang="en-US" sz="3150" spc="78">
                <a:solidFill>
                  <a:srgbClr val="130E0C"/>
                </a:solidFill>
                <a:latin typeface="Poppins"/>
                <a:ea typeface="Poppins"/>
                <a:cs typeface="Poppins"/>
                <a:sym typeface="Poppins"/>
              </a:rPr>
              <a:t>Klasikinio įrankio galas dažnai yra šakėmis, kad būtų galima naudoti kaip šakutę</a:t>
            </a:r>
          </a:p>
          <a:p>
            <a:pPr algn="l">
              <a:lnSpc>
                <a:spcPts val="4409"/>
              </a:lnSpc>
            </a:pPr>
            <a:r>
              <a:rPr lang="en-US" sz="3150" spc="78">
                <a:solidFill>
                  <a:srgbClr val="130E0C"/>
                </a:solidFill>
                <a:latin typeface="Poppins"/>
                <a:ea typeface="Poppins"/>
                <a:cs typeface="Poppins"/>
                <a:sym typeface="Poppins"/>
              </a:rPr>
              <a:t>Parmezano pjaustymo peilis</a:t>
            </a:r>
          </a:p>
          <a:p>
            <a:pPr algn="l">
              <a:lnSpc>
                <a:spcPts val="4409"/>
              </a:lnSpc>
            </a:pPr>
            <a:r>
              <a:rPr lang="en-US" sz="3150" spc="78">
                <a:solidFill>
                  <a:srgbClr val="130E0C"/>
                </a:solidFill>
                <a:latin typeface="Poppins"/>
                <a:ea typeface="Poppins"/>
                <a:cs typeface="Poppins"/>
                <a:sym typeface="Poppins"/>
              </a:rPr>
              <a:t>Italai išrado „tagliagraną“ – specialų įrankį, leidžiantį išsaugoti tankią grūdėtą parmezano sūrio tekstūrą. Jis yra medžio lapo formos su siauru, smailiu galu. Šis dizainas padeda atskirti vienodus sūrio gabalėlius ir pašalinti žievelę.</a:t>
            </a:r>
          </a:p>
          <a:p>
            <a:pPr algn="l">
              <a:lnSpc>
                <a:spcPts val="4480"/>
              </a:lnSpc>
            </a:pPr>
          </a:p>
          <a:p>
            <a:pPr algn="l">
              <a:lnSpc>
                <a:spcPts val="3080"/>
              </a:lnSpc>
            </a:pP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1EEEB"/>
        </a:solidFill>
      </p:bgPr>
    </p:bg>
    <p:spTree>
      <p:nvGrpSpPr>
        <p:cNvPr id="1" name=""/>
        <p:cNvGrpSpPr/>
        <p:nvPr/>
      </p:nvGrpSpPr>
      <p:grpSpPr>
        <a:xfrm>
          <a:off x="0" y="0"/>
          <a:ext cx="0" cy="0"/>
          <a:chOff x="0" y="0"/>
          <a:chExt cx="0" cy="0"/>
        </a:xfrm>
      </p:grpSpPr>
      <p:grpSp>
        <p:nvGrpSpPr>
          <p:cNvPr name="Group 2" id="2"/>
          <p:cNvGrpSpPr/>
          <p:nvPr/>
        </p:nvGrpSpPr>
        <p:grpSpPr>
          <a:xfrm rot="0">
            <a:off x="12890310" y="-346031"/>
            <a:ext cx="5780651" cy="9604331"/>
            <a:chOff x="0" y="0"/>
            <a:chExt cx="2108797" cy="3503686"/>
          </a:xfrm>
        </p:grpSpPr>
        <p:sp>
          <p:nvSpPr>
            <p:cNvPr name="Freeform 3" id="3"/>
            <p:cNvSpPr/>
            <p:nvPr/>
          </p:nvSpPr>
          <p:spPr>
            <a:xfrm flipH="false" flipV="false" rot="0">
              <a:off x="0" y="0"/>
              <a:ext cx="2108797" cy="3503686"/>
            </a:xfrm>
            <a:custGeom>
              <a:avLst/>
              <a:gdLst/>
              <a:ahLst/>
              <a:cxnLst/>
              <a:rect r="r" b="b" t="t" l="l"/>
              <a:pathLst>
                <a:path h="3503686" w="2108797">
                  <a:moveTo>
                    <a:pt x="0" y="0"/>
                  </a:moveTo>
                  <a:lnTo>
                    <a:pt x="2108797" y="0"/>
                  </a:lnTo>
                  <a:lnTo>
                    <a:pt x="2108797" y="3503686"/>
                  </a:lnTo>
                  <a:lnTo>
                    <a:pt x="0" y="3503686"/>
                  </a:lnTo>
                  <a:close/>
                </a:path>
              </a:pathLst>
            </a:custGeom>
            <a:solidFill>
              <a:srgbClr val="D6CFC8"/>
            </a:solidFill>
          </p:spPr>
        </p:sp>
      </p:grpSp>
      <p:grpSp>
        <p:nvGrpSpPr>
          <p:cNvPr name="Group 4" id="4"/>
          <p:cNvGrpSpPr/>
          <p:nvPr/>
        </p:nvGrpSpPr>
        <p:grpSpPr>
          <a:xfrm rot="0">
            <a:off x="12890310" y="4620345"/>
            <a:ext cx="4368990" cy="5666655"/>
            <a:chOff x="0" y="0"/>
            <a:chExt cx="5825319" cy="7555539"/>
          </a:xfrm>
        </p:grpSpPr>
        <p:pic>
          <p:nvPicPr>
            <p:cNvPr name="Picture 5" id="5"/>
            <p:cNvPicPr>
              <a:picLocks noChangeAspect="true"/>
            </p:cNvPicPr>
            <p:nvPr/>
          </p:nvPicPr>
          <p:blipFill>
            <a:blip r:embed="rId2"/>
            <a:srcRect l="51302" t="9780" r="1731" b="8998"/>
            <a:stretch>
              <a:fillRect/>
            </a:stretch>
          </p:blipFill>
          <p:spPr>
            <a:xfrm flipH="false" flipV="false">
              <a:off x="0" y="0"/>
              <a:ext cx="5825319" cy="7555539"/>
            </a:xfrm>
            <a:prstGeom prst="rect">
              <a:avLst/>
            </a:prstGeom>
          </p:spPr>
        </p:pic>
      </p:grpSp>
      <p:grpSp>
        <p:nvGrpSpPr>
          <p:cNvPr name="Group 6" id="6"/>
          <p:cNvGrpSpPr/>
          <p:nvPr/>
        </p:nvGrpSpPr>
        <p:grpSpPr>
          <a:xfrm rot="0">
            <a:off x="7958303" y="1028700"/>
            <a:ext cx="4368990" cy="5666655"/>
            <a:chOff x="0" y="0"/>
            <a:chExt cx="5825319" cy="7555539"/>
          </a:xfrm>
        </p:grpSpPr>
        <p:pic>
          <p:nvPicPr>
            <p:cNvPr name="Picture 7" id="7"/>
            <p:cNvPicPr>
              <a:picLocks noChangeAspect="true"/>
            </p:cNvPicPr>
            <p:nvPr/>
          </p:nvPicPr>
          <p:blipFill>
            <a:blip r:embed="rId3"/>
            <a:srcRect l="25393" t="0" r="25393" b="0"/>
            <a:stretch>
              <a:fillRect/>
            </a:stretch>
          </p:blipFill>
          <p:spPr>
            <a:xfrm flipH="false" flipV="false">
              <a:off x="0" y="0"/>
              <a:ext cx="5825319" cy="7555539"/>
            </a:xfrm>
            <a:prstGeom prst="rect">
              <a:avLst/>
            </a:prstGeom>
          </p:spPr>
        </p:pic>
      </p:grpSp>
      <p:sp>
        <p:nvSpPr>
          <p:cNvPr name="TextBox 8" id="8"/>
          <p:cNvSpPr txBox="true"/>
          <p:nvPr/>
        </p:nvSpPr>
        <p:spPr>
          <a:xfrm rot="0">
            <a:off x="1028700" y="530353"/>
            <a:ext cx="6009309" cy="4667250"/>
          </a:xfrm>
          <a:prstGeom prst="rect">
            <a:avLst/>
          </a:prstGeom>
        </p:spPr>
        <p:txBody>
          <a:bodyPr anchor="t" rtlCol="false" tIns="0" lIns="0" bIns="0" rIns="0">
            <a:spAutoFit/>
          </a:bodyPr>
          <a:lstStyle/>
          <a:p>
            <a:pPr algn="l">
              <a:lnSpc>
                <a:spcPts val="12000"/>
              </a:lnSpc>
            </a:pPr>
            <a:r>
              <a:rPr lang="en-US" sz="12000">
                <a:solidFill>
                  <a:srgbClr val="130E0C"/>
                </a:solidFill>
                <a:latin typeface="Dream Avenue"/>
                <a:ea typeface="Dream Avenue"/>
                <a:cs typeface="Dream Avenue"/>
                <a:sym typeface="Dream Avenue"/>
              </a:rPr>
              <a:t>GIROL PEILIS</a:t>
            </a:r>
          </a:p>
          <a:p>
            <a:pPr algn="l">
              <a:lnSpc>
                <a:spcPts val="12000"/>
              </a:lnSpc>
            </a:pPr>
          </a:p>
        </p:txBody>
      </p:sp>
      <p:sp>
        <p:nvSpPr>
          <p:cNvPr name="TextBox 9" id="9"/>
          <p:cNvSpPr txBox="true"/>
          <p:nvPr/>
        </p:nvSpPr>
        <p:spPr>
          <a:xfrm rot="0">
            <a:off x="12890310" y="330328"/>
            <a:ext cx="5006644" cy="3965575"/>
          </a:xfrm>
          <a:prstGeom prst="rect">
            <a:avLst/>
          </a:prstGeom>
        </p:spPr>
        <p:txBody>
          <a:bodyPr anchor="t" rtlCol="false" tIns="0" lIns="0" bIns="0" rIns="0">
            <a:spAutoFit/>
          </a:bodyPr>
          <a:lstStyle/>
          <a:p>
            <a:pPr algn="just">
              <a:lnSpc>
                <a:spcPts val="3499"/>
              </a:lnSpc>
            </a:pPr>
            <a:r>
              <a:rPr lang="en-US" sz="3499">
                <a:solidFill>
                  <a:srgbClr val="130E0C"/>
                </a:solidFill>
                <a:latin typeface="Titillium Web"/>
                <a:ea typeface="Titillium Web"/>
                <a:cs typeface="Titillium Web"/>
                <a:sym typeface="Titillium Web"/>
              </a:rPr>
              <a:t>Riekelės gaunamos banguotais krašteliais, primenančias grybus voveraites. Iš čia kilo įrenginio pavadinimas – „girolle“ iš prancūzų kalbos išverstas kaip „voveraitė“. Juo pjaustomi kietieji sūriai – Edam, Brebi Basque</a:t>
            </a:r>
          </a:p>
        </p:txBody>
      </p:sp>
      <p:sp>
        <p:nvSpPr>
          <p:cNvPr name="TextBox 10" id="10"/>
          <p:cNvSpPr txBox="true"/>
          <p:nvPr/>
        </p:nvSpPr>
        <p:spPr>
          <a:xfrm rot="0">
            <a:off x="7958303" y="6899318"/>
            <a:ext cx="3688045" cy="554354"/>
          </a:xfrm>
          <a:prstGeom prst="rect">
            <a:avLst/>
          </a:prstGeom>
        </p:spPr>
        <p:txBody>
          <a:bodyPr anchor="t" rtlCol="false" tIns="0" lIns="0" bIns="0" rIns="0">
            <a:spAutoFit/>
          </a:bodyPr>
          <a:lstStyle/>
          <a:p>
            <a:pPr algn="l">
              <a:lnSpc>
                <a:spcPts val="4199"/>
              </a:lnSpc>
            </a:pPr>
            <a:r>
              <a:rPr lang="en-US" sz="4199">
                <a:solidFill>
                  <a:srgbClr val="130E0C"/>
                </a:solidFill>
                <a:latin typeface="Dream Avenue"/>
                <a:ea typeface="Dream Avenue"/>
                <a:cs typeface="Dream Avenue"/>
                <a:sym typeface="Dream Avenue"/>
              </a:rPr>
              <a:t>Girol peilis</a:t>
            </a:r>
          </a:p>
        </p:txBody>
      </p:sp>
      <p:sp>
        <p:nvSpPr>
          <p:cNvPr name="TextBox 11" id="11"/>
          <p:cNvSpPr txBox="true"/>
          <p:nvPr/>
        </p:nvSpPr>
        <p:spPr>
          <a:xfrm rot="0">
            <a:off x="1028700" y="3515445"/>
            <a:ext cx="6009309" cy="6174763"/>
          </a:xfrm>
          <a:prstGeom prst="rect">
            <a:avLst/>
          </a:prstGeom>
        </p:spPr>
        <p:txBody>
          <a:bodyPr anchor="t" rtlCol="false" tIns="0" lIns="0" bIns="0" rIns="0">
            <a:spAutoFit/>
          </a:bodyPr>
          <a:lstStyle/>
          <a:p>
            <a:pPr algn="l">
              <a:lnSpc>
                <a:spcPts val="4058"/>
              </a:lnSpc>
            </a:pPr>
            <a:r>
              <a:rPr lang="en-US" sz="2899" spc="72">
                <a:solidFill>
                  <a:srgbClr val="130E0C"/>
                </a:solidFill>
                <a:latin typeface="Poppins"/>
                <a:ea typeface="Poppins"/>
                <a:cs typeface="Poppins"/>
                <a:sym typeface="Poppins"/>
              </a:rPr>
              <a:t>Šis įdomus prietaisas iš pradžių buvo skirtas pjaustyti vienos rūšies sūriui – tete de moine. Prietaisas yra apvalus stovas, kurio centre yra metalinis strypas su plačiu peiliuku. Sūrio galvutė uždedama ant strypo, o tada sukamaisiais peilio judesiais pašalinamos ploniausios drožlės.</a:t>
            </a:r>
          </a:p>
          <a:p>
            <a:pPr algn="l">
              <a:lnSpc>
                <a:spcPts val="4058"/>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1EEEB"/>
        </a:solidFill>
      </p:bgPr>
    </p:bg>
    <p:spTree>
      <p:nvGrpSpPr>
        <p:cNvPr id="1" name=""/>
        <p:cNvGrpSpPr/>
        <p:nvPr/>
      </p:nvGrpSpPr>
      <p:grpSpPr>
        <a:xfrm>
          <a:off x="0" y="0"/>
          <a:ext cx="0" cy="0"/>
          <a:chOff x="0" y="0"/>
          <a:chExt cx="0" cy="0"/>
        </a:xfrm>
      </p:grpSpPr>
      <p:grpSp>
        <p:nvGrpSpPr>
          <p:cNvPr name="Group 2" id="2"/>
          <p:cNvGrpSpPr/>
          <p:nvPr/>
        </p:nvGrpSpPr>
        <p:grpSpPr>
          <a:xfrm rot="0">
            <a:off x="-362140" y="-346031"/>
            <a:ext cx="18905713" cy="5198634"/>
            <a:chOff x="0" y="0"/>
            <a:chExt cx="6896856" cy="1896476"/>
          </a:xfrm>
        </p:grpSpPr>
        <p:sp>
          <p:nvSpPr>
            <p:cNvPr name="Freeform 3" id="3"/>
            <p:cNvSpPr/>
            <p:nvPr/>
          </p:nvSpPr>
          <p:spPr>
            <a:xfrm flipH="false" flipV="false" rot="0">
              <a:off x="0" y="0"/>
              <a:ext cx="6896856" cy="1896476"/>
            </a:xfrm>
            <a:custGeom>
              <a:avLst/>
              <a:gdLst/>
              <a:ahLst/>
              <a:cxnLst/>
              <a:rect r="r" b="b" t="t" l="l"/>
              <a:pathLst>
                <a:path h="1896476" w="6896856">
                  <a:moveTo>
                    <a:pt x="0" y="0"/>
                  </a:moveTo>
                  <a:lnTo>
                    <a:pt x="6896856" y="0"/>
                  </a:lnTo>
                  <a:lnTo>
                    <a:pt x="6896856" y="1896476"/>
                  </a:lnTo>
                  <a:lnTo>
                    <a:pt x="0" y="1896476"/>
                  </a:lnTo>
                  <a:close/>
                </a:path>
              </a:pathLst>
            </a:custGeom>
            <a:solidFill>
              <a:srgbClr val="D6CFC8"/>
            </a:solidFill>
          </p:spPr>
        </p:sp>
      </p:grpSp>
      <p:grpSp>
        <p:nvGrpSpPr>
          <p:cNvPr name="Group 4" id="4"/>
          <p:cNvGrpSpPr/>
          <p:nvPr/>
        </p:nvGrpSpPr>
        <p:grpSpPr>
          <a:xfrm rot="0">
            <a:off x="1028700" y="5481765"/>
            <a:ext cx="3770008" cy="3776535"/>
            <a:chOff x="0" y="0"/>
            <a:chExt cx="5026678" cy="5035380"/>
          </a:xfrm>
        </p:grpSpPr>
        <p:pic>
          <p:nvPicPr>
            <p:cNvPr name="Picture 5" id="5"/>
            <p:cNvPicPr>
              <a:picLocks noChangeAspect="true"/>
            </p:cNvPicPr>
            <p:nvPr/>
          </p:nvPicPr>
          <p:blipFill>
            <a:blip r:embed="rId2"/>
            <a:srcRect l="0" t="16629" r="0" b="16629"/>
            <a:stretch>
              <a:fillRect/>
            </a:stretch>
          </p:blipFill>
          <p:spPr>
            <a:xfrm flipH="false" flipV="false">
              <a:off x="0" y="0"/>
              <a:ext cx="5026678" cy="5035380"/>
            </a:xfrm>
            <a:prstGeom prst="rect">
              <a:avLst/>
            </a:prstGeom>
          </p:spPr>
        </p:pic>
      </p:grpSp>
      <p:grpSp>
        <p:nvGrpSpPr>
          <p:cNvPr name="Group 6" id="6"/>
          <p:cNvGrpSpPr/>
          <p:nvPr/>
        </p:nvGrpSpPr>
        <p:grpSpPr>
          <a:xfrm rot="0">
            <a:off x="5179470" y="5481765"/>
            <a:ext cx="3770008" cy="3776535"/>
            <a:chOff x="0" y="0"/>
            <a:chExt cx="5026678" cy="5035380"/>
          </a:xfrm>
        </p:grpSpPr>
        <p:pic>
          <p:nvPicPr>
            <p:cNvPr name="Picture 7" id="7"/>
            <p:cNvPicPr>
              <a:picLocks noChangeAspect="true"/>
            </p:cNvPicPr>
            <p:nvPr/>
          </p:nvPicPr>
          <p:blipFill>
            <a:blip r:embed="rId3"/>
            <a:srcRect l="0" t="16608" r="0" b="16608"/>
            <a:stretch>
              <a:fillRect/>
            </a:stretch>
          </p:blipFill>
          <p:spPr>
            <a:xfrm flipH="false" flipV="false">
              <a:off x="0" y="0"/>
              <a:ext cx="5026678" cy="5035380"/>
            </a:xfrm>
            <a:prstGeom prst="rect">
              <a:avLst/>
            </a:prstGeom>
          </p:spPr>
        </p:pic>
      </p:grpSp>
      <p:grpSp>
        <p:nvGrpSpPr>
          <p:cNvPr name="Group 8" id="8"/>
          <p:cNvGrpSpPr/>
          <p:nvPr/>
        </p:nvGrpSpPr>
        <p:grpSpPr>
          <a:xfrm rot="0">
            <a:off x="9330240" y="5481765"/>
            <a:ext cx="3770008" cy="3776535"/>
            <a:chOff x="0" y="0"/>
            <a:chExt cx="5026678" cy="5035380"/>
          </a:xfrm>
        </p:grpSpPr>
        <p:pic>
          <p:nvPicPr>
            <p:cNvPr name="Picture 9" id="9"/>
            <p:cNvPicPr>
              <a:picLocks noChangeAspect="true"/>
            </p:cNvPicPr>
            <p:nvPr/>
          </p:nvPicPr>
          <p:blipFill>
            <a:blip r:embed="rId4"/>
            <a:srcRect l="0" t="9930" r="0" b="9930"/>
            <a:stretch>
              <a:fillRect/>
            </a:stretch>
          </p:blipFill>
          <p:spPr>
            <a:xfrm flipH="false" flipV="false">
              <a:off x="0" y="0"/>
              <a:ext cx="5026678" cy="5035380"/>
            </a:xfrm>
            <a:prstGeom prst="rect">
              <a:avLst/>
            </a:prstGeom>
          </p:spPr>
        </p:pic>
      </p:grpSp>
      <p:grpSp>
        <p:nvGrpSpPr>
          <p:cNvPr name="Group 10" id="10"/>
          <p:cNvGrpSpPr/>
          <p:nvPr/>
        </p:nvGrpSpPr>
        <p:grpSpPr>
          <a:xfrm rot="0">
            <a:off x="13489293" y="5481765"/>
            <a:ext cx="3770008" cy="3776535"/>
            <a:chOff x="0" y="0"/>
            <a:chExt cx="5026678" cy="5035380"/>
          </a:xfrm>
        </p:grpSpPr>
        <p:pic>
          <p:nvPicPr>
            <p:cNvPr name="Picture 11" id="11"/>
            <p:cNvPicPr>
              <a:picLocks noChangeAspect="true"/>
            </p:cNvPicPr>
            <p:nvPr/>
          </p:nvPicPr>
          <p:blipFill>
            <a:blip r:embed="rId5"/>
            <a:srcRect l="0" t="16608" r="0" b="16608"/>
            <a:stretch>
              <a:fillRect/>
            </a:stretch>
          </p:blipFill>
          <p:spPr>
            <a:xfrm flipH="false" flipV="false">
              <a:off x="0" y="0"/>
              <a:ext cx="5026678" cy="5035380"/>
            </a:xfrm>
            <a:prstGeom prst="rect">
              <a:avLst/>
            </a:prstGeom>
          </p:spPr>
        </p:pic>
      </p:grpSp>
      <p:sp>
        <p:nvSpPr>
          <p:cNvPr name="AutoShape 12" id="12"/>
          <p:cNvSpPr/>
          <p:nvPr/>
        </p:nvSpPr>
        <p:spPr>
          <a:xfrm>
            <a:off x="11215239" y="459000"/>
            <a:ext cx="4159053" cy="4762"/>
          </a:xfrm>
          <a:prstGeom prst="line">
            <a:avLst/>
          </a:prstGeom>
          <a:ln cap="flat" w="9525">
            <a:solidFill>
              <a:srgbClr val="000000"/>
            </a:solidFill>
            <a:prstDash val="solid"/>
            <a:headEnd type="none" len="sm" w="sm"/>
            <a:tailEnd type="none" len="sm" w="sm"/>
          </a:ln>
        </p:spPr>
      </p:sp>
      <p:sp>
        <p:nvSpPr>
          <p:cNvPr name="TextBox 13" id="13"/>
          <p:cNvSpPr txBox="true"/>
          <p:nvPr/>
        </p:nvSpPr>
        <p:spPr>
          <a:xfrm rot="0">
            <a:off x="523588" y="774905"/>
            <a:ext cx="9179873" cy="4612465"/>
          </a:xfrm>
          <a:prstGeom prst="rect">
            <a:avLst/>
          </a:prstGeom>
        </p:spPr>
        <p:txBody>
          <a:bodyPr anchor="t" rtlCol="false" tIns="0" lIns="0" bIns="0" rIns="0">
            <a:spAutoFit/>
          </a:bodyPr>
          <a:lstStyle/>
          <a:p>
            <a:pPr algn="l">
              <a:lnSpc>
                <a:spcPts val="6985"/>
              </a:lnSpc>
            </a:pPr>
            <a:r>
              <a:rPr lang="en-US" sz="6985">
                <a:solidFill>
                  <a:srgbClr val="130E0C"/>
                </a:solidFill>
                <a:latin typeface="Zabatana Poster"/>
                <a:ea typeface="Zabatana Poster"/>
                <a:cs typeface="Zabatana Poster"/>
                <a:sym typeface="Zabatana Poster"/>
              </a:rPr>
              <a:t>PIRMAS DALYKAS, Į KURĮ ATKREIPIAME DĖMESĮ RINKDAMIESI SŪRĮ DERINIMUI SU VYNU, YRA TEKSTŪRA IR TANKIS</a:t>
            </a:r>
          </a:p>
          <a:p>
            <a:pPr algn="l">
              <a:lnSpc>
                <a:spcPts val="6985"/>
              </a:lnSpc>
            </a:pPr>
          </a:p>
        </p:txBody>
      </p:sp>
      <p:sp>
        <p:nvSpPr>
          <p:cNvPr name="TextBox 14" id="14"/>
          <p:cNvSpPr txBox="true"/>
          <p:nvPr/>
        </p:nvSpPr>
        <p:spPr>
          <a:xfrm rot="0">
            <a:off x="10698118" y="643255"/>
            <a:ext cx="6561182" cy="4500245"/>
          </a:xfrm>
          <a:prstGeom prst="rect">
            <a:avLst/>
          </a:prstGeom>
        </p:spPr>
        <p:txBody>
          <a:bodyPr anchor="t" rtlCol="false" tIns="0" lIns="0" bIns="0" rIns="0">
            <a:spAutoFit/>
          </a:bodyPr>
          <a:lstStyle/>
          <a:p>
            <a:pPr algn="just">
              <a:lnSpc>
                <a:spcPts val="4480"/>
              </a:lnSpc>
            </a:pPr>
            <a:r>
              <a:rPr lang="en-US" sz="3200" spc="80">
                <a:solidFill>
                  <a:srgbClr val="130E0C"/>
                </a:solidFill>
                <a:latin typeface="Poppins"/>
                <a:ea typeface="Poppins"/>
                <a:cs typeface="Poppins"/>
                <a:sym typeface="Poppins"/>
              </a:rPr>
              <a:t>Idealiu atveju sūris ir vynas turėtų būti tos pačios svorio kategorijos ir vienodos tekstūros. Štai kodėl, pavyzdžiui, lengvo ožkos sūrio nerekomenduojama patiekti su sodriu, galingu Bordo.</a:t>
            </a:r>
          </a:p>
          <a:p>
            <a:pPr algn="just">
              <a:lnSpc>
                <a:spcPts val="4480"/>
              </a:lnSpc>
            </a:pP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1EEEB"/>
        </a:solidFill>
      </p:bgPr>
    </p:bg>
    <p:spTree>
      <p:nvGrpSpPr>
        <p:cNvPr id="1" name=""/>
        <p:cNvGrpSpPr/>
        <p:nvPr/>
      </p:nvGrpSpPr>
      <p:grpSpPr>
        <a:xfrm>
          <a:off x="0" y="0"/>
          <a:ext cx="0" cy="0"/>
          <a:chOff x="0" y="0"/>
          <a:chExt cx="0" cy="0"/>
        </a:xfrm>
      </p:grpSpPr>
      <p:grpSp>
        <p:nvGrpSpPr>
          <p:cNvPr name="Group 2" id="2"/>
          <p:cNvGrpSpPr/>
          <p:nvPr/>
        </p:nvGrpSpPr>
        <p:grpSpPr>
          <a:xfrm rot="0">
            <a:off x="-362140" y="1610987"/>
            <a:ext cx="8390007" cy="9056911"/>
            <a:chOff x="0" y="0"/>
            <a:chExt cx="3060697" cy="3303986"/>
          </a:xfrm>
        </p:grpSpPr>
        <p:sp>
          <p:nvSpPr>
            <p:cNvPr name="Freeform 3" id="3"/>
            <p:cNvSpPr/>
            <p:nvPr/>
          </p:nvSpPr>
          <p:spPr>
            <a:xfrm flipH="false" flipV="false" rot="0">
              <a:off x="0" y="0"/>
              <a:ext cx="3060697" cy="3303986"/>
            </a:xfrm>
            <a:custGeom>
              <a:avLst/>
              <a:gdLst/>
              <a:ahLst/>
              <a:cxnLst/>
              <a:rect r="r" b="b" t="t" l="l"/>
              <a:pathLst>
                <a:path h="3303986" w="3060697">
                  <a:moveTo>
                    <a:pt x="0" y="0"/>
                  </a:moveTo>
                  <a:lnTo>
                    <a:pt x="3060697" y="0"/>
                  </a:lnTo>
                  <a:lnTo>
                    <a:pt x="3060697" y="3303986"/>
                  </a:lnTo>
                  <a:lnTo>
                    <a:pt x="0" y="3303986"/>
                  </a:lnTo>
                  <a:close/>
                </a:path>
              </a:pathLst>
            </a:custGeom>
            <a:solidFill>
              <a:srgbClr val="D6CFC8"/>
            </a:solidFill>
          </p:spPr>
        </p:sp>
      </p:grpSp>
      <p:grpSp>
        <p:nvGrpSpPr>
          <p:cNvPr name="Group 4" id="4"/>
          <p:cNvGrpSpPr/>
          <p:nvPr/>
        </p:nvGrpSpPr>
        <p:grpSpPr>
          <a:xfrm rot="0">
            <a:off x="16138442" y="-276686"/>
            <a:ext cx="2399442" cy="5035859"/>
            <a:chOff x="0" y="0"/>
            <a:chExt cx="875323" cy="1837095"/>
          </a:xfrm>
        </p:grpSpPr>
        <p:sp>
          <p:nvSpPr>
            <p:cNvPr name="Freeform 5" id="5"/>
            <p:cNvSpPr/>
            <p:nvPr/>
          </p:nvSpPr>
          <p:spPr>
            <a:xfrm flipH="false" flipV="false" rot="0">
              <a:off x="0" y="0"/>
              <a:ext cx="875323" cy="1837095"/>
            </a:xfrm>
            <a:custGeom>
              <a:avLst/>
              <a:gdLst/>
              <a:ahLst/>
              <a:cxnLst/>
              <a:rect r="r" b="b" t="t" l="l"/>
              <a:pathLst>
                <a:path h="1837095" w="875323">
                  <a:moveTo>
                    <a:pt x="0" y="0"/>
                  </a:moveTo>
                  <a:lnTo>
                    <a:pt x="875323" y="0"/>
                  </a:lnTo>
                  <a:lnTo>
                    <a:pt x="875323" y="1837095"/>
                  </a:lnTo>
                  <a:lnTo>
                    <a:pt x="0" y="1837095"/>
                  </a:lnTo>
                  <a:close/>
                </a:path>
              </a:pathLst>
            </a:custGeom>
            <a:solidFill>
              <a:srgbClr val="D6CFC8"/>
            </a:solidFill>
          </p:spPr>
        </p:sp>
      </p:grpSp>
      <p:grpSp>
        <p:nvGrpSpPr>
          <p:cNvPr name="Group 6" id="6"/>
          <p:cNvGrpSpPr/>
          <p:nvPr/>
        </p:nvGrpSpPr>
        <p:grpSpPr>
          <a:xfrm rot="0">
            <a:off x="9144000" y="-1010765"/>
            <a:ext cx="6425936" cy="6504017"/>
            <a:chOff x="0" y="0"/>
            <a:chExt cx="8567914" cy="8672023"/>
          </a:xfrm>
        </p:grpSpPr>
        <p:pic>
          <p:nvPicPr>
            <p:cNvPr name="Picture 7" id="7"/>
            <p:cNvPicPr>
              <a:picLocks noChangeAspect="true"/>
            </p:cNvPicPr>
            <p:nvPr/>
          </p:nvPicPr>
          <p:blipFill>
            <a:blip r:embed="rId2"/>
            <a:srcRect l="7118" t="27987" r="10900" b="16624"/>
            <a:stretch>
              <a:fillRect/>
            </a:stretch>
          </p:blipFill>
          <p:spPr>
            <a:xfrm flipH="false" flipV="false">
              <a:off x="0" y="0"/>
              <a:ext cx="8567914" cy="8672023"/>
            </a:xfrm>
            <a:prstGeom prst="rect">
              <a:avLst/>
            </a:prstGeom>
          </p:spPr>
        </p:pic>
      </p:grpSp>
      <p:grpSp>
        <p:nvGrpSpPr>
          <p:cNvPr name="Group 8" id="8"/>
          <p:cNvGrpSpPr/>
          <p:nvPr/>
        </p:nvGrpSpPr>
        <p:grpSpPr>
          <a:xfrm rot="0">
            <a:off x="-368552" y="5939234"/>
            <a:ext cx="6602406" cy="4728664"/>
            <a:chOff x="0" y="0"/>
            <a:chExt cx="8803208" cy="6304885"/>
          </a:xfrm>
        </p:grpSpPr>
        <p:pic>
          <p:nvPicPr>
            <p:cNvPr name="Picture 9" id="9"/>
            <p:cNvPicPr>
              <a:picLocks noChangeAspect="true"/>
            </p:cNvPicPr>
            <p:nvPr/>
          </p:nvPicPr>
          <p:blipFill>
            <a:blip r:embed="rId3"/>
            <a:srcRect l="6429" t="0" r="6429" b="0"/>
            <a:stretch>
              <a:fillRect/>
            </a:stretch>
          </p:blipFill>
          <p:spPr>
            <a:xfrm flipH="false" flipV="false">
              <a:off x="0" y="0"/>
              <a:ext cx="8803208" cy="6304885"/>
            </a:xfrm>
            <a:prstGeom prst="rect">
              <a:avLst/>
            </a:prstGeom>
          </p:spPr>
        </p:pic>
      </p:grpSp>
      <p:sp>
        <p:nvSpPr>
          <p:cNvPr name="TextBox 10" id="10"/>
          <p:cNvSpPr txBox="true"/>
          <p:nvPr/>
        </p:nvSpPr>
        <p:spPr>
          <a:xfrm rot="0">
            <a:off x="4358547" y="3576612"/>
            <a:ext cx="11779895" cy="3301390"/>
          </a:xfrm>
          <a:prstGeom prst="rect">
            <a:avLst/>
          </a:prstGeom>
        </p:spPr>
        <p:txBody>
          <a:bodyPr anchor="t" rtlCol="false" tIns="0" lIns="0" bIns="0" rIns="0">
            <a:spAutoFit/>
          </a:bodyPr>
          <a:lstStyle/>
          <a:p>
            <a:pPr algn="ctr">
              <a:lnSpc>
                <a:spcPts val="8100"/>
              </a:lnSpc>
            </a:pPr>
            <a:r>
              <a:rPr lang="en-US" sz="8100">
                <a:solidFill>
                  <a:srgbClr val="130E0C"/>
                </a:solidFill>
                <a:latin typeface="Zabatana Poster"/>
                <a:ea typeface="Zabatana Poster"/>
                <a:cs typeface="Zabatana Poster"/>
                <a:sym typeface="Zabatana Poster"/>
              </a:rPr>
              <a:t>APSKRITAI VISUS SŪRIUS GALIMA SUSKIRSTYTI Į 6 KATEGORIJAS:</a:t>
            </a:r>
          </a:p>
          <a:p>
            <a:pPr algn="ctr">
              <a:lnSpc>
                <a:spcPts val="8100"/>
              </a:lnSpc>
            </a:pPr>
          </a:p>
        </p:txBody>
      </p:sp>
      <p:grpSp>
        <p:nvGrpSpPr>
          <p:cNvPr name="Group 11" id="11"/>
          <p:cNvGrpSpPr/>
          <p:nvPr/>
        </p:nvGrpSpPr>
        <p:grpSpPr>
          <a:xfrm rot="0">
            <a:off x="-368552" y="-248978"/>
            <a:ext cx="3890569" cy="5008151"/>
            <a:chOff x="0" y="0"/>
            <a:chExt cx="5187425" cy="6677534"/>
          </a:xfrm>
        </p:grpSpPr>
        <p:pic>
          <p:nvPicPr>
            <p:cNvPr name="Picture 12" id="12"/>
            <p:cNvPicPr>
              <a:picLocks noChangeAspect="true"/>
            </p:cNvPicPr>
            <p:nvPr/>
          </p:nvPicPr>
          <p:blipFill>
            <a:blip r:embed="rId4"/>
            <a:srcRect l="0" t="0" r="48256" b="0"/>
            <a:stretch>
              <a:fillRect/>
            </a:stretch>
          </p:blipFill>
          <p:spPr>
            <a:xfrm flipH="false" flipV="false">
              <a:off x="0" y="0"/>
              <a:ext cx="5187425" cy="6677534"/>
            </a:xfrm>
            <a:prstGeom prst="rect">
              <a:avLst/>
            </a:prstGeom>
          </p:spPr>
        </p:pic>
      </p:grpSp>
      <p:grpSp>
        <p:nvGrpSpPr>
          <p:cNvPr name="Group 13" id="13"/>
          <p:cNvGrpSpPr/>
          <p:nvPr/>
        </p:nvGrpSpPr>
        <p:grpSpPr>
          <a:xfrm rot="0">
            <a:off x="14513130" y="6692657"/>
            <a:ext cx="4024754" cy="2826578"/>
            <a:chOff x="0" y="0"/>
            <a:chExt cx="5366339" cy="3768771"/>
          </a:xfrm>
        </p:grpSpPr>
        <p:pic>
          <p:nvPicPr>
            <p:cNvPr name="Picture 14" id="14"/>
            <p:cNvPicPr>
              <a:picLocks noChangeAspect="true"/>
            </p:cNvPicPr>
            <p:nvPr/>
          </p:nvPicPr>
          <p:blipFill>
            <a:blip r:embed="rId5"/>
            <a:srcRect l="0" t="26209" r="0" b="26209"/>
            <a:stretch>
              <a:fillRect/>
            </a:stretch>
          </p:blipFill>
          <p:spPr>
            <a:xfrm flipH="false" flipV="false">
              <a:off x="0" y="0"/>
              <a:ext cx="5366339" cy="3768771"/>
            </a:xfrm>
            <a:prstGeom prst="rect">
              <a:avLst/>
            </a:prstGeom>
          </p:spPr>
        </p:pic>
      </p:grpSp>
      <p:sp>
        <p:nvSpPr>
          <p:cNvPr name="AutoShape 15" id="15"/>
          <p:cNvSpPr/>
          <p:nvPr/>
        </p:nvSpPr>
        <p:spPr>
          <a:xfrm rot="3421">
            <a:off x="4358551" y="3101413"/>
            <a:ext cx="4785450" cy="0"/>
          </a:xfrm>
          <a:prstGeom prst="line">
            <a:avLst/>
          </a:prstGeom>
          <a:ln cap="flat" w="9525">
            <a:solidFill>
              <a:srgbClr val="000000"/>
            </a:solidFill>
            <a:prstDash val="solid"/>
            <a:headEnd type="none" len="sm" w="sm"/>
            <a:tailEnd type="none" len="sm" w="sm"/>
          </a:ln>
        </p:spPr>
      </p:sp>
      <p:sp>
        <p:nvSpPr>
          <p:cNvPr name="TextBox 16" id="16"/>
          <p:cNvSpPr txBox="true"/>
          <p:nvPr/>
        </p:nvSpPr>
        <p:spPr>
          <a:xfrm rot="0">
            <a:off x="6581110" y="5748734"/>
            <a:ext cx="7932020" cy="4770119"/>
          </a:xfrm>
          <a:prstGeom prst="rect">
            <a:avLst/>
          </a:prstGeom>
        </p:spPr>
        <p:txBody>
          <a:bodyPr anchor="t" rtlCol="false" tIns="0" lIns="0" bIns="0" rIns="0">
            <a:spAutoFit/>
          </a:bodyPr>
          <a:lstStyle/>
          <a:p>
            <a:pPr algn="l">
              <a:lnSpc>
                <a:spcPts val="3780"/>
              </a:lnSpc>
            </a:pPr>
            <a:r>
              <a:rPr lang="en-US" sz="2700" spc="67" b="true">
                <a:solidFill>
                  <a:srgbClr val="130E0C"/>
                </a:solidFill>
                <a:latin typeface="Poppins Bold"/>
                <a:ea typeface="Poppins Bold"/>
                <a:cs typeface="Poppins Bold"/>
                <a:sym typeface="Poppins Bold"/>
              </a:rPr>
              <a:t>Švieži </a:t>
            </a:r>
            <a:r>
              <a:rPr lang="en-US" sz="2700" spc="67">
                <a:solidFill>
                  <a:srgbClr val="130E0C"/>
                </a:solidFill>
                <a:latin typeface="Poppins"/>
                <a:ea typeface="Poppins"/>
                <a:cs typeface="Poppins"/>
                <a:sym typeface="Poppins"/>
              </a:rPr>
              <a:t>(mocarela, feta, rikota)</a:t>
            </a:r>
          </a:p>
          <a:p>
            <a:pPr algn="l">
              <a:lnSpc>
                <a:spcPts val="3780"/>
              </a:lnSpc>
            </a:pPr>
            <a:r>
              <a:rPr lang="en-US" sz="2700" spc="67" b="true">
                <a:solidFill>
                  <a:srgbClr val="130E0C"/>
                </a:solidFill>
                <a:latin typeface="Poppins Bold"/>
                <a:ea typeface="Poppins Bold"/>
                <a:cs typeface="Poppins Bold"/>
                <a:sym typeface="Poppins Bold"/>
              </a:rPr>
              <a:t>Su baltuoju pelėsiu</a:t>
            </a:r>
            <a:r>
              <a:rPr lang="en-US" sz="2700" spc="67">
                <a:solidFill>
                  <a:srgbClr val="130E0C"/>
                </a:solidFill>
                <a:latin typeface="Poppins"/>
                <a:ea typeface="Poppins"/>
                <a:cs typeface="Poppins"/>
                <a:sym typeface="Poppins"/>
              </a:rPr>
              <a:t> (brie, camembert, robiola)</a:t>
            </a:r>
          </a:p>
          <a:p>
            <a:pPr algn="l">
              <a:lnSpc>
                <a:spcPts val="3780"/>
              </a:lnSpc>
            </a:pPr>
            <a:r>
              <a:rPr lang="en-US" sz="2700" spc="67" b="true">
                <a:solidFill>
                  <a:srgbClr val="130E0C"/>
                </a:solidFill>
                <a:latin typeface="Poppins Bold"/>
                <a:ea typeface="Poppins Bold"/>
                <a:cs typeface="Poppins Bold"/>
                <a:sym typeface="Poppins Bold"/>
              </a:rPr>
              <a:t>Su nuplauta pluta</a:t>
            </a:r>
            <a:r>
              <a:rPr lang="en-US" sz="2700" spc="67">
                <a:solidFill>
                  <a:srgbClr val="130E0C"/>
                </a:solidFill>
                <a:latin typeface="Poppins"/>
                <a:ea typeface="Poppins"/>
                <a:cs typeface="Poppins"/>
                <a:sym typeface="Poppins"/>
              </a:rPr>
              <a:t> (fontina, epoisse, taleggio)</a:t>
            </a:r>
          </a:p>
          <a:p>
            <a:pPr algn="l">
              <a:lnSpc>
                <a:spcPts val="3780"/>
              </a:lnSpc>
            </a:pPr>
            <a:r>
              <a:rPr lang="en-US" sz="2700" spc="67" b="true">
                <a:solidFill>
                  <a:srgbClr val="130E0C"/>
                </a:solidFill>
                <a:latin typeface="Poppins Bold"/>
                <a:ea typeface="Poppins Bold"/>
                <a:cs typeface="Poppins Bold"/>
                <a:sym typeface="Poppins Bold"/>
              </a:rPr>
              <a:t>Pusiau minkštas / pusiau kietas</a:t>
            </a:r>
            <a:r>
              <a:rPr lang="en-US" sz="2700" spc="67">
                <a:solidFill>
                  <a:srgbClr val="130E0C"/>
                </a:solidFill>
                <a:latin typeface="Poppins"/>
                <a:ea typeface="Poppins"/>
                <a:cs typeface="Poppins"/>
                <a:sym typeface="Poppins"/>
              </a:rPr>
              <a:t> (Gruyère, Gouda)</a:t>
            </a:r>
          </a:p>
          <a:p>
            <a:pPr algn="l">
              <a:lnSpc>
                <a:spcPts val="3780"/>
              </a:lnSpc>
            </a:pPr>
            <a:r>
              <a:rPr lang="en-US" sz="2700" spc="67" b="true">
                <a:solidFill>
                  <a:srgbClr val="130E0C"/>
                </a:solidFill>
                <a:latin typeface="Poppins Bold"/>
                <a:ea typeface="Poppins Bold"/>
                <a:cs typeface="Poppins Bold"/>
                <a:sym typeface="Poppins Bold"/>
              </a:rPr>
              <a:t>Kieti</a:t>
            </a:r>
            <a:r>
              <a:rPr lang="en-US" sz="2700" spc="67">
                <a:solidFill>
                  <a:srgbClr val="130E0C"/>
                </a:solidFill>
                <a:latin typeface="Poppins"/>
                <a:ea typeface="Poppins"/>
                <a:cs typeface="Poppins"/>
                <a:sym typeface="Poppins"/>
              </a:rPr>
              <a:t> (čedaras, parmezanas, pecorino)</a:t>
            </a:r>
          </a:p>
          <a:p>
            <a:pPr algn="l">
              <a:lnSpc>
                <a:spcPts val="3780"/>
              </a:lnSpc>
            </a:pPr>
            <a:r>
              <a:rPr lang="en-US" sz="2700" spc="67" b="true">
                <a:solidFill>
                  <a:srgbClr val="130E0C"/>
                </a:solidFill>
                <a:latin typeface="Poppins Bold"/>
                <a:ea typeface="Poppins Bold"/>
                <a:cs typeface="Poppins Bold"/>
                <a:sym typeface="Poppins Bold"/>
              </a:rPr>
              <a:t>Mėlynieji</a:t>
            </a:r>
            <a:r>
              <a:rPr lang="en-US" sz="2700" spc="67">
                <a:solidFill>
                  <a:srgbClr val="130E0C"/>
                </a:solidFill>
                <a:latin typeface="Poppins"/>
                <a:ea typeface="Poppins"/>
                <a:cs typeface="Poppins"/>
                <a:sym typeface="Poppins"/>
              </a:rPr>
              <a:t> (Gorgonzola, Roquefort, Stilton)</a:t>
            </a:r>
          </a:p>
          <a:p>
            <a:pPr algn="l">
              <a:lnSpc>
                <a:spcPts val="3780"/>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DAF5TB9tsc8</dc:identifier>
  <dcterms:modified xsi:type="dcterms:W3CDTF">2011-08-01T06:04:30Z</dcterms:modified>
  <cp:revision>1</cp:revision>
  <dc:title>casual</dc:title>
</cp:coreProperties>
</file>