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852" r:id="rId4"/>
  </p:sldMasterIdLst>
  <p:notesMasterIdLst>
    <p:notesMasterId r:id="rId15"/>
  </p:notesMasterIdLst>
  <p:handoutMasterIdLst>
    <p:handoutMasterId r:id="rId16"/>
  </p:handoutMasterIdLst>
  <p:sldIdLst>
    <p:sldId id="256" r:id="rId5"/>
    <p:sldId id="261" r:id="rId6"/>
    <p:sldId id="272" r:id="rId7"/>
    <p:sldId id="266" r:id="rId8"/>
    <p:sldId id="274" r:id="rId9"/>
    <p:sldId id="275" r:id="rId10"/>
    <p:sldId id="276" r:id="rId11"/>
    <p:sldId id="277" r:id="rId12"/>
    <p:sldId id="278" r:id="rId13"/>
    <p:sldId id="273" r:id="rId14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75"/>
  </p:normalViewPr>
  <p:slideViewPr>
    <p:cSldViewPr snapToGrid="0" snapToObjects="1">
      <p:cViewPr varScale="1">
        <p:scale>
          <a:sx n="69" d="100"/>
          <a:sy n="69" d="100"/>
        </p:scale>
        <p:origin x="32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01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D1D8CC6E-17D2-43CB-8290-3F83E8EE35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A3B5FA4-9E15-45A7-A3AB-3871438D310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FDC04B-550D-4517-912F-F6C5038663A8}" type="datetime1">
              <a:rPr lang="ru-RU" smtClean="0"/>
              <a:t>26.07.2023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F8E648D-DC7F-4744-885A-87E4815774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953ADBF-F50E-4358-9916-DD2DDD2E9A1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EC9ED-39A8-40BC-BC99-55B58EB9B03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2316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3AAFC73-5B35-4EA8-990D-0C79FFB8C187}" type="datetime1">
              <a:rPr lang="ru-RU" smtClean="0"/>
              <a:t>26.07.2023</a:t>
            </a:fld>
            <a:endParaRPr lang="ru-RU" dirty="0"/>
          </a:p>
        </p:txBody>
      </p:sp>
      <p:sp>
        <p:nvSpPr>
          <p:cNvPr id="4" name="Образ слайда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2D76E09-41B7-FE4E-B099-04DFD58B8CF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95116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3125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9679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6625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975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8039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8" name="Прямоугольник 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9" name="Прямоугольник 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grpSp>
        <p:nvGrpSpPr>
          <p:cNvPr id="10" name="Группа 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Овал 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Овал 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rtlCol="0"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 rtlCol="0"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97F071-F9BA-4229-91FD-894476D37AF6}" type="datetime1">
              <a:rPr lang="ru-RU" smtClean="0"/>
              <a:t>26.07.2023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 rtlCol="0"/>
          <a:lstStyle>
            <a:lvl1pPr>
              <a:defRPr sz="2800"/>
            </a:lvl1pPr>
          </a:lstStyle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2673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4E08AD-4D9C-430C-B6B1-533BF73BDFD3}" type="datetime1">
              <a:rPr lang="ru-RU" smtClean="0"/>
              <a:t>26.07.2023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891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8690DB-1470-4CCB-B334-ACFB9BF59592}" type="datetime1">
              <a:rPr lang="ru-RU" smtClean="0"/>
              <a:t>26.07.2023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527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678FC4B-3972-426F-89BD-1BA06562D562}" type="datetime1">
              <a:rPr lang="ru-RU" smtClean="0"/>
              <a:t>26.07.2023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5088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rtlCol="0"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rtlCol="0"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 rtlCol="0"/>
          <a:lstStyle/>
          <a:p>
            <a:pPr rtl="0"/>
            <a:fld id="{1308D60A-B93B-4810-A061-80ED175ACC35}" type="datetime1">
              <a:rPr lang="ru-RU" smtClean="0"/>
              <a:t>26.07.2023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 rtlCol="0"/>
          <a:lstStyle/>
          <a:p>
            <a:pPr rtl="0"/>
            <a:endParaRPr lang="ru-RU" dirty="0"/>
          </a:p>
        </p:txBody>
      </p:sp>
      <p:grpSp>
        <p:nvGrpSpPr>
          <p:cNvPr id="8" name="Группа 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Овал 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Овал 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 rtlCol="0"/>
          <a:lstStyle>
            <a:lvl1pPr>
              <a:defRPr sz="2800"/>
            </a:lvl1pPr>
          </a:lstStyle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566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8414026-D5DE-4C2D-9985-F6B379B1E143}" type="datetime1">
              <a:rPr lang="ru-RU" smtClean="0"/>
              <a:t>26.07.2023</a:t>
            </a:fld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8177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 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rtlCol="0"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rtlCol="0"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0601F2D-1AB2-44A4-B2D1-F74EBC2C9AD6}" type="datetime1">
              <a:rPr lang="ru-RU" smtClean="0"/>
              <a:t>26.07.2023</a:t>
            </a:fld>
            <a:endParaRPr lang="ru-RU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686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 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F7398BD-3B4B-4E88-BA6F-5D2257006F6A}" type="datetime1">
              <a:rPr lang="ru-RU" smtClean="0"/>
              <a:t>26.07.2023</a:t>
            </a:fld>
            <a:endParaRPr lang="ru-RU" dirty="0"/>
          </a:p>
        </p:txBody>
      </p:sp>
      <p:sp>
        <p:nvSpPr>
          <p:cNvPr id="4" name="Нижний колонтитул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1467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7C3FF0-D00F-4DE5-A017-22AC4417B856}" type="datetime1">
              <a:rPr lang="ru-RU" smtClean="0"/>
              <a:t>26.07.2023</a:t>
            </a:fld>
            <a:endParaRPr lang="ru-RU" dirty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76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rtlCol="0" anchor="b">
            <a:normAutofit/>
          </a:bodyPr>
          <a:lstStyle>
            <a:lvl1pPr>
              <a:defRPr sz="3200" b="1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40023F-3550-4B5F-9B96-04AD9FF8C38A}" type="datetime1">
              <a:rPr lang="ru-RU" smtClean="0"/>
              <a:t>26.07.2023</a:t>
            </a:fld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grpSp>
        <p:nvGrpSpPr>
          <p:cNvPr id="9" name="Группа 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Овал 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Овал 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1674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 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rtlCol="0" anchor="b">
            <a:normAutofit/>
          </a:bodyPr>
          <a:lstStyle>
            <a:lvl1pPr>
              <a:defRPr sz="3200" b="1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Щелкните значок, чтобы добавить изображение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287FE0-5B26-4169-8249-CE36B9C0EAEE}" type="datetime1">
              <a:rPr lang="ru-RU" smtClean="0"/>
              <a:t>26.07.2023</a:t>
            </a:fld>
            <a:endParaRPr lang="ru-RU" dirty="0"/>
          </a:p>
        </p:txBody>
      </p:sp>
      <p:grpSp>
        <p:nvGrpSpPr>
          <p:cNvPr id="8" name="Группа 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Овал 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Овал 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728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pPr rtl="0"/>
            <a:fld id="{053566F6-407D-4E2C-AD58-60BCD1BE316D}" type="datetime1">
              <a:rPr lang="ru-RU" smtClean="0"/>
              <a:t>26.07.2023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 rtl="0"/>
            <a:endParaRPr lang="ru-RU" dirty="0"/>
          </a:p>
        </p:txBody>
      </p:sp>
      <p:grpSp>
        <p:nvGrpSpPr>
          <p:cNvPr id="7" name="Группа 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Овал 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Овал 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5904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 17">
            <a:extLst>
              <a:ext uri="{FF2B5EF4-FFF2-40B4-BE49-F238E27FC236}">
                <a16:creationId xmlns:a16="http://schemas.microsoft.com/office/drawing/2014/main" xmlns="" id="{5C28659E-412C-4600-B45E-BAE370BC24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13" name="Рисунок 12" descr="Авокадо и перец на разделочной доске">
            <a:extLst>
              <a:ext uri="{FF2B5EF4-FFF2-40B4-BE49-F238E27FC236}">
                <a16:creationId xmlns:a16="http://schemas.microsoft.com/office/drawing/2014/main" xmlns="" id="{573EC269-9A59-49F8-B377-784E209B3A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20" name="Прямоугольник 19">
            <a:extLst>
              <a:ext uri="{FF2B5EF4-FFF2-40B4-BE49-F238E27FC236}">
                <a16:creationId xmlns:a16="http://schemas.microsoft.com/office/drawing/2014/main" xmlns="" id="{AE95896B-6905-4618-A7DF-DED8A61FBC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2" name="Прямоугольник 21">
            <a:extLst>
              <a:ext uri="{FF2B5EF4-FFF2-40B4-BE49-F238E27FC236}">
                <a16:creationId xmlns:a16="http://schemas.microsoft.com/office/drawing/2014/main" xmlns="" id="{7748BD8C-4984-4138-94CA-2DC5F39DC3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blipFill dpi="0" rotWithShape="1">
            <a:blip r:embed="rId4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A5C93519-6B29-1346-9FCB-0835B8053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rtlCol="0" anchor="b">
            <a:normAutofit/>
          </a:bodyPr>
          <a:lstStyle/>
          <a:p>
            <a:r>
              <a:rPr lang="ru-RU" sz="6200" dirty="0" err="1">
                <a:solidFill>
                  <a:srgbClr val="FFFFFF"/>
                </a:solidFill>
              </a:rPr>
              <a:t>Онкопрофілактика</a:t>
            </a:r>
            <a:r>
              <a:rPr lang="ru-RU" sz="6200" dirty="0">
                <a:solidFill>
                  <a:srgbClr val="FFFFFF"/>
                </a:solidFill>
              </a:rPr>
              <a:t> раку </a:t>
            </a:r>
            <a:r>
              <a:rPr lang="ru-RU" sz="6200" dirty="0" err="1">
                <a:solidFill>
                  <a:srgbClr val="FFFFFF"/>
                </a:solidFill>
              </a:rPr>
              <a:t>молочної</a:t>
            </a:r>
            <a:r>
              <a:rPr lang="ru-RU" sz="6200" dirty="0">
                <a:solidFill>
                  <a:srgbClr val="FFFFFF"/>
                </a:solidFill>
              </a:rPr>
              <a:t> </a:t>
            </a:r>
            <a:r>
              <a:rPr lang="ru-RU" sz="6200" dirty="0" err="1">
                <a:solidFill>
                  <a:srgbClr val="FFFFFF"/>
                </a:solidFill>
              </a:rPr>
              <a:t>залози</a:t>
            </a:r>
            <a:endParaRPr lang="ru-RU" sz="6200" dirty="0">
              <a:solidFill>
                <a:srgbClr val="FFFFFF"/>
              </a:solidFill>
            </a:endParaRPr>
          </a:p>
        </p:txBody>
      </p:sp>
      <p:sp>
        <p:nvSpPr>
          <p:cNvPr id="8" name="Подзаголовок 7">
            <a:extLst>
              <a:ext uri="{FF2B5EF4-FFF2-40B4-BE49-F238E27FC236}">
                <a16:creationId xmlns:a16="http://schemas.microsoft.com/office/drawing/2014/main" xmlns="" id="{57FFE273-805C-47CC-98BD-C63CD14BF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 rtlCol="0">
            <a:normAutofit/>
          </a:bodyPr>
          <a:lstStyle/>
          <a:p>
            <a:pPr rtl="0"/>
            <a:r>
              <a:rPr lang="ru-RU" dirty="0" err="1" smtClean="0">
                <a:solidFill>
                  <a:srgbClr val="FFFFFF"/>
                </a:solidFill>
              </a:rPr>
              <a:t>Підготував</a:t>
            </a:r>
            <a:r>
              <a:rPr lang="ru-RU" dirty="0" smtClean="0">
                <a:solidFill>
                  <a:srgbClr val="FFFFFF"/>
                </a:solidFill>
              </a:rPr>
              <a:t> студент </a:t>
            </a:r>
            <a:r>
              <a:rPr lang="ru-RU" dirty="0" err="1" smtClean="0">
                <a:solidFill>
                  <a:srgbClr val="FFFFFF"/>
                </a:solidFill>
              </a:rPr>
              <a:t>Юрчак</a:t>
            </a:r>
            <a:r>
              <a:rPr lang="ru-RU" dirty="0" smtClean="0">
                <a:solidFill>
                  <a:srgbClr val="FFFFFF"/>
                </a:solidFill>
              </a:rPr>
              <a:t> </a:t>
            </a:r>
            <a:r>
              <a:rPr lang="ru-RU" dirty="0" err="1" smtClean="0">
                <a:solidFill>
                  <a:srgbClr val="FFFFFF"/>
                </a:solidFill>
              </a:rPr>
              <a:t>І.В</a:t>
            </a:r>
            <a:r>
              <a:rPr lang="ru-RU" dirty="0" smtClean="0">
                <a:solidFill>
                  <a:srgbClr val="FFFFFF"/>
                </a:solidFill>
              </a:rPr>
              <a:t>. 502 мм</a:t>
            </a:r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6146" name="Picture 2" descr="Сьогодні – Всеукраїнський день боротьби із захворюванням на рак молочної  залоз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074" y="4349665"/>
            <a:ext cx="4313274" cy="246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24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 9">
            <a:extLst>
              <a:ext uri="{FF2B5EF4-FFF2-40B4-BE49-F238E27FC236}">
                <a16:creationId xmlns:a16="http://schemas.microsoft.com/office/drawing/2014/main" xmlns="" id="{5C28659E-412C-4600-B45E-BAE370BC24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" name="Рисунок 4" descr="Авокадо и перец на разделочной доске">
            <a:extLst>
              <a:ext uri="{FF2B5EF4-FFF2-40B4-BE49-F238E27FC236}">
                <a16:creationId xmlns:a16="http://schemas.microsoft.com/office/drawing/2014/main" xmlns="" id="{92C4C2DA-90B8-3144-9F35-4567B52801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12" name="Прямоугольник 11">
            <a:extLst>
              <a:ext uri="{FF2B5EF4-FFF2-40B4-BE49-F238E27FC236}">
                <a16:creationId xmlns:a16="http://schemas.microsoft.com/office/drawing/2014/main" xmlns="" id="{AE95896B-6905-4618-A7DF-DED8A61FBC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4" name="Прямоугольник 13">
            <a:extLst>
              <a:ext uri="{FF2B5EF4-FFF2-40B4-BE49-F238E27FC236}">
                <a16:creationId xmlns:a16="http://schemas.microsoft.com/office/drawing/2014/main" xmlns="" id="{7748BD8C-4984-4138-94CA-2DC5F39DC3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blipFill dpi="0" rotWithShape="1">
            <a:blip r:embed="rId4">
              <a:alphaModFix amt="30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A5C93519-6B29-1346-9FCB-0835B80531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rtlCol="0" anchor="b">
            <a:normAutofit/>
          </a:bodyPr>
          <a:lstStyle/>
          <a:p>
            <a:pPr rtl="0"/>
            <a:r>
              <a:rPr lang="ru-RU" dirty="0" err="1" smtClean="0">
                <a:solidFill>
                  <a:srgbClr val="FFFFFF"/>
                </a:solidFill>
              </a:rPr>
              <a:t>Дякую</a:t>
            </a:r>
            <a:r>
              <a:rPr lang="ru-RU" dirty="0" smtClean="0">
                <a:solidFill>
                  <a:srgbClr val="FFFFFF"/>
                </a:solidFill>
              </a:rPr>
              <a:t> за </a:t>
            </a:r>
            <a:r>
              <a:rPr lang="ru-RU" dirty="0" err="1" smtClean="0">
                <a:solidFill>
                  <a:srgbClr val="FFFFFF"/>
                </a:solidFill>
              </a:rPr>
              <a:t>увагу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xmlns="" id="{D698B4E1-5F4F-8E4F-97D2-0176CBCC4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 rtlCol="0">
            <a:normAutofit/>
          </a:bodyPr>
          <a:lstStyle/>
          <a:p>
            <a:pPr rtl="0"/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5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 13">
            <a:extLst>
              <a:ext uri="{FF2B5EF4-FFF2-40B4-BE49-F238E27FC236}">
                <a16:creationId xmlns:a16="http://schemas.microsoft.com/office/drawing/2014/main" xmlns="" id="{A943D298-0548-4C7A-870B-7594104F82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-7620" y="-1"/>
            <a:ext cx="1220724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ru-RU" dirty="0"/>
          </a:p>
        </p:txBody>
      </p:sp>
      <p:pic>
        <p:nvPicPr>
          <p:cNvPr id="9" name="Рисунок 8" descr="Салат">
            <a:extLst>
              <a:ext uri="{FF2B5EF4-FFF2-40B4-BE49-F238E27FC236}">
                <a16:creationId xmlns:a16="http://schemas.microsoft.com/office/drawing/2014/main" xmlns="" id="{E993FA7A-9A61-804B-A5E4-16683DB6CC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5908" y="1"/>
            <a:ext cx="12192000" cy="6857999"/>
          </a:xfrm>
          <a:prstGeom prst="rect">
            <a:avLst/>
          </a:prstGeom>
        </p:spPr>
      </p:pic>
      <p:sp>
        <p:nvSpPr>
          <p:cNvPr id="23" name="Прямоугольник 15">
            <a:extLst>
              <a:ext uri="{FF2B5EF4-FFF2-40B4-BE49-F238E27FC236}">
                <a16:creationId xmlns:a16="http://schemas.microsoft.com/office/drawing/2014/main" xmlns="" id="{FF7B26C5-D249-4988-B86B-5A3D9E7BD9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22860" y="0"/>
            <a:ext cx="12188952" cy="6858000"/>
          </a:xfrm>
          <a:prstGeom prst="rect">
            <a:avLst/>
          </a:prstGeom>
          <a:blipFill dpi="0" rotWithShape="1">
            <a:blip r:embed="rId4">
              <a:alphaModFix amt="45000"/>
              <a:lum bright="70000" contrast="-70000"/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23F6D5E8-15CF-4755-910B-1B5A1E77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 rtlCol="0">
            <a:normAutofit/>
          </a:bodyPr>
          <a:lstStyle/>
          <a:p>
            <a:pPr rtl="0"/>
            <a:r>
              <a:rPr lang="ru-RU" dirty="0" err="1" smtClean="0"/>
              <a:t>Вступ</a:t>
            </a:r>
            <a:endParaRPr lang="ru-RU" dirty="0"/>
          </a:p>
        </p:txBody>
      </p:sp>
      <p:grpSp>
        <p:nvGrpSpPr>
          <p:cNvPr id="24" name="Группа 17">
            <a:extLst>
              <a:ext uri="{FF2B5EF4-FFF2-40B4-BE49-F238E27FC236}">
                <a16:creationId xmlns:a16="http://schemas.microsoft.com/office/drawing/2014/main" xmlns="" id="{46FDAED0-8B04-4181-B3D3-EA0A93C665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9" name="Овал 18">
              <a:extLst>
                <a:ext uri="{FF2B5EF4-FFF2-40B4-BE49-F238E27FC236}">
                  <a16:creationId xmlns:a16="http://schemas.microsoft.com/office/drawing/2014/main" xmlns="" id="{161B6F0D-567B-4CFA-BF50-79FDAC6EBD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0" name="Овал 19">
              <a:extLst>
                <a:ext uri="{FF2B5EF4-FFF2-40B4-BE49-F238E27FC236}">
                  <a16:creationId xmlns:a16="http://schemas.microsoft.com/office/drawing/2014/main" xmlns="" id="{8CE5D194-0A7E-49A6-B737-F71C1B3960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" name="Номер слайда 2">
            <a:extLst>
              <a:ext uri="{FF2B5EF4-FFF2-40B4-BE49-F238E27FC236}">
                <a16:creationId xmlns:a16="http://schemas.microsoft.com/office/drawing/2014/main" xmlns="" id="{77FF10F5-F7BB-EA4C-BFFD-8D8D77D54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ru-RU" smtClean="0"/>
              <a:pPr>
                <a:spcAft>
                  <a:spcPts val="600"/>
                </a:spcAft>
              </a:pPr>
              <a:t>2</a:t>
            </a:fld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400" b="1" dirty="0"/>
              <a:t>Що таке рак молочної залози?</a:t>
            </a:r>
          </a:p>
          <a:p>
            <a:r>
              <a:rPr lang="uk-UA" sz="2400" b="1" dirty="0"/>
              <a:t>Рак молочної залози </a:t>
            </a:r>
            <a:r>
              <a:rPr lang="uk-UA" sz="2400" dirty="0"/>
              <a:t>- це злоякісний </a:t>
            </a:r>
            <a:r>
              <a:rPr lang="uk-UA" sz="2400" dirty="0" err="1"/>
              <a:t>новоутвір</a:t>
            </a:r>
            <a:r>
              <a:rPr lang="uk-UA" sz="2400" dirty="0"/>
              <a:t>, що виникає з клітин молочної залози. Він може поширюватися на інші частини тіла, що ускладнює лікування та погіршує прогноз хвороби. Тим не менше, вчасна діагностика та профілактика можуть значно знизити ризик захворювання.</a:t>
            </a:r>
          </a:p>
          <a:p>
            <a:r>
              <a:rPr lang="uk-UA" sz="2400" dirty="0" smtClean="0"/>
              <a:t>Рак </a:t>
            </a:r>
            <a:r>
              <a:rPr lang="uk-UA" sz="2400" dirty="0"/>
              <a:t>молочної залози є одним із найпоширеніших видів раку серед жінок. </a:t>
            </a:r>
            <a:r>
              <a:rPr lang="uk-UA" sz="2400" dirty="0" smtClean="0"/>
              <a:t>Але </a:t>
            </a:r>
            <a:r>
              <a:rPr lang="uk-UA" sz="2400" dirty="0"/>
              <a:t>більшість випадків можна уникнути або вчасно виявити, дотримуючись певних заходів профілактики та регулярних медичних обстежень.</a:t>
            </a:r>
          </a:p>
          <a:p>
            <a:endParaRPr lang="uk-UA" dirty="0"/>
          </a:p>
        </p:txBody>
      </p:sp>
      <p:pic>
        <p:nvPicPr>
          <p:cNvPr id="1026" name="Picture 2" descr="Мамографія грудей: здорова молочна залоза (зліва) та хвора на рак (справа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430" y="82393"/>
            <a:ext cx="3546088" cy="259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81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23F6D5E8-15CF-4755-910B-1B5A1E77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 rtlCol="0">
            <a:normAutofit/>
          </a:bodyPr>
          <a:lstStyle/>
          <a:p>
            <a:r>
              <a:rPr lang="uk-UA" b="1" dirty="0"/>
              <a:t>Фактори ризику</a:t>
            </a:r>
          </a:p>
        </p:txBody>
      </p:sp>
      <p:sp>
        <p:nvSpPr>
          <p:cNvPr id="18" name="Прямоугольник 17">
            <a:extLst>
              <a:ext uri="{FF2B5EF4-FFF2-40B4-BE49-F238E27FC236}">
                <a16:creationId xmlns:a16="http://schemas.microsoft.com/office/drawing/2014/main" xmlns="" id="{3FD711E9-7F79-40A9-8D9E-4AE293C154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66800" y="2013293"/>
            <a:ext cx="10058400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3" name="Номер слайда 2">
            <a:extLst>
              <a:ext uri="{FF2B5EF4-FFF2-40B4-BE49-F238E27FC236}">
                <a16:creationId xmlns:a16="http://schemas.microsoft.com/office/drawing/2014/main" xmlns="" id="{9B12268D-E54B-4D47-B9B1-5A86B64C6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ru-RU" smtClean="0"/>
              <a:pPr>
                <a:spcAft>
                  <a:spcPts val="600"/>
                </a:spcAft>
              </a:pPr>
              <a:t>3</a:t>
            </a:fld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66800" y="2121408"/>
            <a:ext cx="8802029" cy="4050792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Існує декілька факторів ризику, пов'язаних </a:t>
            </a:r>
            <a:r>
              <a:rPr lang="uk-UA" dirty="0" smtClean="0"/>
              <a:t>з</a:t>
            </a:r>
          </a:p>
          <a:p>
            <a:r>
              <a:rPr lang="uk-UA" dirty="0" smtClean="0"/>
              <a:t> </a:t>
            </a:r>
            <a:r>
              <a:rPr lang="uk-UA" dirty="0"/>
              <a:t>розвитком раку молочної залози:</a:t>
            </a:r>
          </a:p>
          <a:p>
            <a:r>
              <a:rPr lang="uk-UA" b="1" dirty="0"/>
              <a:t>Стать та вік</a:t>
            </a:r>
            <a:r>
              <a:rPr lang="uk-UA" dirty="0"/>
              <a:t>: Жінки старше 50 років мають більший ризик захворіти на рак молочної залози.</a:t>
            </a:r>
          </a:p>
          <a:p>
            <a:r>
              <a:rPr lang="uk-UA" b="1" dirty="0"/>
              <a:t>Сімейний анамнез</a:t>
            </a:r>
            <a:r>
              <a:rPr lang="uk-UA" dirty="0"/>
              <a:t>: Якщо у вашої родини були випадки раку молочної залози, ваш ризик збільшується.</a:t>
            </a:r>
          </a:p>
          <a:p>
            <a:r>
              <a:rPr lang="uk-UA" b="1" dirty="0"/>
              <a:t>Пізня менопауза</a:t>
            </a:r>
            <a:r>
              <a:rPr lang="uk-UA" dirty="0"/>
              <a:t>: Пізня поява менопаузи також може збільшити ризик.</a:t>
            </a:r>
          </a:p>
          <a:p>
            <a:r>
              <a:rPr lang="uk-UA" b="1" dirty="0"/>
              <a:t>Гормональні препарати</a:t>
            </a:r>
            <a:r>
              <a:rPr lang="uk-UA" dirty="0"/>
              <a:t>: Використання гормональних препаратів, особливо комбінованих препаратів з естрогеном та </a:t>
            </a:r>
            <a:r>
              <a:rPr lang="uk-UA" dirty="0" err="1"/>
              <a:t>прогестином</a:t>
            </a:r>
            <a:r>
              <a:rPr lang="uk-UA" dirty="0"/>
              <a:t>, може збільшити ризик.</a:t>
            </a:r>
          </a:p>
          <a:p>
            <a:r>
              <a:rPr lang="uk-UA" b="1" dirty="0"/>
              <a:t>Ожиріння</a:t>
            </a:r>
            <a:r>
              <a:rPr lang="uk-UA" dirty="0"/>
              <a:t>: Люди з надмірною масою тіла також мають підвищений ризик.</a:t>
            </a:r>
          </a:p>
          <a:p>
            <a:r>
              <a:rPr lang="uk-UA" b="1" dirty="0"/>
              <a:t>Неправильне харчування та нездоровий спосіб життя</a:t>
            </a:r>
            <a:r>
              <a:rPr lang="uk-UA" dirty="0"/>
              <a:t>: Недостатня фізична активність, вживання алкоголю та надмірне куріння можуть підвищити ризик захворювання.</a:t>
            </a:r>
          </a:p>
          <a:p>
            <a:endParaRPr lang="uk-UA" dirty="0"/>
          </a:p>
        </p:txBody>
      </p:sp>
      <p:pic>
        <p:nvPicPr>
          <p:cNvPr id="2050" name="Picture 2" descr="Рак молочної залози. Що потрібно знати? | Блоги БДМ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537" y="0"/>
            <a:ext cx="4999463" cy="281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73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5F3F6C66-D6D7-4A72-9928-967AEA40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9255" y="506042"/>
            <a:ext cx="5299586" cy="1609344"/>
          </a:xfrm>
          <a:ln>
            <a:noFill/>
          </a:ln>
        </p:spPr>
        <p:txBody>
          <a:bodyPr rtlCol="0">
            <a:normAutofit/>
          </a:bodyPr>
          <a:lstStyle/>
          <a:p>
            <a:pPr rtl="0"/>
            <a:r>
              <a:rPr lang="ru-RU" sz="4000" dirty="0" err="1" smtClean="0"/>
              <a:t>Випадки</a:t>
            </a:r>
            <a:endParaRPr lang="ru-RU" sz="4000" dirty="0"/>
          </a:p>
        </p:txBody>
      </p:sp>
      <p:grpSp>
        <p:nvGrpSpPr>
          <p:cNvPr id="83" name="Группа 82">
            <a:extLst>
              <a:ext uri="{FF2B5EF4-FFF2-40B4-BE49-F238E27FC236}">
                <a16:creationId xmlns:a16="http://schemas.microsoft.com/office/drawing/2014/main" xmlns="" id="{E74380E0-C298-4F18-9189-C236E8B829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4" name="Овал 83">
              <a:extLst>
                <a:ext uri="{FF2B5EF4-FFF2-40B4-BE49-F238E27FC236}">
                  <a16:creationId xmlns:a16="http://schemas.microsoft.com/office/drawing/2014/main" xmlns="" id="{979684C7-75DC-42F1-850A-E9C49ECA73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85" name="Овал 84">
              <a:extLst>
                <a:ext uri="{FF2B5EF4-FFF2-40B4-BE49-F238E27FC236}">
                  <a16:creationId xmlns:a16="http://schemas.microsoft.com/office/drawing/2014/main" xmlns="" id="{4130853F-4D98-4539-8461-9F20283675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" name="Номер слайда 2">
            <a:extLst>
              <a:ext uri="{FF2B5EF4-FFF2-40B4-BE49-F238E27FC236}">
                <a16:creationId xmlns:a16="http://schemas.microsoft.com/office/drawing/2014/main" xmlns="" id="{FA2AE3EF-C217-7B49-BEE6-967B63E1E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ru-RU" smtClean="0"/>
              <a:pPr>
                <a:spcAft>
                  <a:spcPts val="600"/>
                </a:spcAft>
              </a:pPr>
              <a:t>4</a:t>
            </a:fld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831" y="845121"/>
            <a:ext cx="5876925" cy="56102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436941"/>
            <a:ext cx="5953125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1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888" y="484632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uk-UA" b="1" dirty="0" err="1"/>
              <a:t>Онкопрофілактичні</a:t>
            </a:r>
            <a:r>
              <a:rPr lang="uk-UA" b="1" dirty="0"/>
              <a:t> 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>заходи</a:t>
            </a:r>
            <a:r>
              <a:rPr lang="uk-UA" b="1" dirty="0"/>
              <a:t/>
            </a:r>
            <a:br>
              <a:rPr lang="uk-UA" b="1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888" y="1683834"/>
            <a:ext cx="7572346" cy="4488366"/>
          </a:xfrm>
        </p:spPr>
        <p:txBody>
          <a:bodyPr>
            <a:normAutofit fontScale="85000" lnSpcReduction="10000"/>
          </a:bodyPr>
          <a:lstStyle/>
          <a:p>
            <a:r>
              <a:rPr lang="uk-UA" b="1" dirty="0" err="1" smtClean="0"/>
              <a:t>1.Самообстеження</a:t>
            </a:r>
            <a:r>
              <a:rPr lang="uk-UA" b="1" dirty="0" smtClean="0"/>
              <a:t> </a:t>
            </a:r>
            <a:r>
              <a:rPr lang="uk-UA" b="1" dirty="0"/>
              <a:t>молочних залоз</a:t>
            </a:r>
            <a:r>
              <a:rPr lang="uk-UA" dirty="0"/>
              <a:t>: Регулярне </a:t>
            </a:r>
            <a:r>
              <a:rPr lang="uk-UA" dirty="0" err="1"/>
              <a:t>самообстеження</a:t>
            </a:r>
            <a:r>
              <a:rPr lang="uk-UA" dirty="0"/>
              <a:t> може допомогти виявити будь-які зміни в грудях. Це може бути зроблено вдома, і якщо ви помічаєте будь-які незвичні вузли, виразки або виділення з грудей, необхідно негайно звернутися до лікаря.</a:t>
            </a:r>
          </a:p>
          <a:p>
            <a:r>
              <a:rPr lang="uk-UA" b="1" dirty="0" err="1" smtClean="0"/>
              <a:t>2.Регулярні</a:t>
            </a:r>
            <a:r>
              <a:rPr lang="uk-UA" b="1" dirty="0" smtClean="0"/>
              <a:t> </a:t>
            </a:r>
            <a:r>
              <a:rPr lang="uk-UA" b="1" dirty="0"/>
              <a:t>медичні обстеження</a:t>
            </a:r>
            <a:r>
              <a:rPr lang="uk-UA" dirty="0"/>
              <a:t>: Проводьте регулярні медичні огляди з лікарем або гінекологом. Вони допоможуть вчасно виявити будь-які патологічні зміни та призначити відповідне обстеження.</a:t>
            </a:r>
          </a:p>
          <a:p>
            <a:r>
              <a:rPr lang="uk-UA" b="1" dirty="0" err="1" smtClean="0"/>
              <a:t>3.Мамографія</a:t>
            </a:r>
            <a:r>
              <a:rPr lang="uk-UA" dirty="0"/>
              <a:t>: Жінкам починаючи з віку 40 років рекомендується проходити </a:t>
            </a:r>
            <a:r>
              <a:rPr lang="uk-UA" dirty="0" err="1"/>
              <a:t>мамографію</a:t>
            </a:r>
            <a:r>
              <a:rPr lang="uk-UA" dirty="0"/>
              <a:t> щороку. Це дозволить виявити рак на ранніх стадіях, коли успішність лікування найвища.</a:t>
            </a:r>
          </a:p>
          <a:p>
            <a:r>
              <a:rPr lang="uk-UA" b="1" dirty="0" err="1" smtClean="0"/>
              <a:t>4.Здоровий</a:t>
            </a:r>
            <a:r>
              <a:rPr lang="uk-UA" b="1" dirty="0" smtClean="0"/>
              <a:t> </a:t>
            </a:r>
            <a:r>
              <a:rPr lang="uk-UA" b="1" dirty="0"/>
              <a:t>спосіб життя</a:t>
            </a:r>
            <a:r>
              <a:rPr lang="uk-UA" dirty="0"/>
              <a:t>: Збалансована дієта, регулярна фізична активність, відмова від куріння та помірне споживання алкоголю можуть значно знизити ризик захворювання.</a:t>
            </a:r>
          </a:p>
          <a:p>
            <a:r>
              <a:rPr lang="uk-UA" b="1" dirty="0" err="1" smtClean="0"/>
              <a:t>5.Запобігання</a:t>
            </a:r>
            <a:r>
              <a:rPr lang="uk-UA" b="1" dirty="0" smtClean="0"/>
              <a:t> </a:t>
            </a:r>
            <a:r>
              <a:rPr lang="uk-UA" b="1" dirty="0"/>
              <a:t>гормональним </a:t>
            </a:r>
            <a:r>
              <a:rPr lang="uk-UA" b="1" dirty="0" err="1"/>
              <a:t>дисбалансам</a:t>
            </a:r>
            <a:r>
              <a:rPr lang="uk-UA" dirty="0"/>
              <a:t>: Уникайте зайвого використання гормональних препаратів і консультуйтеся з лікарем, якщо це необхідно.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t>5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234" y="619003"/>
            <a:ext cx="4131974" cy="4131974"/>
          </a:xfrm>
          <a:prstGeom prst="rect">
            <a:avLst/>
          </a:prstGeom>
          <a:effectLst>
            <a:reflection blurRad="6350" stA="50000" endA="300" endPos="55000" dir="5400000" sy="-100000" algn="bl" rotWithShape="0"/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2678142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4901" y="0"/>
            <a:ext cx="10058400" cy="1609344"/>
          </a:xfrm>
        </p:spPr>
        <p:txBody>
          <a:bodyPr/>
          <a:lstStyle/>
          <a:p>
            <a:r>
              <a:rPr lang="uk-UA" dirty="0" err="1" smtClean="0"/>
              <a:t>Самообстежння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t>6</a:t>
            </a:fld>
            <a:endParaRPr lang="ru-RU" dirty="0"/>
          </a:p>
        </p:txBody>
      </p:sp>
      <p:pic>
        <p:nvPicPr>
          <p:cNvPr id="3074" name="Picture 2" descr="✓ Самообстеження молочних залоз ⭐Євмакс Київ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901" y="1195349"/>
            <a:ext cx="7494289" cy="5633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99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unn.com.ua/uploads/assets/images/%D1%81%D1%82%D0%B0%D1%82%D0%B8%D1%81%D1%82%D0%B8%D0%BA%D0%B0%20%D1%81%D0%BF%D1%96%D0%B6%D0%B5%D0%BD%D0%BA%D0%B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517" y="1828800"/>
            <a:ext cx="7379483" cy="5029200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84595" y="0"/>
            <a:ext cx="10058400" cy="1609344"/>
          </a:xfrm>
        </p:spPr>
        <p:txBody>
          <a:bodyPr/>
          <a:lstStyle/>
          <a:p>
            <a:r>
              <a:rPr lang="uk-UA" b="1" dirty="0"/>
              <a:t>Статистика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4984595" cy="6858000"/>
          </a:xfrm>
        </p:spPr>
        <p:txBody>
          <a:bodyPr>
            <a:normAutofit fontScale="85000" lnSpcReduction="20000"/>
          </a:bodyPr>
          <a:lstStyle/>
          <a:p>
            <a:r>
              <a:rPr lang="uk-UA" b="1" dirty="0"/>
              <a:t>Статистика в Україні:</a:t>
            </a:r>
          </a:p>
          <a:p>
            <a:r>
              <a:rPr lang="uk-UA" dirty="0"/>
              <a:t>За даними Українського Реєстру раку, рак молочної залози є найпоширенішим видом раку серед жінок в Україні.</a:t>
            </a:r>
          </a:p>
          <a:p>
            <a:r>
              <a:rPr lang="uk-UA" dirty="0"/>
              <a:t>Приблизно 1 з 8 жінок в Україні стикається з діагнозом раку молочної залози протягом свого життя.</a:t>
            </a:r>
          </a:p>
          <a:p>
            <a:r>
              <a:rPr lang="uk-UA" dirty="0"/>
              <a:t>За даними Міністерства охорони здоров'я України, в Україні кількість випадків раку молочної залози продовжує зростати з року в рік.</a:t>
            </a:r>
          </a:p>
          <a:p>
            <a:r>
              <a:rPr lang="uk-UA" dirty="0"/>
              <a:t>Україна має один із найнижчих рівнів виживаності від раку молочної залози в Європі.</a:t>
            </a:r>
          </a:p>
          <a:p>
            <a:r>
              <a:rPr lang="uk-UA" b="1" dirty="0"/>
              <a:t>Статистика в світі:</a:t>
            </a:r>
          </a:p>
          <a:p>
            <a:r>
              <a:rPr lang="uk-UA" dirty="0"/>
              <a:t>За даними Всесвітнього організації охорони здоров'я (</a:t>
            </a:r>
            <a:r>
              <a:rPr lang="uk-UA" dirty="0" err="1"/>
              <a:t>ВООЗ</a:t>
            </a:r>
            <a:r>
              <a:rPr lang="uk-UA" dirty="0"/>
              <a:t>), рак молочної залози є найпоширенішим видом раку серед жінок у всьому світі.</a:t>
            </a:r>
          </a:p>
          <a:p>
            <a:r>
              <a:rPr lang="uk-UA" dirty="0"/>
              <a:t>За оцінками </a:t>
            </a:r>
            <a:r>
              <a:rPr lang="uk-UA" dirty="0" err="1"/>
              <a:t>ВООЗ</a:t>
            </a:r>
            <a:r>
              <a:rPr lang="uk-UA" dirty="0"/>
              <a:t>, щорічно в світі діагностується близько 2.3 мільйони нових випадків раку молочної залози.</a:t>
            </a:r>
          </a:p>
          <a:p>
            <a:r>
              <a:rPr lang="uk-UA" dirty="0"/>
              <a:t>У світі від раку молочної залози щорічно помирає близько 685 тисяч жінок.</a:t>
            </a:r>
          </a:p>
          <a:p>
            <a:r>
              <a:rPr lang="uk-UA" dirty="0"/>
              <a:t>Рівень виживаності від раку молочної залози значно залежить від регіону, діагностики на ранній стадії та доступності адекватного лікування.</a:t>
            </a:r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9292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512064"/>
            <a:ext cx="10058400" cy="1609344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/>
              <a:t>Висновок</a:t>
            </a:r>
            <a:br>
              <a:rPr lang="uk-UA" b="1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2728" y="1062042"/>
            <a:ext cx="10058400" cy="4050792"/>
          </a:xfrm>
        </p:spPr>
        <p:txBody>
          <a:bodyPr/>
          <a:lstStyle/>
          <a:p>
            <a:r>
              <a:rPr lang="ru-RU" dirty="0"/>
              <a:t>Рак </a:t>
            </a:r>
            <a:r>
              <a:rPr lang="ru-RU" dirty="0" err="1"/>
              <a:t>молочної</a:t>
            </a:r>
            <a:r>
              <a:rPr lang="ru-RU" dirty="0"/>
              <a:t> </a:t>
            </a:r>
            <a:r>
              <a:rPr lang="ru-RU" dirty="0" err="1"/>
              <a:t>залози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небезпечним</a:t>
            </a:r>
            <a:r>
              <a:rPr lang="ru-RU" dirty="0"/>
              <a:t> </a:t>
            </a:r>
            <a:r>
              <a:rPr lang="ru-RU" dirty="0" err="1"/>
              <a:t>захворюванням</a:t>
            </a:r>
            <a:r>
              <a:rPr lang="ru-RU" dirty="0"/>
              <a:t>, але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профілактичних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та </a:t>
            </a:r>
            <a:r>
              <a:rPr lang="ru-RU" dirty="0" err="1"/>
              <a:t>своєчасного</a:t>
            </a:r>
            <a:r>
              <a:rPr lang="ru-RU" dirty="0"/>
              <a:t> </a:t>
            </a:r>
            <a:r>
              <a:rPr lang="ru-RU" dirty="0" err="1"/>
              <a:t>виявлення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уникнути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успішно</a:t>
            </a:r>
            <a:r>
              <a:rPr lang="ru-RU" dirty="0"/>
              <a:t> </a:t>
            </a:r>
            <a:r>
              <a:rPr lang="ru-RU" dirty="0" err="1"/>
              <a:t>лікувати</a:t>
            </a:r>
            <a:r>
              <a:rPr lang="ru-RU" dirty="0"/>
              <a:t>. </a:t>
            </a:r>
            <a:r>
              <a:rPr lang="ru-RU" dirty="0" err="1"/>
              <a:t>Пам'ятайте</a:t>
            </a:r>
            <a:r>
              <a:rPr lang="ru-RU" dirty="0"/>
              <a:t> про </a:t>
            </a:r>
            <a:r>
              <a:rPr lang="ru-RU" dirty="0" err="1"/>
              <a:t>важливість</a:t>
            </a:r>
            <a:r>
              <a:rPr lang="ru-RU" dirty="0"/>
              <a:t> </a:t>
            </a:r>
            <a:r>
              <a:rPr lang="ru-RU" dirty="0" err="1"/>
              <a:t>регулярних</a:t>
            </a:r>
            <a:r>
              <a:rPr lang="ru-RU" dirty="0"/>
              <a:t> </a:t>
            </a:r>
            <a:r>
              <a:rPr lang="ru-RU" dirty="0" err="1"/>
              <a:t>медичних</a:t>
            </a:r>
            <a:r>
              <a:rPr lang="ru-RU" dirty="0"/>
              <a:t> </a:t>
            </a:r>
            <a:r>
              <a:rPr lang="ru-RU" dirty="0" err="1"/>
              <a:t>оглядів</a:t>
            </a:r>
            <a:r>
              <a:rPr lang="ru-RU" dirty="0"/>
              <a:t>, </a:t>
            </a:r>
            <a:r>
              <a:rPr lang="ru-RU" dirty="0" err="1"/>
              <a:t>самообстеження</a:t>
            </a:r>
            <a:r>
              <a:rPr lang="ru-RU" dirty="0"/>
              <a:t> та здорового способу </a:t>
            </a:r>
            <a:r>
              <a:rPr lang="ru-RU" dirty="0" err="1"/>
              <a:t>життя</a:t>
            </a:r>
            <a:r>
              <a:rPr lang="ru-RU" dirty="0"/>
              <a:t>.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своєчасним</a:t>
            </a:r>
            <a:r>
              <a:rPr lang="ru-RU" dirty="0"/>
              <a:t> заходам ми </a:t>
            </a:r>
            <a:r>
              <a:rPr lang="ru-RU" dirty="0" err="1"/>
              <a:t>можемо</a:t>
            </a:r>
            <a:r>
              <a:rPr lang="ru-RU" dirty="0"/>
              <a:t> </a:t>
            </a:r>
            <a:r>
              <a:rPr lang="ru-RU" dirty="0" err="1"/>
              <a:t>зберегти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здоров'я</a:t>
            </a:r>
            <a:r>
              <a:rPr lang="ru-RU" dirty="0"/>
              <a:t> та </a:t>
            </a:r>
            <a:r>
              <a:rPr lang="ru-RU" dirty="0" err="1"/>
              <a:t>довголіття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t>8</a:t>
            </a:fld>
            <a:endParaRPr lang="ru-RU" dirty="0"/>
          </a:p>
        </p:txBody>
      </p:sp>
      <p:pic>
        <p:nvPicPr>
          <p:cNvPr id="5122" name="Picture 2" descr="20 жовтня – Всеукраїнський день боротьби із захворюванням на рак молочної  залоз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923" y="2671386"/>
            <a:ext cx="7334250" cy="4095750"/>
          </a:xfrm>
          <a:prstGeom prst="rect">
            <a:avLst/>
          </a:prstGeom>
          <a:noFill/>
          <a:effectLst>
            <a:softEdge rad="152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294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Рак молочної залози найпоширеніше онкологічне захворювання у жін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048" y="1403603"/>
            <a:ext cx="6000750" cy="3429001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058400" cy="1609344"/>
          </a:xfrm>
        </p:spPr>
        <p:txBody>
          <a:bodyPr/>
          <a:lstStyle/>
          <a:p>
            <a:r>
              <a:rPr lang="uk-UA" dirty="0" smtClean="0"/>
              <a:t>Джерела інформації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692" y="1403603"/>
            <a:ext cx="6100386" cy="4050792"/>
          </a:xfrm>
        </p:spPr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</a:t>
            </a:r>
            <a:r>
              <a:rPr lang="en-US" dirty="0" err="1"/>
              <a:t>dQw4w9WgXcQ</a:t>
            </a:r>
            <a:endParaRPr lang="uk-UA" dirty="0"/>
          </a:p>
          <a:p>
            <a:r>
              <a:rPr lang="uk-UA" dirty="0" smtClean="0"/>
              <a:t>Клінічна онкологія </a:t>
            </a:r>
            <a:r>
              <a:rPr lang="uk-UA" dirty="0" err="1" smtClean="0"/>
              <a:t>І.Й.Галачук</a:t>
            </a:r>
            <a:r>
              <a:rPr lang="uk-UA" dirty="0" smtClean="0"/>
              <a:t> Тернопіль </a:t>
            </a:r>
            <a:r>
              <a:rPr lang="uk-UA" dirty="0"/>
              <a:t>2003</a:t>
            </a:r>
            <a:r>
              <a:rPr lang="uk-UA" dirty="0" smtClean="0"/>
              <a:t>🗓</a:t>
            </a:r>
            <a:endParaRPr lang="en-US" dirty="0" smtClean="0"/>
          </a:p>
          <a:p>
            <a:r>
              <a:rPr lang="uk-UA" dirty="0" smtClean="0"/>
              <a:t>Інтернет ресурси </a:t>
            </a:r>
          </a:p>
          <a:p>
            <a:r>
              <a:rPr lang="ru-RU" dirty="0" err="1"/>
              <a:t>Онкологія</a:t>
            </a:r>
            <a:r>
              <a:rPr lang="ru-RU" dirty="0"/>
              <a:t> </a:t>
            </a:r>
            <a:r>
              <a:rPr lang="ru-RU" dirty="0" smtClean="0"/>
              <a:t>За </a:t>
            </a:r>
            <a:r>
              <a:rPr lang="ru-RU" dirty="0" err="1"/>
              <a:t>редакцією</a:t>
            </a:r>
            <a:r>
              <a:rPr lang="ru-RU" dirty="0"/>
              <a:t> проф. </a:t>
            </a:r>
            <a:r>
              <a:rPr lang="ru-RU" dirty="0" err="1" smtClean="0"/>
              <a:t>І.Б.Щепотіна2014</a:t>
            </a:r>
            <a:endParaRPr lang="ru-RU" dirty="0" smtClean="0"/>
          </a:p>
          <a:p>
            <a:r>
              <a:rPr lang="uk-UA" b="1" dirty="0"/>
              <a:t>Всесвітня організація охорони здоров'я (</a:t>
            </a:r>
            <a:r>
              <a:rPr lang="uk-UA" b="1" dirty="0" err="1" smtClean="0"/>
              <a:t>ВООЗ</a:t>
            </a:r>
            <a:endParaRPr lang="uk-UA" b="1" dirty="0" smtClean="0"/>
          </a:p>
          <a:p>
            <a:r>
              <a:rPr lang="uk-UA" b="1" dirty="0" smtClean="0"/>
              <a:t>Національний </a:t>
            </a:r>
            <a:r>
              <a:rPr lang="uk-UA" b="1" dirty="0"/>
              <a:t>раковий інститут (</a:t>
            </a:r>
            <a:r>
              <a:rPr lang="en-US" b="1" dirty="0"/>
              <a:t>National Cancer Institute</a:t>
            </a:r>
            <a:r>
              <a:rPr lang="en-US" b="1" dirty="0" smtClean="0"/>
              <a:t>)</a:t>
            </a:r>
            <a:r>
              <a:rPr lang="en-US" dirty="0" smtClean="0"/>
              <a:t>:</a:t>
            </a:r>
            <a:endParaRPr lang="uk-UA" dirty="0" smtClean="0"/>
          </a:p>
          <a:p>
            <a:r>
              <a:rPr lang="uk-UA" b="1" dirty="0" smtClean="0"/>
              <a:t>Український </a:t>
            </a:r>
            <a:r>
              <a:rPr lang="uk-UA" b="1" dirty="0"/>
              <a:t>Реєстр раку</a:t>
            </a:r>
            <a:endParaRPr lang="uk-UA" dirty="0"/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FAB73BC-B049-4115-A692-8D63A059BFB8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49221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20D8A54-1D72-4F92-B62A-7D5313FD65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8D68FF4-BAD0-4642-AF13-8C81E6DA6F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5F63BB-8299-4DC6-BEF4-D74C2867262F}">
  <ds:schemaRefs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16c05727-aa75-4e4a-9b5f-8a80a1165891"/>
    <ds:schemaRef ds:uri="http://purl.org/dc/dcmitype/"/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для фермерской продукции</Template>
  <TotalTime>0</TotalTime>
  <Words>592</Words>
  <Application>Microsoft Office PowerPoint</Application>
  <PresentationFormat>Широкоэкранный</PresentationFormat>
  <Paragraphs>58</Paragraphs>
  <Slides>10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</vt:lpstr>
      <vt:lpstr>Rockwell</vt:lpstr>
      <vt:lpstr>Rockwell Extra Bold</vt:lpstr>
      <vt:lpstr>Wingdings</vt:lpstr>
      <vt:lpstr>Дерево</vt:lpstr>
      <vt:lpstr>Онкопрофілактика раку молочної залози</vt:lpstr>
      <vt:lpstr>Вступ</vt:lpstr>
      <vt:lpstr>Фактори ризику</vt:lpstr>
      <vt:lpstr>Випадки</vt:lpstr>
      <vt:lpstr>Онкопрофілактичні  заходи </vt:lpstr>
      <vt:lpstr>Самообстежння</vt:lpstr>
      <vt:lpstr>Статистика</vt:lpstr>
      <vt:lpstr>Висновок  </vt:lpstr>
      <vt:lpstr>Джерела інформації</vt:lpstr>
      <vt:lpstr>Дякую за увагу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2023-07-26T17:12:41Z</dcterms:created>
  <dcterms:modified xsi:type="dcterms:W3CDTF">2023-07-26T17:50:28Z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