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0" r:id="rId4"/>
    <p:sldId id="258" r:id="rId5"/>
    <p:sldId id="259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73B4-1439-4340-ADEE-F4B4F4AF2B5F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53593-6D47-471E-9C80-69090A832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2497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53593-6D47-471E-9C80-69090A832F91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5871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A64282-8230-463D-8FD4-5D840EBDC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4A5CF49-2444-482C-9551-2F8BFADC40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B802A02-7D99-4A84-B9BB-4F8133708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55E156B-1E9A-4207-9852-D15883B8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926C917-8BDC-4234-9362-5D7A3D28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827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B46DB-58F3-4BD6-AE0C-34C47F25E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C3070D5-7035-4A86-8EDE-8D9F0C9E5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7C0B66-67C3-4EE9-9A51-0473BD015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B0A6C5-67D8-4DAD-835B-A1CE36F06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8E9ED43-5A91-41BF-9421-1F826B10D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938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EC1A49E-0D9D-4F85-AFD1-3DEC7BF38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94953DC-1692-4CB3-8785-ED7843E5A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A2B5C29-0D3B-4B75-B9DD-CCFC2AB8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FCBA0B-6D8A-42CD-A651-827CF215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1495676-F7CE-4CBC-97AE-C11FBDDA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625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BF94E-0A62-4613-8A06-10B597650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57C56F-4DB8-4ED3-B415-B0C8800C5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54F8EB-7707-4F8B-8BE8-81FEF658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A928F6D-121F-4904-98D3-8752743E6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05E226B-C96B-48CA-9D2B-16D12D16E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1686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0E3FD1-BAD5-4ED1-9AC8-10CB8292C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CC6669A-1AFD-4C4C-B4A2-71169B202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AFE2FC4-6C24-4FAC-8437-01E3CE562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3C682D-485E-4F4D-86BB-AA0049975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A063C99-5BC0-4E03-85CE-C61C6BE5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348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A1A35-B729-4091-8C46-206D920B0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A3F7C4-5CF5-436A-97EA-A468A2D6C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6402C43-D996-41B5-AACC-B13EE4A35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84A7608-5792-40BB-8126-1BCDD4075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EE54D28-773E-4A59-94B0-F43E8D57B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8BF5C17-80D2-4AD7-9ABE-9CCEBEF05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474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E35A3-EFE4-473E-B747-889A4702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853F200-4018-43AD-B972-2EC36AA90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16EFD2A-DC47-431B-848F-CD8504E89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2FDC01F-566D-4E8D-8CF3-F671BAF12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083822A-9962-41DD-9212-050C66C49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22B9EEB-1EAB-47ED-9708-68F30EFF6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0373E47-9A6A-492B-BACE-1D81EA4DB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CCF4A74-67FF-4953-9ABA-BEF56DFE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87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96BE2-3021-403F-969D-FA4F211F5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A654C7F-B766-48A0-BCC8-45BA0C52C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0E13DB2-2ADB-4CF6-B98D-62E1E9317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BCA2C7E-FB4E-4799-AAC1-8CB6C068A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107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6D9E39E-190C-4A19-841F-003E3E5D5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0CD36B0-9608-4E3D-8B8A-944D6FB1E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E5977FA-B09A-4C15-ABDD-7F29D2B70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9586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79ABC0-003A-4602-91AC-82835DB4E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13C898-62AE-4FD2-AF30-F60C357E4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15501B8-0034-480A-BDCA-1FBEAE2925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6301F6-B05E-480B-ADE8-30DCDCE75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DF958A3-BE66-4F76-BA33-1E0DF6D07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F38500D-C37B-4857-9A72-90DE8501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694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BEDDB-4B04-4CE5-BF0C-8FCD4E857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CE8CC08-C0CB-429E-A33B-8FE0B83DAF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6556B98-5DFD-4D36-AB03-51BCA8722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CCE610B-A7A5-412C-B1FD-D835248A7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4CAD904-E7BF-416C-BCA6-C22FE4EC2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C7EAF91-06DD-4CEB-93DD-D1FBC88AF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032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12BA5F0-CD4C-4FCF-B573-D974DA2F8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7F3DD2-B5E5-4F9E-826D-AA2379853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BC8DE9A-D74C-4D5B-8CBB-03D190DA3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92375-0E2E-4829-BEAF-CEE8792D6B0E}" type="datetimeFigureOut">
              <a:rPr lang="uk-UA" smtClean="0"/>
              <a:t>25.09.2023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418BC9A-6B61-4802-B728-C74AD8ED7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075505-3B17-4CBF-8E3F-36DB78BEC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42210-B8A3-49EA-891D-FCEB33A6CBF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375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2D784-64BE-4294-A7FF-491E8AA58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9540"/>
            <a:ext cx="9144000" cy="2387600"/>
          </a:xfrm>
        </p:spPr>
        <p:txBody>
          <a:bodyPr/>
          <a:lstStyle/>
          <a:p>
            <a:r>
              <a:rPr lang="uk-UA" dirty="0"/>
              <a:t>Страхова і сімейна медицина в Україні</a:t>
            </a:r>
          </a:p>
        </p:txBody>
      </p:sp>
      <p:sp>
        <p:nvSpPr>
          <p:cNvPr id="4" name="Підзаголовок 2">
            <a:extLst>
              <a:ext uri="{FF2B5EF4-FFF2-40B4-BE49-F238E27FC236}">
                <a16:creationId xmlns:a16="http://schemas.microsoft.com/office/drawing/2014/main" id="{5861D376-C4F5-4911-960C-852C4D94CDAE}"/>
              </a:ext>
            </a:extLst>
          </p:cNvPr>
          <p:cNvSpPr txBox="1">
            <a:spLocks/>
          </p:cNvSpPr>
          <p:nvPr/>
        </p:nvSpPr>
        <p:spPr>
          <a:xfrm>
            <a:off x="1071465" y="153971"/>
            <a:ext cx="9719388" cy="1135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 </a:t>
            </a:r>
          </a:p>
        </p:txBody>
      </p:sp>
      <p:sp>
        <p:nvSpPr>
          <p:cNvPr id="6" name="Підзаголовок 2">
            <a:extLst>
              <a:ext uri="{FF2B5EF4-FFF2-40B4-BE49-F238E27FC236}">
                <a16:creationId xmlns:a16="http://schemas.microsoft.com/office/drawing/2014/main" id="{B9AABC5F-5262-44B4-A433-40AAA6793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9158" y="3667140"/>
            <a:ext cx="9144000" cy="3013367"/>
          </a:xfrm>
        </p:spPr>
        <p:txBody>
          <a:bodyPr>
            <a:normAutofit/>
          </a:bodyPr>
          <a:lstStyle/>
          <a:p>
            <a:endParaRPr lang="uk-UA" sz="2000" dirty="0"/>
          </a:p>
          <a:p>
            <a:endParaRPr lang="uk-UA" sz="2000" dirty="0"/>
          </a:p>
          <a:p>
            <a:br>
              <a:rPr lang="uk-UA" sz="2000" dirty="0"/>
            </a:br>
            <a:br>
              <a:rPr lang="uk-UA" sz="2000" dirty="0"/>
            </a:br>
            <a:br>
              <a:rPr lang="uk-UA" sz="2000" dirty="0"/>
            </a:br>
            <a:endParaRPr lang="uk-UA" sz="2000" dirty="0"/>
          </a:p>
          <a:p>
            <a:endParaRPr lang="uk-UA" sz="2000" dirty="0"/>
          </a:p>
          <a:p>
            <a:r>
              <a:rPr lang="uk-UA" sz="2000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26469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873C-E4FA-48DD-B3DF-18D932FD5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Сімейна медицина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71161C-64C5-4A95-A990-8B5F9198B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371600"/>
            <a:ext cx="11691257" cy="5121275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У 80-их роках минулого століття ВООЗ </a:t>
            </a:r>
            <a:r>
              <a:rPr lang="uk-UA" dirty="0" err="1"/>
              <a:t>зобов</a:t>
            </a:r>
            <a:r>
              <a:rPr lang="en-US" dirty="0"/>
              <a:t>’</a:t>
            </a:r>
            <a:r>
              <a:rPr lang="uk-UA" dirty="0" err="1"/>
              <a:t>язала</a:t>
            </a:r>
            <a:r>
              <a:rPr lang="uk-UA" dirty="0"/>
              <a:t> майже всі країни залучитися до формування служби первинної медико-санітарної допомоги, ведуча одиниця якої сімейний лікар.   </a:t>
            </a:r>
          </a:p>
          <a:p>
            <a:r>
              <a:rPr lang="uk-UA" dirty="0"/>
              <a:t>Це забезпечує гарантії щодо надання рівної якості допомоги для всіх  верств населення незалежно від території проживання. </a:t>
            </a:r>
          </a:p>
          <a:p>
            <a:r>
              <a:rPr lang="uk-UA" dirty="0"/>
              <a:t>Також 90% всіх звернень за </a:t>
            </a:r>
            <a:r>
              <a:rPr lang="uk-UA" dirty="0" err="1"/>
              <a:t>мед.послугою</a:t>
            </a:r>
            <a:r>
              <a:rPr lang="uk-UA" dirty="0"/>
              <a:t> може забезпечити сімейний лікар і лише 10% вузькі спеціалісти. </a:t>
            </a:r>
          </a:p>
          <a:p>
            <a:r>
              <a:rPr lang="uk-UA" dirty="0"/>
              <a:t>Особливості роботи сімейного лікаря: орієнтація на сім</a:t>
            </a:r>
            <a:r>
              <a:rPr lang="en-US" dirty="0"/>
              <a:t>’</a:t>
            </a:r>
            <a:r>
              <a:rPr lang="uk-UA" dirty="0"/>
              <a:t>ю, ведення хворого протягом всієї медичної історії/ життя, розширені функції, направлення на профілактику. </a:t>
            </a:r>
          </a:p>
          <a:p>
            <a:r>
              <a:rPr lang="uk-UA" dirty="0"/>
              <a:t>Впровадження сімейної медицини є одним з цільових, раціональних рішень, щодо правильного розподілу коштів в медичній сфері.</a:t>
            </a:r>
          </a:p>
        </p:txBody>
      </p:sp>
    </p:spTree>
    <p:extLst>
      <p:ext uri="{BB962C8B-B14F-4D97-AF65-F5344CB8AC3E}">
        <p14:creationId xmlns:p14="http://schemas.microsoft.com/office/powerpoint/2010/main" val="1622731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D9CD2-F9B3-423E-9900-542ADBE01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3" y="111351"/>
            <a:ext cx="10515600" cy="1325563"/>
          </a:xfrm>
        </p:spPr>
        <p:txBody>
          <a:bodyPr/>
          <a:lstStyle/>
          <a:p>
            <a:r>
              <a:rPr lang="uk-UA" dirty="0"/>
              <a:t>Сімейна медицина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36969BA-56C7-4888-86EA-4E3A257DF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43" y="1436914"/>
            <a:ext cx="11636828" cy="53097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первинну</a:t>
            </a:r>
            <a:r>
              <a:rPr lang="ru-RU" dirty="0"/>
              <a:t> </a:t>
            </a:r>
            <a:r>
              <a:rPr lang="ru-RU" dirty="0" err="1"/>
              <a:t>медичну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на засадах </a:t>
            </a:r>
            <a:r>
              <a:rPr lang="ru-RU" dirty="0" err="1"/>
              <a:t>сімейної</a:t>
            </a:r>
            <a:r>
              <a:rPr lang="ru-RU" dirty="0"/>
              <a:t> </a:t>
            </a:r>
            <a:r>
              <a:rPr lang="ru-RU" dirty="0" err="1"/>
              <a:t>медицини</a:t>
            </a:r>
            <a:r>
              <a:rPr lang="ru-RU" dirty="0"/>
              <a:t>» </a:t>
            </a:r>
            <a:r>
              <a:rPr lang="ru-RU" dirty="0" err="1"/>
              <a:t>від</a:t>
            </a:r>
            <a:r>
              <a:rPr lang="ru-RU" dirty="0"/>
              <a:t> 22.06.2017 р. № 6634 в </a:t>
            </a:r>
            <a:r>
              <a:rPr lang="ru-RU" dirty="0" err="1"/>
              <a:t>частині</a:t>
            </a:r>
            <a:r>
              <a:rPr lang="ru-RU" dirty="0"/>
              <a:t> «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» </a:t>
            </a:r>
            <a:r>
              <a:rPr lang="ru-RU" dirty="0" err="1"/>
              <a:t>зазначено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«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сімейної</a:t>
            </a:r>
            <a:r>
              <a:rPr lang="ru-RU" dirty="0"/>
              <a:t> </a:t>
            </a:r>
            <a:r>
              <a:rPr lang="ru-RU" dirty="0" err="1"/>
              <a:t>медицини</a:t>
            </a:r>
            <a:r>
              <a:rPr lang="ru-RU" dirty="0"/>
              <a:t> </a:t>
            </a:r>
            <a:r>
              <a:rPr lang="ru-RU" dirty="0" err="1"/>
              <a:t>базується</a:t>
            </a:r>
            <a:r>
              <a:rPr lang="ru-RU" dirty="0"/>
              <a:t> на таких </a:t>
            </a:r>
            <a:r>
              <a:rPr lang="ru-RU" dirty="0" err="1"/>
              <a:t>пріоритетах</a:t>
            </a:r>
            <a:r>
              <a:rPr lang="ru-RU" dirty="0"/>
              <a:t>: </a:t>
            </a:r>
          </a:p>
          <a:p>
            <a:r>
              <a:rPr lang="uk-UA" dirty="0"/>
              <a:t>визнання первинної медичної допомоги пріоритетним напрямом діяльності суспільства і держави у сфері охорони здоров’я;</a:t>
            </a:r>
          </a:p>
          <a:p>
            <a:r>
              <a:rPr lang="uk-UA" dirty="0"/>
              <a:t>орієнтованості на пацієнта, його сім’ю і суспільство в цілому;</a:t>
            </a:r>
          </a:p>
          <a:p>
            <a:r>
              <a:rPr lang="uk-UA" dirty="0"/>
              <a:t>рівних можливостях пацієнтів в отриманні первинної медичної допомоги;</a:t>
            </a:r>
          </a:p>
          <a:p>
            <a:r>
              <a:rPr lang="uk-UA" dirty="0"/>
              <a:t>гарантованому обсязі безоплатної первинної медичної допомоги;</a:t>
            </a:r>
          </a:p>
          <a:p>
            <a:r>
              <a:rPr lang="uk-UA" dirty="0"/>
              <a:t>вільному виборі суб’єкта первинної медичної допомоги, усвідомленому виборі методів профілактики, діагностики та лікування захворювань;</a:t>
            </a:r>
          </a:p>
          <a:p>
            <a:r>
              <a:rPr lang="uk-UA" dirty="0"/>
              <a:t>дотриманні галузевих стандартів у сфері охорони здоров’я;</a:t>
            </a:r>
          </a:p>
          <a:p>
            <a:r>
              <a:rPr lang="uk-UA" dirty="0"/>
              <a:t>відповідальності пацієнта та членів його сім’ї за стан власного здоров’я, достовірне і своєчасне інформування спеціалістів сімейної медицини про його зміни». </a:t>
            </a:r>
          </a:p>
          <a:p>
            <a:pPr marL="0" indent="0">
              <a:buNone/>
            </a:pPr>
            <a:r>
              <a:rPr lang="uk-UA" i="1" dirty="0"/>
              <a:t>Власного закону сімейна медицина не має.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6167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B2F7D1-7E4F-4C07-A228-08B7028BD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721" y="845911"/>
            <a:ext cx="11424558" cy="5799818"/>
          </a:xfrm>
        </p:spPr>
        <p:txBody>
          <a:bodyPr>
            <a:normAutofit/>
          </a:bodyPr>
          <a:lstStyle/>
          <a:p>
            <a:r>
              <a:rPr lang="uk-UA" dirty="0"/>
              <a:t>Сімейний лікар може укласти договір максимум з 1800 пацієнтами. Саме таку кількість рекомендує МОЗ. Щоправда, є і винятки — лікарі сільських лікарських амбулаторій, які працюють у селах, населення яких перевищує 2 тис. осіб, можуть підписати договір з більшою кількістю </a:t>
            </a:r>
            <a:r>
              <a:rPr lang="uk-UA" dirty="0" err="1"/>
              <a:t>пацієнтів.Виплати</a:t>
            </a:r>
            <a:r>
              <a:rPr lang="uk-UA" dirty="0"/>
              <a:t> сімейному лікареві на одного пацієнта в 2018 році становили 370 грн, у 2019 році — 450 грн, у 2020 році — 600 грн. </a:t>
            </a:r>
          </a:p>
          <a:p>
            <a:r>
              <a:rPr lang="uk-UA" dirty="0"/>
              <a:t>НСЗУ регулярно публікує на офіційному сайті дані про те, як працює первинна ланка медичної допомоги. На відповідних </a:t>
            </a:r>
            <a:r>
              <a:rPr lang="uk-UA" dirty="0" err="1"/>
              <a:t>дашбордах</a:t>
            </a:r>
            <a:r>
              <a:rPr lang="uk-UA" dirty="0"/>
              <a:t> сімейний лікар може </a:t>
            </a:r>
            <a:r>
              <a:rPr lang="uk-UA" dirty="0" err="1"/>
              <a:t>перевірити:скільки</a:t>
            </a:r>
            <a:r>
              <a:rPr lang="uk-UA" dirty="0"/>
              <a:t> у нього пацієнтів (кількість укладених декларацій), яка вікова структура пацієнтів, розмежування пацієнтів за статтю, інформацію про виписані електронні рецепти.</a:t>
            </a:r>
          </a:p>
        </p:txBody>
      </p:sp>
    </p:spTree>
    <p:extLst>
      <p:ext uri="{BB962C8B-B14F-4D97-AF65-F5344CB8AC3E}">
        <p14:creationId xmlns:p14="http://schemas.microsoft.com/office/powerpoint/2010/main" val="2495005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73A9E-BCEA-4954-BE25-67F67626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0" y="18256"/>
            <a:ext cx="11751129" cy="1108416"/>
          </a:xfrm>
        </p:spPr>
        <p:txBody>
          <a:bodyPr/>
          <a:lstStyle/>
          <a:p>
            <a:r>
              <a:rPr lang="uk-UA" dirty="0"/>
              <a:t>Співпраця «лікар-пацієнт»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AE8A69-774F-4A0E-A4E2-2B404EFC2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70" y="979714"/>
            <a:ext cx="11751128" cy="5197249"/>
          </a:xfrm>
        </p:spPr>
        <p:txBody>
          <a:bodyPr>
            <a:normAutofit/>
          </a:bodyPr>
          <a:lstStyle/>
          <a:p>
            <a:r>
              <a:rPr lang="uk-UA" dirty="0"/>
              <a:t>Співпраця між лікарем та пацієнтом стартує з підписання декларації. Декларація укладається безстроково. Повторно підписати документ доведеться лише в тому разі, коли пацієнт захоче обслуговуватись у іншого сімейного лікаря. </a:t>
            </a:r>
          </a:p>
          <a:p>
            <a:r>
              <a:rPr lang="uk-UA" dirty="0"/>
              <a:t>Лікар ПМД може відмовитись від подальшого ведення пацієнта, який не виконує медичних приписів або правил внутрішнього трудового розпорядку </a:t>
            </a:r>
            <a:r>
              <a:rPr lang="uk-UA" dirty="0" err="1"/>
              <a:t>медзакладу</a:t>
            </a:r>
            <a:r>
              <a:rPr lang="uk-UA" dirty="0"/>
              <a:t>, за умов, що це не загрожуватиме життю пацієнта і здоров’ю населення. З підтвердженими фактами порушень і відповідною заявою лікар має звернутись до керівника </a:t>
            </a:r>
            <a:r>
              <a:rPr lang="uk-UA" dirty="0" err="1"/>
              <a:t>медзакладу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8731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AE3BC80-F17D-4A01-8723-3F068233B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0" y="18256"/>
            <a:ext cx="11751129" cy="1108416"/>
          </a:xfrm>
        </p:spPr>
        <p:txBody>
          <a:bodyPr/>
          <a:lstStyle/>
          <a:p>
            <a:r>
              <a:rPr lang="uk-UA" dirty="0"/>
              <a:t>Співпраця «лікар-пацієнт»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AC7F7-F192-4CC2-8752-6C9E2C3EF477}"/>
              </a:ext>
            </a:extLst>
          </p:cNvPr>
          <p:cNvSpPr txBox="1"/>
          <p:nvPr/>
        </p:nvSpPr>
        <p:spPr>
          <a:xfrm>
            <a:off x="375557" y="1126672"/>
            <a:ext cx="109564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Пацієнти</a:t>
            </a:r>
            <a:r>
              <a:rPr lang="ru-RU" sz="2800" dirty="0"/>
              <a:t> з </a:t>
            </a:r>
            <a:r>
              <a:rPr lang="ru-RU" sz="2800" dirty="0" err="1"/>
              <a:t>декларацієюю</a:t>
            </a:r>
            <a:r>
              <a:rPr lang="ru-RU" sz="2800" dirty="0"/>
              <a:t> </a:t>
            </a:r>
            <a:r>
              <a:rPr lang="ru-RU" sz="2800" dirty="0" err="1"/>
              <a:t>можуть</a:t>
            </a:r>
            <a:r>
              <a:rPr lang="ru-RU" sz="2800" dirty="0"/>
              <a:t> </a:t>
            </a:r>
            <a:r>
              <a:rPr lang="ru-RU" sz="2800" dirty="0" err="1"/>
              <a:t>розраховувати</a:t>
            </a:r>
            <a:r>
              <a:rPr lang="ru-RU" sz="2800" dirty="0"/>
              <a:t> на так</a:t>
            </a:r>
            <a:r>
              <a:rPr lang="uk-UA" sz="2800" dirty="0"/>
              <a:t>і безоплатні послуги: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Динамічне спостереження за станом;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Діагностику і лікування найбільш поширених </a:t>
            </a:r>
            <a:r>
              <a:rPr lang="uk-UA" sz="2000" dirty="0" err="1"/>
              <a:t>хвороб</a:t>
            </a:r>
            <a:r>
              <a:rPr lang="uk-UA" sz="2000" dirty="0"/>
              <a:t> , травм, отруєнь, патологічних і фізіологічних станів;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Вакцинацію дітей і дорослих відповідно до Національного </a:t>
            </a:r>
            <a:r>
              <a:rPr lang="uk-UA" sz="2000" dirty="0" err="1"/>
              <a:t>календара</a:t>
            </a:r>
            <a:r>
              <a:rPr lang="uk-UA" sz="2000" dirty="0"/>
              <a:t> щеплень;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Направлення до вузьких спеціалістів;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Електронні рецепти за системою « Доступні ліки» та інсулін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Такі аналізи: ЗАК, ЗАС, визначення глюкози,  холестерину. Можливе створення направлення на інші аналізи і обстеження, але в межах іншого медичного пакету.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Визначення ваги, АТ, зросту, ЕКГ, окружності талії.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/>
              <a:t>Швидкі тести на вагітність, ВІЛ, вірусні гепатити, </a:t>
            </a:r>
            <a:r>
              <a:rPr lang="uk-UA" sz="2000" dirty="0" err="1"/>
              <a:t>коронавірусну</a:t>
            </a:r>
            <a:r>
              <a:rPr lang="uk-UA" sz="2000" dirty="0"/>
              <a:t> хворобу.</a:t>
            </a:r>
          </a:p>
        </p:txBody>
      </p:sp>
    </p:spTree>
    <p:extLst>
      <p:ext uri="{BB962C8B-B14F-4D97-AF65-F5344CB8AC3E}">
        <p14:creationId xmlns:p14="http://schemas.microsoft.com/office/powerpoint/2010/main" val="2974976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71A64-D6DE-483A-A2A8-04366D7F2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Робота сімейної медицини в період війни: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1066A8E-741D-4189-B638-B35355E75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Дистанційний контакт пацієнта і лікаря; </a:t>
            </a:r>
          </a:p>
          <a:p>
            <a:r>
              <a:rPr lang="uk-UA" dirty="0"/>
              <a:t>В разі неможливості онлайн взаємодії з сімейним лікарем, можна звернутися до будь-якого найближчого медичного закладу, який надає первинну медичну допомогу. </a:t>
            </a:r>
          </a:p>
          <a:p>
            <a:r>
              <a:rPr lang="uk-UA" dirty="0"/>
              <a:t>Адресу і телефон найближчого закладу ПМД може підказати контакт – центр НСЗУ. </a:t>
            </a:r>
          </a:p>
          <a:p>
            <a:r>
              <a:rPr lang="uk-UA" dirty="0"/>
              <a:t>Укладати нову декларацію непотрібно</a:t>
            </a:r>
          </a:p>
          <a:p>
            <a:r>
              <a:rPr lang="uk-UA" dirty="0"/>
              <a:t>Лікарі ПМД мають вести облік вимушено переміщених  осіб. </a:t>
            </a:r>
          </a:p>
          <a:p>
            <a:r>
              <a:rPr lang="uk-UA" dirty="0"/>
              <a:t>За системою « Доступні ліки» виписують як електронні, так і </a:t>
            </a:r>
            <a:r>
              <a:rPr lang="uk-UA" dirty="0" err="1"/>
              <a:t>паперовід</a:t>
            </a:r>
            <a:r>
              <a:rPr lang="uk-UA" dirty="0"/>
              <a:t> рецепти.</a:t>
            </a:r>
          </a:p>
        </p:txBody>
      </p:sp>
    </p:spTree>
    <p:extLst>
      <p:ext uri="{BB962C8B-B14F-4D97-AF65-F5344CB8AC3E}">
        <p14:creationId xmlns:p14="http://schemas.microsoft.com/office/powerpoint/2010/main" val="178587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3A45D-EF51-4BF4-86BC-93006189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71" y="3222625"/>
            <a:ext cx="10515600" cy="1325563"/>
          </a:xfrm>
        </p:spPr>
        <p:txBody>
          <a:bodyPr/>
          <a:lstStyle/>
          <a:p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55256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153C1-DABE-4D9F-BE66-2F82E631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Страхова медицина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3C41B6-0EEA-4E47-895E-1B47A9B18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це система організації фінансування охорони здоров'я за допомогою коштів, що накопичуються у резервах спеціалізованих страхових компаній, які здійснюють медичне страхування. Завдяки страховій медицині забезпечується економічна і соціальна захищеність середньої і малозабезпечених верств населення, гарантованість їх прав на медичну допомогу. </a:t>
            </a:r>
          </a:p>
          <a:p>
            <a:endParaRPr lang="uk-UA" dirty="0"/>
          </a:p>
          <a:p>
            <a:r>
              <a:rPr lang="ru-RU" dirty="0"/>
              <a:t>Мета </a:t>
            </a:r>
            <a:r>
              <a:rPr lang="ru-RU" dirty="0" err="1"/>
              <a:t>медичного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- </a:t>
            </a:r>
            <a:r>
              <a:rPr lang="ru-RU" dirty="0" err="1"/>
              <a:t>гарантувати</a:t>
            </a:r>
            <a:r>
              <a:rPr lang="ru-RU" dirty="0"/>
              <a:t> </a:t>
            </a:r>
            <a:r>
              <a:rPr lang="ru-RU" dirty="0" err="1"/>
              <a:t>громадянам</a:t>
            </a:r>
            <a:r>
              <a:rPr lang="ru-RU" dirty="0"/>
              <a:t> при </a:t>
            </a:r>
            <a:r>
              <a:rPr lang="ru-RU" dirty="0" err="1"/>
              <a:t>виникненні</a:t>
            </a:r>
            <a:r>
              <a:rPr lang="ru-RU" dirty="0"/>
              <a:t> страхового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залучити</a:t>
            </a:r>
            <a:r>
              <a:rPr lang="ru-RU" dirty="0"/>
              <a:t> в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і на </a:t>
            </a:r>
            <a:r>
              <a:rPr lang="ru-RU" dirty="0" err="1"/>
              <a:t>профілактичні</a:t>
            </a:r>
            <a:r>
              <a:rPr lang="ru-RU" dirty="0"/>
              <a:t> заходи.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6540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ілка: вправо 3">
            <a:extLst>
              <a:ext uri="{FF2B5EF4-FFF2-40B4-BE49-F238E27FC236}">
                <a16:creationId xmlns:a16="http://schemas.microsoft.com/office/drawing/2014/main" id="{4D465E4A-4D28-46D8-88B6-2C07550180CD}"/>
              </a:ext>
            </a:extLst>
          </p:cNvPr>
          <p:cNvSpPr/>
          <p:nvPr/>
        </p:nvSpPr>
        <p:spPr>
          <a:xfrm>
            <a:off x="228600" y="342900"/>
            <a:ext cx="4212771" cy="1061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/>
              <a:t>Об'єкт медичного страхування</a:t>
            </a:r>
            <a:endParaRPr lang="uk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76C98E-38C6-43C2-B21D-BA6E2BE9A444}"/>
              </a:ext>
            </a:extLst>
          </p:cNvPr>
          <p:cNvSpPr txBox="1"/>
          <p:nvPr/>
        </p:nvSpPr>
        <p:spPr>
          <a:xfrm>
            <a:off x="4865914" y="688912"/>
            <a:ext cx="627017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/>
              <a:t>життя і здоров'я громадян</a:t>
            </a:r>
            <a:endParaRPr lang="uk-UA" dirty="0"/>
          </a:p>
        </p:txBody>
      </p:sp>
      <p:sp>
        <p:nvSpPr>
          <p:cNvPr id="10" name="Стрілка: вправо 9">
            <a:extLst>
              <a:ext uri="{FF2B5EF4-FFF2-40B4-BE49-F238E27FC236}">
                <a16:creationId xmlns:a16="http://schemas.microsoft.com/office/drawing/2014/main" id="{A371A7F8-715E-4FFE-93C8-B334C88ABD0A}"/>
              </a:ext>
            </a:extLst>
          </p:cNvPr>
          <p:cNvSpPr/>
          <p:nvPr/>
        </p:nvSpPr>
        <p:spPr>
          <a:xfrm>
            <a:off x="228598" y="3429000"/>
            <a:ext cx="4212771" cy="1061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Страховий випадок</a:t>
            </a:r>
            <a:endParaRPr lang="uk-UA" dirty="0"/>
          </a:p>
        </p:txBody>
      </p:sp>
      <p:sp>
        <p:nvSpPr>
          <p:cNvPr id="11" name="Стрілка: вправо 10">
            <a:extLst>
              <a:ext uri="{FF2B5EF4-FFF2-40B4-BE49-F238E27FC236}">
                <a16:creationId xmlns:a16="http://schemas.microsoft.com/office/drawing/2014/main" id="{85A779C1-A093-4640-B3C0-F5B46A71A0B9}"/>
              </a:ext>
            </a:extLst>
          </p:cNvPr>
          <p:cNvSpPr/>
          <p:nvPr/>
        </p:nvSpPr>
        <p:spPr>
          <a:xfrm>
            <a:off x="228598" y="1543050"/>
            <a:ext cx="4212771" cy="1061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Складові суб'єкти медичного страхування</a:t>
            </a:r>
            <a:endParaRPr lang="uk-UA" dirty="0"/>
          </a:p>
        </p:txBody>
      </p:sp>
      <p:sp>
        <p:nvSpPr>
          <p:cNvPr id="12" name="Стрілка: вправо 11">
            <a:extLst>
              <a:ext uri="{FF2B5EF4-FFF2-40B4-BE49-F238E27FC236}">
                <a16:creationId xmlns:a16="http://schemas.microsoft.com/office/drawing/2014/main" id="{1BA1AF6D-E91A-482D-A6EE-11180C3F21D0}"/>
              </a:ext>
            </a:extLst>
          </p:cNvPr>
          <p:cNvSpPr/>
          <p:nvPr/>
        </p:nvSpPr>
        <p:spPr>
          <a:xfrm>
            <a:off x="228598" y="4898571"/>
            <a:ext cx="4212771" cy="10613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Страховий ризик</a:t>
            </a:r>
            <a:endParaRPr lang="uk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96592D-4CDF-4894-92E6-3C75EDE43F57}"/>
              </a:ext>
            </a:extLst>
          </p:cNvPr>
          <p:cNvSpPr txBox="1"/>
          <p:nvPr/>
        </p:nvSpPr>
        <p:spPr>
          <a:xfrm>
            <a:off x="4865914" y="1404257"/>
            <a:ext cx="627017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u="sng" dirty="0"/>
              <a:t>Страховик</a:t>
            </a:r>
            <a:r>
              <a:rPr lang="ru-RU" sz="1600" dirty="0"/>
              <a:t>(</a:t>
            </a:r>
            <a:r>
              <a:rPr lang="uk-UA" sz="1600" dirty="0"/>
              <a:t>юридичні особи, цільові страхові фонди, які здійснюють керівництво та управління окремими видами загальнообов'язкового державного соціального страхування, провадять збір та акумуляцію страхових внесків, контроль за використанням коштів, забезпечують фінансування виплат)</a:t>
            </a:r>
            <a:r>
              <a:rPr lang="ru-RU" dirty="0"/>
              <a:t>, </a:t>
            </a:r>
            <a:r>
              <a:rPr lang="ru-RU" b="1" u="sng" dirty="0" err="1"/>
              <a:t>страхувальник</a:t>
            </a:r>
            <a:r>
              <a:rPr lang="ru-RU" dirty="0"/>
              <a:t> (</a:t>
            </a:r>
            <a:r>
              <a:rPr lang="ru-RU" sz="1600" dirty="0" err="1"/>
              <a:t>роботодавець</a:t>
            </a:r>
            <a:r>
              <a:rPr lang="ru-RU" sz="1600" dirty="0"/>
              <a:t> та </a:t>
            </a:r>
            <a:r>
              <a:rPr lang="ru-RU" sz="1600" dirty="0" err="1"/>
              <a:t>застраховані</a:t>
            </a:r>
            <a:r>
              <a:rPr lang="ru-RU" sz="1600" dirty="0"/>
              <a:t> особи, </a:t>
            </a: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інше</a:t>
            </a:r>
            <a:r>
              <a:rPr lang="ru-RU" sz="1600" dirty="0"/>
              <a:t> не </a:t>
            </a:r>
            <a:r>
              <a:rPr lang="ru-RU" sz="1600" dirty="0" err="1"/>
              <a:t>передбачене</a:t>
            </a:r>
            <a:r>
              <a:rPr lang="ru-RU" sz="1600" dirty="0"/>
              <a:t> законами </a:t>
            </a:r>
            <a:r>
              <a:rPr lang="ru-RU" sz="1600" dirty="0" err="1"/>
              <a:t>України</a:t>
            </a:r>
            <a:r>
              <a:rPr lang="ru-RU" dirty="0"/>
              <a:t>), </a:t>
            </a:r>
            <a:r>
              <a:rPr lang="ru-RU" dirty="0" err="1"/>
              <a:t>застрахований</a:t>
            </a:r>
            <a:r>
              <a:rPr lang="ru-RU" dirty="0"/>
              <a:t> та </a:t>
            </a:r>
            <a:r>
              <a:rPr lang="ru-RU" dirty="0" err="1"/>
              <a:t>надавачі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45ED6F-996A-4A5E-BCC8-FB2EAFC86034}"/>
              </a:ext>
            </a:extLst>
          </p:cNvPr>
          <p:cNvSpPr txBox="1"/>
          <p:nvPr/>
        </p:nvSpPr>
        <p:spPr>
          <a:xfrm>
            <a:off x="4865914" y="3514752"/>
            <a:ext cx="627017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/>
              <a:t>подія, з настанням якої виникає право застрахованої особи та/або членів її сім'ї на отримання матеріального забезпечення або соціальних послуг за загальнообов'язковим державним соціальним медичним страхуванням.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095F06-04D7-4F10-9880-4FE6FE01A2B1}"/>
              </a:ext>
            </a:extLst>
          </p:cNvPr>
          <p:cNvSpPr txBox="1"/>
          <p:nvPr/>
        </p:nvSpPr>
        <p:spPr>
          <a:xfrm>
            <a:off x="4838700" y="4968759"/>
            <a:ext cx="627017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/>
              <a:t>обставини, внаслідок яких громадяни та/або члени їх сімей можуть втратити тимчасово або назавжди засоби до існування і потребують матеріальної підтримки або соціальних послуг за загальнообов'язковим державним соціальним медичним страхуванням.</a:t>
            </a:r>
          </a:p>
        </p:txBody>
      </p:sp>
    </p:spTree>
    <p:extLst>
      <p:ext uri="{BB962C8B-B14F-4D97-AF65-F5344CB8AC3E}">
        <p14:creationId xmlns:p14="http://schemas.microsoft.com/office/powerpoint/2010/main" val="865746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9DF4C974-B4B1-44A8-BB74-2A671B516CED}"/>
              </a:ext>
            </a:extLst>
          </p:cNvPr>
          <p:cNvSpPr/>
          <p:nvPr/>
        </p:nvSpPr>
        <p:spPr>
          <a:xfrm>
            <a:off x="2873829" y="604157"/>
            <a:ext cx="5763985" cy="9307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u="sng" dirty="0"/>
              <a:t>Форми медичного страхування</a:t>
            </a:r>
          </a:p>
        </p:txBody>
      </p:sp>
      <p:cxnSp>
        <p:nvCxnSpPr>
          <p:cNvPr id="6" name="Пряма зі стрілкою 5">
            <a:extLst>
              <a:ext uri="{FF2B5EF4-FFF2-40B4-BE49-F238E27FC236}">
                <a16:creationId xmlns:a16="http://schemas.microsoft.com/office/drawing/2014/main" id="{59B067A4-DD31-43E6-8545-FCC1A58D79DE}"/>
              </a:ext>
            </a:extLst>
          </p:cNvPr>
          <p:cNvCxnSpPr/>
          <p:nvPr/>
        </p:nvCxnSpPr>
        <p:spPr>
          <a:xfrm flipH="1">
            <a:off x="2139043" y="1404257"/>
            <a:ext cx="914400" cy="391885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4153BF80-EA34-4B04-B169-93AFD6D9A9EE}"/>
              </a:ext>
            </a:extLst>
          </p:cNvPr>
          <p:cNvCxnSpPr>
            <a:cxnSpLocks/>
          </p:cNvCxnSpPr>
          <p:nvPr/>
        </p:nvCxnSpPr>
        <p:spPr>
          <a:xfrm>
            <a:off x="8512629" y="1469572"/>
            <a:ext cx="805542" cy="32657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8049B7D3-7FE9-49F8-BEA5-A16659B3EA4E}"/>
              </a:ext>
            </a:extLst>
          </p:cNvPr>
          <p:cNvSpPr/>
          <p:nvPr/>
        </p:nvSpPr>
        <p:spPr>
          <a:xfrm>
            <a:off x="204107" y="1812472"/>
            <a:ext cx="3869871" cy="783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i="1" dirty="0" err="1"/>
              <a:t>Обов</a:t>
            </a:r>
            <a:r>
              <a:rPr lang="en-US" sz="3200" i="1" dirty="0"/>
              <a:t>’</a:t>
            </a:r>
            <a:r>
              <a:rPr lang="uk-UA" sz="3200" i="1" dirty="0" err="1"/>
              <a:t>язкова</a:t>
            </a:r>
            <a:r>
              <a:rPr lang="uk-UA" sz="3200" i="1" dirty="0"/>
              <a:t> форма</a:t>
            </a: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CFFB4106-90C6-4D96-90FB-BCF7DCCF5E9B}"/>
              </a:ext>
            </a:extLst>
          </p:cNvPr>
          <p:cNvSpPr/>
          <p:nvPr/>
        </p:nvSpPr>
        <p:spPr>
          <a:xfrm>
            <a:off x="7617279" y="1812472"/>
            <a:ext cx="3869871" cy="783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i="1" dirty="0"/>
              <a:t>Добровільна форма</a:t>
            </a: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98745DB7-1A30-4DE9-8BE2-CE7FAE38AB6D}"/>
              </a:ext>
            </a:extLst>
          </p:cNvPr>
          <p:cNvSpPr/>
          <p:nvPr/>
        </p:nvSpPr>
        <p:spPr>
          <a:xfrm>
            <a:off x="179614" y="2743200"/>
            <a:ext cx="5763984" cy="39188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Обов'язкове</a:t>
            </a:r>
            <a:r>
              <a:rPr lang="ru-RU" sz="2400" dirty="0"/>
              <a:t> </a:t>
            </a:r>
            <a:r>
              <a:rPr lang="ru-RU" sz="2400" dirty="0" err="1"/>
              <a:t>медичне</a:t>
            </a:r>
            <a:r>
              <a:rPr lang="ru-RU" sz="2400" dirty="0"/>
              <a:t> </a:t>
            </a:r>
            <a:r>
              <a:rPr lang="ru-RU" sz="2400" dirty="0" err="1"/>
              <a:t>страхування</a:t>
            </a:r>
            <a:r>
              <a:rPr lang="ru-RU" sz="2400" dirty="0"/>
              <a:t> </a:t>
            </a:r>
            <a:r>
              <a:rPr lang="ru-RU" sz="2400" dirty="0" err="1"/>
              <a:t>покликане</a:t>
            </a:r>
            <a:r>
              <a:rPr lang="ru-RU" sz="2400" dirty="0"/>
              <a:t> </a:t>
            </a:r>
            <a:r>
              <a:rPr lang="ru-RU" sz="2400" dirty="0" err="1"/>
              <a:t>забезпечити</a:t>
            </a:r>
            <a:r>
              <a:rPr lang="ru-RU" sz="2400" dirty="0"/>
              <a:t> </a:t>
            </a:r>
            <a:r>
              <a:rPr lang="ru-RU" sz="2400" dirty="0" err="1"/>
              <a:t>усім</a:t>
            </a:r>
            <a:r>
              <a:rPr lang="ru-RU" sz="2400" dirty="0"/>
              <a:t> </a:t>
            </a:r>
            <a:r>
              <a:rPr lang="ru-RU" sz="2400" dirty="0" err="1"/>
              <a:t>громадянам</a:t>
            </a:r>
            <a:r>
              <a:rPr lang="ru-RU" sz="2400" dirty="0"/>
              <a:t> </a:t>
            </a:r>
            <a:r>
              <a:rPr lang="ru-RU" sz="2400" dirty="0" err="1"/>
              <a:t>незалежно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, </a:t>
            </a:r>
            <a:r>
              <a:rPr lang="ru-RU" sz="2400" dirty="0" err="1"/>
              <a:t>соціального</a:t>
            </a:r>
            <a:r>
              <a:rPr lang="ru-RU" sz="2400" dirty="0"/>
              <a:t> </a:t>
            </a:r>
            <a:r>
              <a:rPr lang="ru-RU" sz="2400" dirty="0" err="1"/>
              <a:t>положення</a:t>
            </a:r>
            <a:r>
              <a:rPr lang="ru-RU" sz="2400" dirty="0"/>
              <a:t>, </a:t>
            </a:r>
            <a:r>
              <a:rPr lang="ru-RU" sz="2400" dirty="0" err="1"/>
              <a:t>місця</a:t>
            </a:r>
            <a:r>
              <a:rPr lang="ru-RU" sz="2400" dirty="0"/>
              <a:t> </a:t>
            </a:r>
            <a:r>
              <a:rPr lang="ru-RU" sz="2400" dirty="0" err="1"/>
              <a:t>проживання</a:t>
            </a:r>
            <a:r>
              <a:rPr lang="ru-RU" sz="2400" dirty="0"/>
              <a:t>,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прибутків</a:t>
            </a:r>
            <a:r>
              <a:rPr lang="ru-RU" sz="2400" dirty="0"/>
              <a:t>. </a:t>
            </a:r>
            <a:r>
              <a:rPr lang="ru-RU" sz="2400" dirty="0" err="1"/>
              <a:t>Медичне</a:t>
            </a:r>
            <a:r>
              <a:rPr lang="ru-RU" sz="2400" dirty="0"/>
              <a:t> </a:t>
            </a:r>
            <a:r>
              <a:rPr lang="ru-RU" sz="2400" dirty="0" err="1"/>
              <a:t>страхування</a:t>
            </a:r>
            <a:r>
              <a:rPr lang="ru-RU" sz="2400" dirty="0"/>
              <a:t>, яке </a:t>
            </a:r>
            <a:r>
              <a:rPr lang="ru-RU" sz="2400" dirty="0" err="1"/>
              <a:t>провадиться</a:t>
            </a:r>
            <a:r>
              <a:rPr lang="ru-RU" sz="2400" dirty="0"/>
              <a:t> в </a:t>
            </a:r>
            <a:r>
              <a:rPr lang="ru-RU" sz="2400" dirty="0" err="1"/>
              <a:t>обов'язковій</a:t>
            </a:r>
            <a:r>
              <a:rPr lang="ru-RU" sz="2400" dirty="0"/>
              <a:t> </a:t>
            </a:r>
            <a:r>
              <a:rPr lang="ru-RU" sz="2400" dirty="0" err="1"/>
              <a:t>формі</a:t>
            </a:r>
            <a:r>
              <a:rPr lang="ru-RU" sz="2400" dirty="0"/>
              <a:t>, </a:t>
            </a:r>
            <a:r>
              <a:rPr lang="ru-RU" sz="2400" dirty="0" err="1"/>
              <a:t>набуває</a:t>
            </a:r>
            <a:r>
              <a:rPr lang="ru-RU" sz="2400" dirty="0"/>
              <a:t> рис </a:t>
            </a:r>
            <a:r>
              <a:rPr lang="ru-RU" sz="2400" dirty="0" err="1"/>
              <a:t>соціального</a:t>
            </a:r>
            <a:r>
              <a:rPr lang="ru-RU" sz="2400" dirty="0"/>
              <a:t> </a:t>
            </a:r>
            <a:r>
              <a:rPr lang="ru-RU" sz="2400" dirty="0" err="1"/>
              <a:t>страхування</a:t>
            </a:r>
            <a:r>
              <a:rPr lang="ru-RU" sz="2400" dirty="0"/>
              <a:t>, </a:t>
            </a:r>
            <a:r>
              <a:rPr lang="ru-RU" sz="2400" dirty="0" err="1"/>
              <a:t>оскільки</a:t>
            </a:r>
            <a:r>
              <a:rPr lang="ru-RU" sz="2400" dirty="0"/>
              <a:t> порядок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визначається</a:t>
            </a:r>
            <a:r>
              <a:rPr lang="ru-RU" sz="2400" dirty="0"/>
              <a:t> </a:t>
            </a:r>
            <a:r>
              <a:rPr lang="ru-RU" sz="2400" dirty="0" err="1"/>
              <a:t>державним</a:t>
            </a:r>
            <a:r>
              <a:rPr lang="ru-RU" sz="2400" dirty="0"/>
              <a:t> </a:t>
            </a:r>
            <a:r>
              <a:rPr lang="ru-RU" sz="2400" dirty="0" err="1"/>
              <a:t>законодавством</a:t>
            </a:r>
            <a:r>
              <a:rPr lang="ru-RU" sz="2400" dirty="0"/>
              <a:t>.</a:t>
            </a:r>
            <a:endParaRPr lang="uk-UA" sz="2400" dirty="0"/>
          </a:p>
        </p:txBody>
      </p: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0BCDCAB9-737F-48A4-9C81-44986710366D}"/>
              </a:ext>
            </a:extLst>
          </p:cNvPr>
          <p:cNvSpPr/>
          <p:nvPr/>
        </p:nvSpPr>
        <p:spPr>
          <a:xfrm>
            <a:off x="6248401" y="2743200"/>
            <a:ext cx="5763985" cy="39188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Форма </a:t>
            </a:r>
            <a:r>
              <a:rPr lang="ru-RU" sz="2400" dirty="0" err="1"/>
              <a:t>страхування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виникає</a:t>
            </a:r>
            <a:r>
              <a:rPr lang="ru-RU" sz="2400" dirty="0"/>
              <a:t> на </a:t>
            </a:r>
            <a:r>
              <a:rPr lang="ru-RU" sz="2400" dirty="0" err="1"/>
              <a:t>основі</a:t>
            </a:r>
            <a:r>
              <a:rPr lang="ru-RU" sz="2400" dirty="0"/>
              <a:t> </a:t>
            </a:r>
            <a:r>
              <a:rPr lang="ru-RU" sz="2400" dirty="0" err="1"/>
              <a:t>добровільної</a:t>
            </a:r>
            <a:r>
              <a:rPr lang="ru-RU" sz="2400" dirty="0"/>
              <a:t> угоди </a:t>
            </a:r>
            <a:r>
              <a:rPr lang="ru-RU" sz="2400" dirty="0" err="1"/>
              <a:t>між</a:t>
            </a:r>
            <a:r>
              <a:rPr lang="ru-RU" sz="2400" dirty="0"/>
              <a:t> страховиком і </a:t>
            </a:r>
            <a:r>
              <a:rPr lang="ru-RU" sz="2400" dirty="0" err="1"/>
              <a:t>страхувальником</a:t>
            </a:r>
            <a:r>
              <a:rPr lang="ru-RU" sz="2400" dirty="0"/>
              <a:t>. </a:t>
            </a:r>
            <a:r>
              <a:rPr lang="uk-UA" sz="2400" dirty="0"/>
              <a:t>Добровільне страхування здійснюється через недержавні та відомчі пенсійні фонди і має додатковий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83781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A23836-9F9D-485F-8CD5-ABB3B4368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0"/>
            <a:ext cx="12192000" cy="570537"/>
          </a:xfrm>
        </p:spPr>
        <p:txBody>
          <a:bodyPr>
            <a:normAutofit/>
          </a:bodyPr>
          <a:lstStyle/>
          <a:p>
            <a:r>
              <a:rPr lang="uk-UA" sz="3200" b="1" i="1" u="sng" dirty="0"/>
              <a:t>Характерні особливості </a:t>
            </a:r>
            <a:r>
              <a:rPr lang="uk-UA" sz="3200" b="1" i="1" u="sng" dirty="0" err="1"/>
              <a:t>обов</a:t>
            </a:r>
            <a:r>
              <a:rPr lang="en-US" sz="3200" b="1" i="1" u="sng" dirty="0"/>
              <a:t>’</a:t>
            </a:r>
            <a:r>
              <a:rPr lang="uk-UA" sz="3200" b="1" i="1" u="sng" dirty="0" err="1"/>
              <a:t>язкового</a:t>
            </a:r>
            <a:r>
              <a:rPr lang="uk-UA" sz="3200" b="1" i="1" u="sng" dirty="0"/>
              <a:t> і добровільного страхування</a:t>
            </a:r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6CA6AF62-8A36-4C36-BA16-214D70AD4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155041"/>
              </p:ext>
            </p:extLst>
          </p:nvPr>
        </p:nvGraphicFramePr>
        <p:xfrm>
          <a:off x="0" y="570537"/>
          <a:ext cx="121920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54802733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4183338307"/>
                    </a:ext>
                  </a:extLst>
                </a:gridCol>
              </a:tblGrid>
              <a:tr h="479018">
                <a:tc>
                  <a:txBody>
                    <a:bodyPr/>
                    <a:lstStyle/>
                    <a:p>
                      <a:r>
                        <a:rPr lang="uk-UA" sz="3200" dirty="0" err="1"/>
                        <a:t>Обов</a:t>
                      </a:r>
                      <a:r>
                        <a:rPr lang="en-US" sz="3200" dirty="0"/>
                        <a:t>’</a:t>
                      </a:r>
                      <a:r>
                        <a:rPr lang="uk-UA" sz="3200" dirty="0" err="1"/>
                        <a:t>язкова</a:t>
                      </a:r>
                      <a:r>
                        <a:rPr lang="uk-UA" sz="3200" dirty="0"/>
                        <a:t> форма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/>
                        <a:t>Добровільна форма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703323"/>
                  </a:ext>
                </a:extLst>
              </a:tr>
              <a:tr h="756344">
                <a:tc>
                  <a:txBody>
                    <a:bodyPr/>
                    <a:lstStyle/>
                    <a:p>
                      <a:r>
                        <a:rPr lang="uk-UA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Координується державними структурами,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перебуває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жорстким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контролем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держави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характеризується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безприбутковістю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Забезпечує реалізацію  «незадоволених» страхових інтересів.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Ним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передбачається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оплата </a:t>
                      </a:r>
                      <a:r>
                        <a:rPr lang="ru-RU" sz="1800" b="0" i="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медичних</a:t>
                      </a:r>
                      <a:r>
                        <a:rPr lang="ru-RU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послуг</a:t>
                      </a:r>
                      <a:r>
                        <a:rPr lang="ru-RU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понад</a:t>
                      </a:r>
                      <a:r>
                        <a:rPr lang="ru-RU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lang="ru-RU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обов'язкового</a:t>
                      </a:r>
                      <a:r>
                        <a:rPr lang="ru-RU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медичного</a:t>
                      </a:r>
                      <a:r>
                        <a:rPr lang="ru-RU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страхування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578171"/>
                  </a:ext>
                </a:extLst>
              </a:tr>
              <a:tr h="756344">
                <a:tc>
                  <a:txBody>
                    <a:bodyPr/>
                    <a:lstStyle/>
                    <a:p>
                      <a:r>
                        <a:rPr lang="uk-UA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Принцип загальності: </a:t>
                      </a:r>
                      <a:r>
                        <a:rPr lang="uk-UA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всі громадяни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мають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право на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одержання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медичних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послуг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Є </a:t>
                      </a:r>
                      <a:r>
                        <a:rPr lang="uk-UA" b="1" dirty="0"/>
                        <a:t>різні</a:t>
                      </a:r>
                      <a:r>
                        <a:rPr lang="uk-UA" dirty="0"/>
                        <a:t> програми добровільного медичного страхування (залежно від типу медичних послуг, контингенту застрахованих, вартості послуг)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897865"/>
                  </a:ext>
                </a:extLst>
              </a:tr>
              <a:tr h="756344">
                <a:tc>
                  <a:txBody>
                    <a:bodyPr/>
                    <a:lstStyle/>
                    <a:p>
                      <a:r>
                        <a:rPr lang="uk-UA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Принцип державності (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кошти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обов'язкового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медичного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страхування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державна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власність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Добровільне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медичне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страхування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базується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залученні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вільних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коштів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організацій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населення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сфери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охорони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здоров'я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475770"/>
                  </a:ext>
                </a:extLst>
              </a:tr>
              <a:tr h="756344">
                <a:tc>
                  <a:txBody>
                    <a:bodyPr/>
                    <a:lstStyle/>
                    <a:p>
                      <a:r>
                        <a:rPr lang="uk-UA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Некомерційний характер (</a:t>
                      </a:r>
                      <a:r>
                        <a:rPr lang="uk-UA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здійснення МС і прибуток - це несумісні речі)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Розміри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страхових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внесків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добровільному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медичному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страхуванню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встановлюються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страховими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медичними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організаціями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самостійно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592369"/>
                  </a:ext>
                </a:extLst>
              </a:tr>
              <a:tr h="756344">
                <a:tc>
                  <a:txBody>
                    <a:bodyPr/>
                    <a:lstStyle/>
                    <a:p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Сплата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страхувальниками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внесків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здійснюється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встановлених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розмірах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у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встановлений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час,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страхового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забезпечення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однаковий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всіх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застрахованих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663073"/>
                  </a:ext>
                </a:extLst>
              </a:tr>
              <a:tr h="983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Джерела фінансування: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роботодавці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мають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відраховувати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своїх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доходів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страхові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внески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частина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внесків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утримуються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із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заробітної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плати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працюючих</a:t>
                      </a:r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89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496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E3CC5-BC30-4A37-BB36-E1836DD29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Моделі страхування: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E47FE2-3D00-4349-B6FC-F3F2BB2A0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u="sng" dirty="0"/>
              <a:t>Модель Бісмарка </a:t>
            </a:r>
            <a:r>
              <a:rPr lang="uk-UA" dirty="0"/>
              <a:t>(Німеччина, Австрія, Бельгія, Франція, Японія, Швейцарія). </a:t>
            </a:r>
            <a:r>
              <a:rPr lang="uk-UA" u="sng" dirty="0"/>
              <a:t>Суть:</a:t>
            </a:r>
            <a:r>
              <a:rPr lang="uk-UA" dirty="0"/>
              <a:t> оплата медичний послуг здійснюється фондом страхування працівників ( фінансується працівниками і роботодавцями через відрахування з заробітної плати). </a:t>
            </a:r>
          </a:p>
          <a:p>
            <a:r>
              <a:rPr lang="uk-UA" b="1" u="sng" dirty="0"/>
              <a:t>Модель </a:t>
            </a:r>
            <a:r>
              <a:rPr lang="uk-UA" b="1" u="sng" dirty="0" err="1"/>
              <a:t>Беверіджа</a:t>
            </a:r>
            <a:r>
              <a:rPr lang="uk-UA" b="1" u="sng" dirty="0"/>
              <a:t> </a:t>
            </a:r>
            <a:r>
              <a:rPr lang="uk-UA" dirty="0"/>
              <a:t>( Велика Британія, Ірландія, Нова Зеландія, Швеція, Греція, Португалія, Куба). </a:t>
            </a:r>
            <a:r>
              <a:rPr lang="uk-UA" u="sng" dirty="0"/>
              <a:t>Суть:</a:t>
            </a:r>
            <a:r>
              <a:rPr lang="uk-UA" dirty="0"/>
              <a:t> оплата медичних послуг фінансується державою за рахунок податкових відрахувань до бюджету; пацієнт не оплачує медичні послуги. Перевага – медичні послуги доступні для всіх верств населення , а їхню якість контролює держава.</a:t>
            </a:r>
          </a:p>
        </p:txBody>
      </p:sp>
    </p:spTree>
    <p:extLst>
      <p:ext uri="{BB962C8B-B14F-4D97-AF65-F5344CB8AC3E}">
        <p14:creationId xmlns:p14="http://schemas.microsoft.com/office/powerpoint/2010/main" val="2100184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A6E3340-C871-46DD-819D-D93D2D935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14" y="1690688"/>
            <a:ext cx="11185072" cy="4628469"/>
          </a:xfrm>
        </p:spPr>
        <p:txBody>
          <a:bodyPr/>
          <a:lstStyle/>
          <a:p>
            <a:r>
              <a:rPr lang="uk-UA" b="1" u="sng" dirty="0"/>
              <a:t>Модель національного </a:t>
            </a:r>
            <a:r>
              <a:rPr lang="uk-UA" b="1" u="sng" dirty="0" err="1"/>
              <a:t>медстрахування</a:t>
            </a:r>
            <a:r>
              <a:rPr lang="uk-UA" b="1" u="sng" dirty="0"/>
              <a:t> </a:t>
            </a:r>
            <a:r>
              <a:rPr lang="uk-UA" dirty="0"/>
              <a:t>( Канада, Тайвань, Південна Корея) – є перехідною між двома попередніми. Послуги надаються приватними установами, але фінансується за рахунок державних страхових програм, які оплачує кожен громадянин. </a:t>
            </a:r>
          </a:p>
          <a:p>
            <a:r>
              <a:rPr lang="uk-UA" b="1" u="sng" dirty="0"/>
              <a:t>Модель прямої оплати:</a:t>
            </a:r>
            <a:r>
              <a:rPr lang="uk-UA" dirty="0"/>
              <a:t> медичні послуги оплачує безпосередньо пацієнт; наявний широкий вибір медичних послуг. Мінусом є те, що медицина за такою системою є недоступною </a:t>
            </a:r>
            <a:r>
              <a:rPr lang="uk-UA" dirty="0" err="1"/>
              <a:t>доя</a:t>
            </a:r>
            <a:r>
              <a:rPr lang="uk-UA" dirty="0"/>
              <a:t> незахищених верств населення.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64E994F-011C-4DA7-99EB-C57EEABA7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b="1" i="1" dirty="0"/>
              <a:t>Моделі страхування:</a:t>
            </a:r>
          </a:p>
        </p:txBody>
      </p:sp>
    </p:spTree>
    <p:extLst>
      <p:ext uri="{BB962C8B-B14F-4D97-AF65-F5344CB8AC3E}">
        <p14:creationId xmlns:p14="http://schemas.microsoft.com/office/powerpoint/2010/main" val="88571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FCE73-A941-44FB-9957-6E169D534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8255"/>
            <a:ext cx="10515600" cy="1325563"/>
          </a:xfrm>
        </p:spPr>
        <p:txBody>
          <a:bodyPr/>
          <a:lstStyle/>
          <a:p>
            <a:r>
              <a:rPr lang="ru-RU" b="1" dirty="0" err="1"/>
              <a:t>Громадяни</a:t>
            </a:r>
            <a:r>
              <a:rPr lang="ru-RU" b="1" dirty="0"/>
              <a:t> </a:t>
            </a:r>
            <a:r>
              <a:rPr lang="ru-RU" b="1" dirty="0" err="1"/>
              <a:t>України</a:t>
            </a:r>
            <a:r>
              <a:rPr lang="ru-RU" b="1" dirty="0"/>
              <a:t> в </a:t>
            </a:r>
            <a:r>
              <a:rPr lang="ru-RU" b="1" dirty="0" err="1"/>
              <a:t>системі</a:t>
            </a:r>
            <a:r>
              <a:rPr lang="ru-RU" b="1" dirty="0"/>
              <a:t> </a:t>
            </a:r>
            <a:r>
              <a:rPr lang="ru-RU" b="1" dirty="0" err="1"/>
              <a:t>обов'язкового</a:t>
            </a:r>
            <a:r>
              <a:rPr lang="ru-RU" b="1" dirty="0"/>
              <a:t> </a:t>
            </a:r>
            <a:r>
              <a:rPr lang="ru-RU" b="1" dirty="0" err="1"/>
              <a:t>медичного</a:t>
            </a:r>
            <a:r>
              <a:rPr lang="ru-RU" b="1" dirty="0"/>
              <a:t> </a:t>
            </a:r>
            <a:r>
              <a:rPr lang="ru-RU" b="1" dirty="0" err="1"/>
              <a:t>страхування</a:t>
            </a:r>
            <a:r>
              <a:rPr lang="ru-RU" b="1" dirty="0"/>
              <a:t> </a:t>
            </a:r>
            <a:r>
              <a:rPr lang="ru-RU" b="1" dirty="0" err="1"/>
              <a:t>матимуть</a:t>
            </a:r>
            <a:r>
              <a:rPr lang="ru-RU" b="1" dirty="0"/>
              <a:t> право на: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66C133-DBD5-41D1-8112-EA72F37B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18556"/>
            <a:ext cx="11000014" cy="4882243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обов'язкове і добровільне медичне страхування;</a:t>
            </a:r>
          </a:p>
          <a:p>
            <a:r>
              <a:rPr lang="uk-UA" dirty="0"/>
              <a:t>вибір страхової медичної організації (при індивідуальному страхуванні);</a:t>
            </a:r>
          </a:p>
          <a:p>
            <a:r>
              <a:rPr lang="uk-UA" dirty="0"/>
              <a:t>вибір медичної установи і лікаря у відповідності до угод обов'язкового і добровільного медичного страхування;</a:t>
            </a:r>
          </a:p>
          <a:p>
            <a:r>
              <a:rPr lang="uk-UA" dirty="0"/>
              <a:t>отримання медичної допомоги на усій території України</a:t>
            </a:r>
          </a:p>
          <a:p>
            <a:r>
              <a:rPr lang="uk-UA" dirty="0"/>
              <a:t>отримання медичних послуг, що відповідають за об'ємом і якістю умовам договору, незалежно від розміру фактично виплаченого страхового внеску;</a:t>
            </a:r>
          </a:p>
          <a:p>
            <a:r>
              <a:rPr lang="uk-UA" dirty="0"/>
              <a:t>пред'явлення позову страхувальникові, страховій медичній організації, медичній установі, у тому числі на матеріальне відшкодування заподіяного з їх вини збитку, незалежно від того, чи передбачено це в договорі медичного страхування;</a:t>
            </a:r>
          </a:p>
          <a:p>
            <a:r>
              <a:rPr lang="uk-UA" dirty="0"/>
              <a:t>зворотність частини страхових внесків при добровільному медичному страхуванні, якщо це визначено умовами договору.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3504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E782B-672A-472A-BCDF-A91BF37AE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28" y="169182"/>
            <a:ext cx="10515600" cy="1325563"/>
          </a:xfrm>
        </p:spPr>
        <p:txBody>
          <a:bodyPr/>
          <a:lstStyle/>
          <a:p>
            <a:r>
              <a:rPr lang="uk-UA" dirty="0"/>
              <a:t>Впровадження страхової медицини можна поділити на 3  етапи: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EC0F07-075E-4367-AA2E-4FF66F4C9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28" y="1972581"/>
            <a:ext cx="11881757" cy="4885419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Перший етап – 2017 рік, створено НСЗУ. </a:t>
            </a:r>
          </a:p>
          <a:p>
            <a:pPr marL="0" indent="0">
              <a:buNone/>
            </a:pPr>
            <a:r>
              <a:rPr lang="uk-UA" dirty="0"/>
              <a:t>НСЗУ виступає в ролі страховика, його фінансує держава з податків українців. Це дало можливість впровадити медичні гарантії  (35 пакетів медичних послуг і ліки, які держава </a:t>
            </a:r>
            <a:r>
              <a:rPr lang="uk-UA" dirty="0" err="1"/>
              <a:t>зобов</a:t>
            </a:r>
            <a:r>
              <a:rPr lang="en-US" dirty="0"/>
              <a:t>’</a:t>
            </a:r>
            <a:r>
              <a:rPr lang="uk-UA" dirty="0" err="1"/>
              <a:t>язана</a:t>
            </a:r>
            <a:r>
              <a:rPr lang="uk-UA" dirty="0"/>
              <a:t> надавати пацієнтові ( з розрахунку на те, що пацієнт не має платити з власного гаманця, або надає мінімальну оплату).</a:t>
            </a:r>
          </a:p>
          <a:p>
            <a:r>
              <a:rPr lang="uk-UA" dirty="0"/>
              <a:t>Другий етап – адаптація закладів ОЗ. Створення нової моделі підпорядкування та фінансування. Страхова компанія (державна чи приватна) має спиратись на чітко встановлені тарифи. НСЗУ сплачує лікарні за надані громадянам послуги з гарантованого пакету. Недолік: відсутня конкуренція між страховиками.</a:t>
            </a:r>
          </a:p>
          <a:p>
            <a:r>
              <a:rPr lang="uk-UA" dirty="0"/>
              <a:t>Третій етап  - складання профільного законодавства.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740C45-ADB7-4382-9B9B-6765ECF46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4728" y="885145"/>
            <a:ext cx="1592715" cy="15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09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1392</Words>
  <Application>Microsoft Office PowerPoint</Application>
  <PresentationFormat>Широкий екран</PresentationFormat>
  <Paragraphs>96</Paragraphs>
  <Slides>16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Страхова і сімейна медицина в Україні</vt:lpstr>
      <vt:lpstr>Страхова медицина </vt:lpstr>
      <vt:lpstr>Презентація PowerPoint</vt:lpstr>
      <vt:lpstr>Презентація PowerPoint</vt:lpstr>
      <vt:lpstr>Характерні особливості обов’язкового і добровільного страхування</vt:lpstr>
      <vt:lpstr>Моделі страхування:</vt:lpstr>
      <vt:lpstr>Моделі страхування:</vt:lpstr>
      <vt:lpstr>Громадяни України в системі обов'язкового медичного страхування матимуть право на:</vt:lpstr>
      <vt:lpstr>Впровадження страхової медицини можна поділити на 3  етапи:</vt:lpstr>
      <vt:lpstr>Сімейна медицина </vt:lpstr>
      <vt:lpstr>Сімейна медицина</vt:lpstr>
      <vt:lpstr>Презентація PowerPoint</vt:lpstr>
      <vt:lpstr>Співпраця «лікар-пацієнт»</vt:lpstr>
      <vt:lpstr>Співпраця «лікар-пацієнт»</vt:lpstr>
      <vt:lpstr>Робота сімейної медицини в період війни: 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фещук люда</dc:creator>
  <cp:lastModifiedBy>фещук люда</cp:lastModifiedBy>
  <cp:revision>24</cp:revision>
  <dcterms:created xsi:type="dcterms:W3CDTF">2022-12-29T14:27:54Z</dcterms:created>
  <dcterms:modified xsi:type="dcterms:W3CDTF">2023-09-25T12:44:26Z</dcterms:modified>
</cp:coreProperties>
</file>