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D329FF-F4F4-451A-8C63-01A388A5E392}" v="292" dt="2023-10-31T16:32:21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8E770-44AE-47D5-B4B1-71BEC9A9D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63960"/>
            <a:ext cx="9456049" cy="3594112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A91C7-81A9-46F3-B0F4-D9AB88085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667581"/>
            <a:ext cx="9456049" cy="1197387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648C8-9681-4994-B52A-1A8BC79127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1248" y="6102693"/>
            <a:ext cx="2743200" cy="365125"/>
          </a:xfrm>
        </p:spPr>
        <p:txBody>
          <a:bodyPr/>
          <a:lstStyle/>
          <a:p>
            <a:fld id="{AE3425CA-4B9D-4420-BB9E-C250DB30E421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7F203-CB10-488B-82DC-9D0571A5E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B2E9B-C8B7-4716-9D05-265A0424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ED8031-DD67-43C6-94A0-646636C95560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41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3C3B3-C67F-4C48-A663-EF010429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C4B3F-B3CB-4CF0-AEC8-1893A6A27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6D005-2B71-4325-A646-A2278C3A2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4B861-3779-4E37-8DF0-E9EB3EA96210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56B01-AE16-42EF-B970-5CAF0C89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F9BE2-24F4-4F83-8E64-4307C979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16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601120-856A-4F01-B7C1-D87A1E5F81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874324" y="552782"/>
            <a:ext cx="2620891" cy="5294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62358-C84C-4947-B826-FF738422E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52782"/>
            <a:ext cx="6803155" cy="529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71139-AA1A-46DB-B793-17FB8E6E8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8388-E864-4553-9937-AE9FC5E50CFC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E06F6-0FE2-40FB-BFEE-010C2229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A7B1B-13A1-41BA-B924-FD11450C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3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42B9A-9384-46B2-8B4F-B9C2035CA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13CF4-CD0B-4F3C-A1CE-1BA3EFDEE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659-17B0-4F70-8F1C-93BF4DB6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1E1E-C50D-4FD4-8B1E-ECD78340D9AB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B0750-AB4E-4FCF-9B52-BC954760B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66B99-C716-4464-B695-623F4C5A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9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2233A-AD59-4FB1-A1CA-AABFAE04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9538428" cy="371441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56964-650B-4E87-9541-0E659DEC0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9" y="4672584"/>
            <a:ext cx="9538428" cy="1143802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1BB50-DF4A-47B5-A3AD-18712A3AD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83AFB-9E54-459E-8C6D-0913AC3BA5D7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F59B3-D1B8-4A51-AD6E-868C5BF6F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CA779-6272-4A15-A566-20C4E9A6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B86E8F-91EA-4626-BCA8-3B4973C7C9D6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87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2A00-5BBD-436C-BB6D-CE650FC4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3"/>
            <a:ext cx="9683871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B3E2E-F3C4-4CDD-9138-86AE7A1B5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108362"/>
            <a:ext cx="4507926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5CD01-B639-46B6-B53D-18FE1E39A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9171" y="2108362"/>
            <a:ext cx="4825948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6E34C3-86AC-48F9-92A4-F17BFAF9E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44B6-0CA7-46BA-A00B-1E68E5C3ED0C}" type="datetime1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D6A29-C51F-4654-82AD-04056FA6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21EEB6-57E6-40E7-9702-1D5999B50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9C81A-4806-44FF-99D8-13A65B2D066F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8DDCF9-5353-4B5F-8565-8C27F795A4BF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23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0D1A9-BF08-4C6D-805E-244B234EE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7784"/>
            <a:ext cx="943957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0C1D8-0907-4FDB-BFAD-36E14AF98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114185"/>
            <a:ext cx="4438887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4441-5FC3-4F86-8ADE-ED90424DB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1248" y="2900451"/>
            <a:ext cx="4438887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CEB34D-DB36-47E0-AE2C-FBEBA2720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95090" y="2114185"/>
            <a:ext cx="4485728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056219-D498-410D-8F2C-03045AE48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5090" y="2900451"/>
            <a:ext cx="4485730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8DC9AD-F6B8-44D0-8169-84553C1F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1F549-537C-41EC-B9CC-5B6A9AC2A6A7}" type="datetime1">
              <a:rPr lang="en-US" smtClean="0"/>
              <a:t>10/31/2023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9985ED-7382-4F00-845D-4F27841B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A2CC25-9EC7-4706-9BD4-5E20C4B33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BC7D26-1B30-46B8-8221-09886FA3D030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186A75-E140-4995-A8BB-89B5ACE678D2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3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21C2-B85F-435F-8DF3-C714A5472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9FE38-24D5-4D5F-A92E-E4F8B23F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8D56-3D0E-48B8-8218-1F3A06A96C62}" type="datetime1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9DF69-BE29-4038-9744-17BFC57B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9496F-64EC-46E7-97F0-BCB7E79F8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27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9F19E0-8FE3-45E8-A227-D74EEF1A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309E-27D4-401F-A74A-DEA16C7B51DC}" type="datetime1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FB1926-56F3-40BC-A03F-62B969419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FE2B6-07A4-4AA0-9BCE-204E13DA4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5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6266A-CB24-44C5-B2E8-01142084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9283"/>
            <a:ext cx="4603963" cy="2572489"/>
          </a:xfrm>
        </p:spPr>
        <p:txBody>
          <a:bodyPr anchor="ctr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9DBD1-7133-47A5-A771-2CEA18533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796" y="549283"/>
            <a:ext cx="4455517" cy="53197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6A729F-B24D-424E-B067-003B0601F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3296498"/>
            <a:ext cx="4603963" cy="2572489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FA7323-5497-426C-9DD9-3CF69E88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2B81-2BC3-42D7-B67D-05C685AA80AD}" type="datetime1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D7667-4D25-40AF-9D6D-FCB2C21E8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50918-EDF8-47A5-BEA8-AC9A7A15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5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C5D2B-FAFB-4BC9-A917-610FDCD0B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4608576" cy="2569464"/>
          </a:xfr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6A694-5302-42BE-8A7A-6007C10F8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25952" y="552783"/>
            <a:ext cx="4663440" cy="53082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4481C-81D6-4329-8203-70B3FCC3F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9" y="3300984"/>
            <a:ext cx="4608576" cy="2569464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D6C12-26C4-4DF7-B013-56D0849A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8F2B-E487-4905-B553-FB649F2B6F23}" type="datetime1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F307-FB97-40EC-8517-E6F351B3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1B397-305A-42B7-A763-829634B9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2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4BD48A-4D17-4225-AC4D-67B4C686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2"/>
            <a:ext cx="948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14A2B-77AF-4E51-B0C1-0D361EF81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096199"/>
            <a:ext cx="9489000" cy="3747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9C2F5-57CA-4152-A766-8F877538FB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1248" y="610269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EF7C3A7-D6F6-4D38-A7C3-B72967BB81A6}" type="datetime1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25FB5-D02B-4BB9-8B8B-D1A11CFE8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34260" y="24276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244FF-6F88-4090-A77F-499DF9AAE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5546" y="5878515"/>
            <a:ext cx="952229" cy="420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32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586042B-6341-4E38-A80C-926D3BB8AAC9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94AEDE-F25F-43E6-A2C4-7FFF41074990}"/>
              </a:ext>
            </a:extLst>
          </p:cNvPr>
          <p:cNvSpPr/>
          <p:nvPr/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793C08-EF4C-422B-A728-6C717C47DF6F}"/>
              </a:ext>
            </a:extLst>
          </p:cNvPr>
          <p:cNvCxnSpPr>
            <a:cxnSpLocks/>
          </p:cNvCxnSpPr>
          <p:nvPr/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825BC6-56A8-46DE-8037-A9A577624B0D}"/>
              </a:ext>
            </a:extLst>
          </p:cNvPr>
          <p:cNvCxnSpPr>
            <a:cxnSpLocks/>
          </p:cNvCxnSpPr>
          <p:nvPr/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10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Background Fill">
            <a:extLst>
              <a:ext uri="{FF2B5EF4-FFF2-40B4-BE49-F238E27FC236}">
                <a16:creationId xmlns:a16="http://schemas.microsoft.com/office/drawing/2014/main" id="{6DA65B90-7B06-4499-91BA-CDDD3613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Black">
            <a:extLst>
              <a:ext uri="{FF2B5EF4-FFF2-40B4-BE49-F238E27FC236}">
                <a16:creationId xmlns:a16="http://schemas.microsoft.com/office/drawing/2014/main" id="{E99D7AAF-4170-4D21-AB6C-605F6F100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Зображення, що містить рослина, земля, просто неба&#10;&#10;Опис створено автоматично">
            <a:extLst>
              <a:ext uri="{FF2B5EF4-FFF2-40B4-BE49-F238E27FC236}">
                <a16:creationId xmlns:a16="http://schemas.microsoft.com/office/drawing/2014/main" id="{4A647F19-AD9B-FD0F-08BC-4E81735B41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713" r="2423" b="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8" name="Main Frame">
            <a:extLst>
              <a:ext uri="{FF2B5EF4-FFF2-40B4-BE49-F238E27FC236}">
                <a16:creationId xmlns:a16="http://schemas.microsoft.com/office/drawing/2014/main" id="{9502469D-C562-48E3-ABA2-3CFA55C52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1248" y="663960"/>
            <a:ext cx="9456049" cy="3594112"/>
          </a:xfrm>
        </p:spPr>
        <p:txBody>
          <a:bodyPr anchor="t">
            <a:normAutofit/>
          </a:bodyPr>
          <a:lstStyle/>
          <a:p>
            <a:r>
              <a:rPr lang="uk-UA">
                <a:solidFill>
                  <a:srgbClr val="FFFFFF"/>
                </a:solidFill>
                <a:ea typeface="+mj-lt"/>
                <a:cs typeface="+mj-lt"/>
              </a:rPr>
              <a:t>СУТНІСТЬ ІНВЕСТИЦІЙНОЇ ДІЯЛЬНОСТІ: РОЛЬ ТА ЗНАЧЕННЯ ІНВЕСТИЦІЙ</a:t>
            </a:r>
            <a:endParaRPr lang="uk-UA">
              <a:solidFill>
                <a:srgbClr val="FFFFFF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841248" y="4837855"/>
            <a:ext cx="9456049" cy="10271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>
                <a:solidFill>
                  <a:srgbClr val="FFFFFF"/>
                </a:solidFill>
                <a:ea typeface="Calibri"/>
                <a:cs typeface="Calibri"/>
              </a:rPr>
              <a:t>РЄЗНІК Владислав </a:t>
            </a:r>
          </a:p>
          <a:p>
            <a:r>
              <a:rPr lang="uk-UA">
                <a:solidFill>
                  <a:srgbClr val="FFFFFF"/>
                </a:solidFill>
                <a:ea typeface="Calibri"/>
                <a:cs typeface="Calibri"/>
              </a:rPr>
              <a:t>ВЛ-231</a:t>
            </a:r>
          </a:p>
        </p:txBody>
      </p:sp>
      <p:cxnSp>
        <p:nvCxnSpPr>
          <p:cNvPr id="30" name="Main Horizontal Connector">
            <a:extLst>
              <a:ext uri="{FF2B5EF4-FFF2-40B4-BE49-F238E27FC236}">
                <a16:creationId xmlns:a16="http://schemas.microsoft.com/office/drawing/2014/main" id="{4D594499-F983-4364-8ABC-5BCDC2E90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Main Vertical Connector">
            <a:extLst>
              <a:ext uri="{FF2B5EF4-FFF2-40B4-BE49-F238E27FC236}">
                <a16:creationId xmlns:a16="http://schemas.microsoft.com/office/drawing/2014/main" id="{6D4C177C-581F-4CC8-A686-0B6D25DC6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BDB03F3-936C-4FC9-8A4E-9ADA66A98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7744" y="4502926"/>
            <a:ext cx="10380954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024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15A0F-3BB0-F90B-0FE3-AAB8B3DAA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056" y="552782"/>
            <a:ext cx="5950081" cy="11547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/>
              <a:t>Чому ми маємо інвестувати?</a:t>
            </a:r>
          </a:p>
        </p:txBody>
      </p:sp>
      <p:pic>
        <p:nvPicPr>
          <p:cNvPr id="5" name="Місце для вмісту 4" descr="Зображення, що містить Готівка, Банкнота, гроші, валюта&#10;&#10;Опис створено автоматично">
            <a:extLst>
              <a:ext uri="{FF2B5EF4-FFF2-40B4-BE49-F238E27FC236}">
                <a16:creationId xmlns:a16="http://schemas.microsoft.com/office/drawing/2014/main" id="{44A3C79C-ED17-2458-EC79-0E7DF1F1F4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1735" r="30734" b="1"/>
          <a:stretch/>
        </p:blipFill>
        <p:spPr>
          <a:xfrm>
            <a:off x="367744" y="334928"/>
            <a:ext cx="3444167" cy="5712507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7FE121-A77F-5DC1-4DAA-47C1331F66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1057" y="2391995"/>
            <a:ext cx="5934684" cy="3174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400"/>
              <a:t>Планування інвестиційної діяльності є необхідним процесом з ряду причин: </a:t>
            </a:r>
          </a:p>
          <a:p>
            <a:pPr>
              <a:lnSpc>
                <a:spcPct val="120000"/>
              </a:lnSpc>
            </a:pPr>
            <a:r>
              <a:rPr lang="en-US" sz="1400"/>
              <a:t> для реалізації стратегій підприємство може використати різні види інвестицій, різний обсяг інвестиційних коштів , тому доцільно розробляти декілька альтернативних проектів; </a:t>
            </a:r>
          </a:p>
          <a:p>
            <a:pPr>
              <a:lnSpc>
                <a:spcPct val="120000"/>
              </a:lnSpc>
            </a:pPr>
            <a:r>
              <a:rPr lang="en-US" sz="1400"/>
              <a:t> необхідність вибору з альтернативних інвестиційних проектів найбільш ефективного; </a:t>
            </a:r>
          </a:p>
          <a:p>
            <a:pPr>
              <a:lnSpc>
                <a:spcPct val="120000"/>
              </a:lnSpc>
            </a:pPr>
            <a:r>
              <a:rPr lang="en-US" sz="1400"/>
              <a:t>необхідність якнайшвидшого отримання віддачі від інвестицій; </a:t>
            </a:r>
          </a:p>
          <a:p>
            <a:pPr>
              <a:lnSpc>
                <a:spcPct val="120000"/>
              </a:lnSpc>
            </a:pPr>
            <a:r>
              <a:rPr lang="en-US" sz="1400"/>
              <a:t> планування сприяє зниженню ризику, що пов'язаний із прийняттям інвестиційних рішень.</a:t>
            </a:r>
          </a:p>
        </p:txBody>
      </p:sp>
      <p:sp>
        <p:nvSpPr>
          <p:cNvPr id="18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245249-2F4C-4F85-AB62-095DBE524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1911349"/>
            <a:ext cx="69367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43AC32E-AE77-4E1A-8AB2-CFF1D400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340659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586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CBADC1-28C0-76F7-76A9-6F780FF36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056" y="552782"/>
            <a:ext cx="5950081" cy="11547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Висновки</a:t>
            </a:r>
          </a:p>
        </p:txBody>
      </p:sp>
      <p:pic>
        <p:nvPicPr>
          <p:cNvPr id="5" name="Місце для вмісту 4" descr="Зображення, що містить годинник, просто неба, Настінний годинник, будильник&#10;&#10;Опис створено автоматично">
            <a:extLst>
              <a:ext uri="{FF2B5EF4-FFF2-40B4-BE49-F238E27FC236}">
                <a16:creationId xmlns:a16="http://schemas.microsoft.com/office/drawing/2014/main" id="{2B95870F-91E8-75BE-2FE0-8C7CCD450A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1053" r="57445" b="2"/>
          <a:stretch/>
        </p:blipFill>
        <p:spPr>
          <a:xfrm>
            <a:off x="367744" y="334928"/>
            <a:ext cx="3444167" cy="5712507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FF8C3F-E9DC-0980-C599-29C806C87C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1331" y="1964023"/>
            <a:ext cx="6842820" cy="394722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400" err="1"/>
              <a:t>Інвестиції</a:t>
            </a:r>
            <a:r>
              <a:rPr lang="en-US" sz="1400" dirty="0"/>
              <a:t> </a:t>
            </a:r>
            <a:r>
              <a:rPr lang="en-US" sz="1400" err="1"/>
              <a:t>розглядаються</a:t>
            </a:r>
            <a:r>
              <a:rPr lang="en-US" sz="1400" dirty="0"/>
              <a:t> </a:t>
            </a:r>
            <a:r>
              <a:rPr lang="en-US" sz="1400" err="1"/>
              <a:t>як</a:t>
            </a:r>
            <a:r>
              <a:rPr lang="en-US" sz="1400" dirty="0"/>
              <a:t> </a:t>
            </a:r>
            <a:r>
              <a:rPr lang="en-US" sz="1400" err="1"/>
              <a:t>динамічний</a:t>
            </a:r>
            <a:r>
              <a:rPr lang="en-US" sz="1400" dirty="0"/>
              <a:t> </a:t>
            </a:r>
            <a:r>
              <a:rPr lang="en-US" sz="1400" err="1"/>
              <a:t>процес</a:t>
            </a:r>
            <a:r>
              <a:rPr lang="en-US" sz="1400" dirty="0"/>
              <a:t> </a:t>
            </a:r>
            <a:r>
              <a:rPr lang="en-US" sz="1400" err="1"/>
              <a:t>зміни</a:t>
            </a:r>
            <a:r>
              <a:rPr lang="en-US" sz="1400" dirty="0"/>
              <a:t> </a:t>
            </a:r>
            <a:r>
              <a:rPr lang="en-US" sz="1400" err="1"/>
              <a:t>форм</a:t>
            </a:r>
            <a:r>
              <a:rPr lang="en-US" sz="1400" dirty="0"/>
              <a:t> </a:t>
            </a:r>
            <a:r>
              <a:rPr lang="en-US" sz="1400" err="1"/>
              <a:t>капіталу</a:t>
            </a:r>
            <a:r>
              <a:rPr lang="en-US" sz="1400" dirty="0"/>
              <a:t>, </a:t>
            </a:r>
            <a:r>
              <a:rPr lang="en-US" sz="1400" err="1"/>
              <a:t>послідовного</a:t>
            </a:r>
            <a:r>
              <a:rPr lang="en-US" sz="1400" dirty="0"/>
              <a:t> </a:t>
            </a:r>
            <a:r>
              <a:rPr lang="en-US" sz="1400" err="1"/>
              <a:t>перетворення</a:t>
            </a:r>
            <a:r>
              <a:rPr lang="en-US" sz="1400" dirty="0"/>
              <a:t> </a:t>
            </a:r>
            <a:r>
              <a:rPr lang="en-US" sz="1400" err="1"/>
              <a:t>первісних</a:t>
            </a:r>
            <a:r>
              <a:rPr lang="en-US" sz="1400" dirty="0"/>
              <a:t> </a:t>
            </a:r>
            <a:r>
              <a:rPr lang="en-US" sz="1400" err="1"/>
              <a:t>ресурсів</a:t>
            </a:r>
            <a:r>
              <a:rPr lang="en-US" sz="1400" dirty="0"/>
              <a:t> і </a:t>
            </a:r>
            <a:r>
              <a:rPr lang="en-US" sz="1400" err="1"/>
              <a:t>цінностей</a:t>
            </a:r>
            <a:r>
              <a:rPr lang="en-US" sz="1400" dirty="0"/>
              <a:t> в </a:t>
            </a:r>
            <a:r>
              <a:rPr lang="en-US" sz="1400" err="1"/>
              <a:t>інвестиційні</a:t>
            </a:r>
            <a:r>
              <a:rPr lang="en-US" sz="1400" dirty="0"/>
              <a:t> </a:t>
            </a:r>
            <a:r>
              <a:rPr lang="en-US" sz="1400" err="1"/>
              <a:t>витрати</a:t>
            </a:r>
            <a:r>
              <a:rPr lang="en-US" sz="1400" dirty="0"/>
              <a:t> й </a:t>
            </a:r>
            <a:r>
              <a:rPr lang="en-US" sz="1400" err="1"/>
              <a:t>перетворення</a:t>
            </a:r>
            <a:r>
              <a:rPr lang="en-US" sz="1400" dirty="0"/>
              <a:t> </a:t>
            </a:r>
            <a:r>
              <a:rPr lang="en-US" sz="1400" err="1"/>
              <a:t>вкладених</a:t>
            </a:r>
            <a:r>
              <a:rPr lang="en-US" sz="1400" dirty="0"/>
              <a:t> </a:t>
            </a:r>
            <a:r>
              <a:rPr lang="en-US" sz="1400" err="1"/>
              <a:t>коштів</a:t>
            </a:r>
            <a:r>
              <a:rPr lang="en-US" sz="1400" dirty="0"/>
              <a:t> у </a:t>
            </a:r>
            <a:r>
              <a:rPr lang="en-US" sz="1400" err="1"/>
              <a:t>приріст</a:t>
            </a:r>
            <a:r>
              <a:rPr lang="en-US" sz="1400" dirty="0"/>
              <a:t> </a:t>
            </a:r>
            <a:r>
              <a:rPr lang="en-US" sz="1400" err="1"/>
              <a:t>капітальної</a:t>
            </a:r>
            <a:r>
              <a:rPr lang="en-US" sz="1400" dirty="0"/>
              <a:t> </a:t>
            </a:r>
            <a:r>
              <a:rPr lang="en-US" sz="1400" err="1"/>
              <a:t>вартості</a:t>
            </a:r>
            <a:r>
              <a:rPr lang="en-US" sz="1400" dirty="0"/>
              <a:t> у </a:t>
            </a:r>
            <a:r>
              <a:rPr lang="en-US" sz="1400" err="1"/>
              <a:t>формі</a:t>
            </a:r>
            <a:r>
              <a:rPr lang="en-US" sz="1400" dirty="0"/>
              <a:t> </a:t>
            </a:r>
            <a:r>
              <a:rPr lang="en-US" sz="1400" err="1"/>
              <a:t>економічного</a:t>
            </a:r>
            <a:r>
              <a:rPr lang="en-US" sz="1400" dirty="0"/>
              <a:t>, </a:t>
            </a:r>
            <a:r>
              <a:rPr lang="en-US" sz="1400" err="1"/>
              <a:t>соціального</a:t>
            </a:r>
            <a:r>
              <a:rPr lang="en-US" sz="1400" dirty="0"/>
              <a:t> </a:t>
            </a:r>
            <a:r>
              <a:rPr lang="en-US" sz="1400" err="1"/>
              <a:t>або</a:t>
            </a:r>
            <a:r>
              <a:rPr lang="en-US" sz="1400" dirty="0"/>
              <a:t> </a:t>
            </a:r>
            <a:r>
              <a:rPr lang="en-US" sz="1400" err="1"/>
              <a:t>екологічного</a:t>
            </a:r>
            <a:r>
              <a:rPr lang="en-US" sz="1400" dirty="0"/>
              <a:t> </a:t>
            </a:r>
            <a:r>
              <a:rPr lang="en-US" sz="1400" err="1"/>
              <a:t>ефекту</a:t>
            </a:r>
            <a:r>
              <a:rPr lang="en-US" sz="1400" dirty="0"/>
              <a:t>. </a:t>
            </a:r>
            <a:r>
              <a:rPr lang="en-US" sz="1400" err="1"/>
              <a:t>Інвестиції</a:t>
            </a:r>
            <a:r>
              <a:rPr lang="en-US" sz="1400" dirty="0"/>
              <a:t> — </a:t>
            </a:r>
            <a:r>
              <a:rPr lang="en-US" sz="1400" err="1"/>
              <a:t>це</a:t>
            </a:r>
            <a:r>
              <a:rPr lang="en-US" sz="1400" dirty="0"/>
              <a:t> </a:t>
            </a:r>
            <a:r>
              <a:rPr lang="en-US" sz="1400" err="1"/>
              <a:t>вкладення</a:t>
            </a:r>
            <a:r>
              <a:rPr lang="en-US" sz="1400" dirty="0"/>
              <a:t> </a:t>
            </a:r>
            <a:r>
              <a:rPr lang="en-US" sz="1400" err="1"/>
              <a:t>як</a:t>
            </a:r>
            <a:r>
              <a:rPr lang="en-US" sz="1400" dirty="0"/>
              <a:t> у </a:t>
            </a:r>
            <a:r>
              <a:rPr lang="en-US" sz="1400" err="1"/>
              <a:t>грошовий</a:t>
            </a:r>
            <a:r>
              <a:rPr lang="en-US" sz="1400" dirty="0"/>
              <a:t>, </a:t>
            </a:r>
            <a:r>
              <a:rPr lang="en-US" sz="1400" err="1"/>
              <a:t>так</a:t>
            </a:r>
            <a:r>
              <a:rPr lang="en-US" sz="1400" dirty="0"/>
              <a:t> і в </a:t>
            </a:r>
            <a:r>
              <a:rPr lang="en-US" sz="1400" err="1"/>
              <a:t>реальний</a:t>
            </a:r>
            <a:r>
              <a:rPr lang="en-US" sz="1400" dirty="0"/>
              <a:t> </a:t>
            </a:r>
            <a:r>
              <a:rPr lang="en-US" sz="1400" err="1"/>
              <a:t>капітал</a:t>
            </a:r>
            <a:r>
              <a:rPr lang="en-US" sz="1400" dirty="0"/>
              <a:t>. </a:t>
            </a:r>
            <a:r>
              <a:rPr lang="en-US" sz="1400" err="1"/>
              <a:t>Вони</a:t>
            </a:r>
            <a:r>
              <a:rPr lang="en-US" sz="1400" dirty="0"/>
              <a:t> </a:t>
            </a:r>
            <a:r>
              <a:rPr lang="en-US" sz="1400" err="1"/>
              <a:t>здійснюються</a:t>
            </a:r>
            <a:r>
              <a:rPr lang="en-US" sz="1400" dirty="0"/>
              <a:t> у </a:t>
            </a:r>
            <a:r>
              <a:rPr lang="en-US" sz="1400" err="1"/>
              <a:t>вигляді</a:t>
            </a:r>
            <a:r>
              <a:rPr lang="en-US" sz="1400" dirty="0"/>
              <a:t> </a:t>
            </a:r>
            <a:r>
              <a:rPr lang="en-US" sz="1400" err="1"/>
              <a:t>коштів</a:t>
            </a:r>
            <a:r>
              <a:rPr lang="en-US" sz="1400" dirty="0"/>
              <a:t>, </a:t>
            </a:r>
            <a:r>
              <a:rPr lang="en-US" sz="1400" err="1"/>
              <a:t>кредитів</a:t>
            </a:r>
            <a:r>
              <a:rPr lang="en-US" sz="1400" dirty="0"/>
              <a:t>, </a:t>
            </a:r>
            <a:r>
              <a:rPr lang="en-US" sz="1400" err="1"/>
              <a:t>цінних</a:t>
            </a:r>
            <a:r>
              <a:rPr lang="en-US" sz="1400" dirty="0"/>
              <a:t> </a:t>
            </a:r>
            <a:r>
              <a:rPr lang="en-US" sz="1400" err="1"/>
              <a:t>паперів</a:t>
            </a:r>
            <a:r>
              <a:rPr lang="en-US" sz="1400" dirty="0"/>
              <a:t>, а </a:t>
            </a:r>
            <a:r>
              <a:rPr lang="en-US" sz="1400" err="1"/>
              <a:t>також</a:t>
            </a:r>
            <a:r>
              <a:rPr lang="en-US" sz="1400" dirty="0"/>
              <a:t> </a:t>
            </a:r>
            <a:r>
              <a:rPr lang="en-US" sz="1400" err="1"/>
              <a:t>вкладень</a:t>
            </a:r>
            <a:r>
              <a:rPr lang="en-US" sz="1400" dirty="0"/>
              <a:t> у </a:t>
            </a:r>
            <a:r>
              <a:rPr lang="en-US" sz="1400" err="1"/>
              <a:t>рухоме</a:t>
            </a:r>
            <a:r>
              <a:rPr lang="en-US" sz="1400" dirty="0"/>
              <a:t> й </a:t>
            </a:r>
            <a:r>
              <a:rPr lang="en-US" sz="1400" err="1"/>
              <a:t>нерухоме</a:t>
            </a:r>
            <a:r>
              <a:rPr lang="en-US" sz="1400" dirty="0"/>
              <a:t> </a:t>
            </a:r>
            <a:r>
              <a:rPr lang="en-US" sz="1400" err="1"/>
              <a:t>майно</a:t>
            </a:r>
            <a:r>
              <a:rPr lang="en-US" sz="1400" dirty="0"/>
              <a:t>, </a:t>
            </a:r>
            <a:r>
              <a:rPr lang="en-US" sz="1400" err="1"/>
              <a:t>інтелектуальну</a:t>
            </a:r>
            <a:r>
              <a:rPr lang="en-US" sz="1400" dirty="0"/>
              <a:t> </a:t>
            </a:r>
            <a:r>
              <a:rPr lang="en-US" sz="1400" err="1"/>
              <a:t>власність</a:t>
            </a:r>
            <a:r>
              <a:rPr lang="en-US" sz="1400" dirty="0"/>
              <a:t>, </a:t>
            </a:r>
            <a:r>
              <a:rPr lang="en-US" sz="1400" err="1"/>
              <a:t>майнові</a:t>
            </a:r>
            <a:r>
              <a:rPr lang="en-US" sz="1400" dirty="0"/>
              <a:t> </a:t>
            </a:r>
            <a:r>
              <a:rPr lang="en-US" sz="1400" err="1"/>
              <a:t>права</a:t>
            </a:r>
            <a:r>
              <a:rPr lang="en-US" sz="1400" dirty="0"/>
              <a:t> й </a:t>
            </a:r>
            <a:r>
              <a:rPr lang="en-US" sz="1400" err="1"/>
              <a:t>інші</a:t>
            </a:r>
            <a:r>
              <a:rPr lang="en-US" sz="1400" dirty="0"/>
              <a:t> </a:t>
            </a:r>
            <a:r>
              <a:rPr lang="en-US" sz="1400" err="1"/>
              <a:t>цінності</a:t>
            </a:r>
            <a:r>
              <a:rPr lang="en-US" sz="1400" dirty="0"/>
              <a:t>. </a:t>
            </a:r>
            <a:r>
              <a:rPr lang="en-US" sz="1400" err="1"/>
              <a:t>Розглянуто</a:t>
            </a:r>
            <a:r>
              <a:rPr lang="en-US" sz="1400" dirty="0"/>
              <a:t> </a:t>
            </a:r>
            <a:r>
              <a:rPr lang="en-US" sz="1400" err="1"/>
              <a:t>економічну</a:t>
            </a:r>
            <a:r>
              <a:rPr lang="en-US" sz="1400" dirty="0"/>
              <a:t> </a:t>
            </a:r>
            <a:r>
              <a:rPr lang="en-US" sz="1400" err="1"/>
              <a:t>категорію</a:t>
            </a:r>
            <a:r>
              <a:rPr lang="en-US" sz="1400" dirty="0"/>
              <a:t> "</a:t>
            </a:r>
            <a:r>
              <a:rPr lang="en-US" sz="1400" err="1"/>
              <a:t>інвестиційна</a:t>
            </a:r>
            <a:r>
              <a:rPr lang="en-US" sz="1400" dirty="0"/>
              <a:t> </a:t>
            </a:r>
            <a:r>
              <a:rPr lang="en-US" sz="1400" err="1"/>
              <a:t>діяльність</a:t>
            </a:r>
            <a:r>
              <a:rPr lang="en-US" sz="1400" dirty="0"/>
              <a:t>" </a:t>
            </a:r>
            <a:r>
              <a:rPr lang="en-US" sz="1400" err="1"/>
              <a:t>як</a:t>
            </a:r>
            <a:r>
              <a:rPr lang="en-US" sz="1400" dirty="0"/>
              <a:t> </a:t>
            </a:r>
            <a:r>
              <a:rPr lang="en-US" sz="1400" err="1"/>
              <a:t>необхідну</a:t>
            </a:r>
            <a:r>
              <a:rPr lang="en-US" sz="1400" dirty="0"/>
              <a:t> </a:t>
            </a:r>
            <a:r>
              <a:rPr lang="en-US" sz="1400" err="1"/>
              <a:t>умову</a:t>
            </a:r>
            <a:r>
              <a:rPr lang="en-US" sz="1400" dirty="0"/>
              <a:t> </a:t>
            </a:r>
            <a:r>
              <a:rPr lang="en-US" sz="1400" err="1"/>
              <a:t>індивідуального</a:t>
            </a:r>
            <a:r>
              <a:rPr lang="en-US" sz="1400" dirty="0"/>
              <a:t> </a:t>
            </a:r>
            <a:r>
              <a:rPr lang="en-US" sz="1400" err="1"/>
              <a:t>кругообігу</a:t>
            </a:r>
            <a:r>
              <a:rPr lang="en-US" sz="1400" dirty="0"/>
              <a:t> </a:t>
            </a:r>
            <a:r>
              <a:rPr lang="en-US" sz="1400" err="1"/>
              <a:t>засобів</a:t>
            </a:r>
            <a:r>
              <a:rPr lang="en-US" sz="1400" dirty="0"/>
              <a:t> </a:t>
            </a:r>
            <a:r>
              <a:rPr lang="en-US" sz="1400" err="1"/>
              <a:t>господарюючого</a:t>
            </a:r>
            <a:r>
              <a:rPr lang="en-US" sz="1400" dirty="0"/>
              <a:t> </a:t>
            </a:r>
            <a:r>
              <a:rPr lang="en-US" sz="1400" err="1"/>
              <a:t>суб'єкта</a:t>
            </a:r>
            <a:r>
              <a:rPr lang="en-US" sz="1400" dirty="0"/>
              <a:t>. </a:t>
            </a:r>
            <a:r>
              <a:rPr lang="en-US" sz="1400" err="1"/>
              <a:t>Узагальнюючи</a:t>
            </a:r>
            <a:r>
              <a:rPr lang="en-US" sz="1400" dirty="0"/>
              <a:t> </a:t>
            </a:r>
            <a:r>
              <a:rPr lang="en-US" sz="1400" err="1"/>
              <a:t>різні</a:t>
            </a:r>
            <a:r>
              <a:rPr lang="en-US" sz="1400" dirty="0"/>
              <a:t> </a:t>
            </a:r>
            <a:r>
              <a:rPr lang="en-US" sz="1400" err="1"/>
              <a:t>літературні</a:t>
            </a:r>
            <a:r>
              <a:rPr lang="en-US" sz="1400" dirty="0"/>
              <a:t> </a:t>
            </a:r>
            <a:r>
              <a:rPr lang="en-US" sz="1400" err="1"/>
              <a:t>трактування</a:t>
            </a:r>
            <a:r>
              <a:rPr lang="en-US" sz="1400" dirty="0"/>
              <a:t>, </a:t>
            </a:r>
            <a:r>
              <a:rPr lang="en-US" sz="1400" err="1"/>
              <a:t>запропоновано</a:t>
            </a:r>
            <a:r>
              <a:rPr lang="en-US" sz="1400" dirty="0"/>
              <a:t> </a:t>
            </a:r>
            <a:r>
              <a:rPr lang="en-US" sz="1400" err="1"/>
              <a:t>авторське</a:t>
            </a:r>
            <a:r>
              <a:rPr lang="en-US" sz="1400" dirty="0"/>
              <a:t> </a:t>
            </a:r>
            <a:r>
              <a:rPr lang="en-US" sz="1400" err="1"/>
              <a:t>формулювання</a:t>
            </a:r>
            <a:r>
              <a:rPr lang="en-US" sz="1400" dirty="0"/>
              <a:t> </a:t>
            </a:r>
            <a:r>
              <a:rPr lang="en-US" sz="1400" err="1"/>
              <a:t>поняття</a:t>
            </a:r>
            <a:r>
              <a:rPr lang="en-US" sz="1400" dirty="0"/>
              <a:t> </a:t>
            </a:r>
            <a:r>
              <a:rPr lang="en-US" sz="1400" err="1"/>
              <a:t>інвестиційної</a:t>
            </a:r>
            <a:r>
              <a:rPr lang="en-US" sz="1400" dirty="0"/>
              <a:t> </a:t>
            </a:r>
            <a:r>
              <a:rPr lang="en-US" sz="1400" err="1"/>
              <a:t>діяльності</a:t>
            </a:r>
            <a:r>
              <a:rPr lang="en-US" sz="1400" dirty="0"/>
              <a:t> — </a:t>
            </a:r>
            <a:r>
              <a:rPr lang="en-US" sz="1400" err="1"/>
              <a:t>як</a:t>
            </a:r>
            <a:r>
              <a:rPr lang="en-US" sz="1400" dirty="0"/>
              <a:t> </a:t>
            </a:r>
            <a:r>
              <a:rPr lang="en-US" sz="1400" err="1"/>
              <a:t>цілеспрямованого</a:t>
            </a:r>
            <a:r>
              <a:rPr lang="en-US" sz="1400" dirty="0"/>
              <a:t> </a:t>
            </a:r>
            <a:r>
              <a:rPr lang="en-US" sz="1400" err="1"/>
              <a:t>процесу</a:t>
            </a:r>
            <a:r>
              <a:rPr lang="en-US" sz="1400" dirty="0"/>
              <a:t> </a:t>
            </a:r>
            <a:r>
              <a:rPr lang="en-US" sz="1400" err="1"/>
              <a:t>пошуку</a:t>
            </a:r>
            <a:r>
              <a:rPr lang="en-US" sz="1400" dirty="0"/>
              <a:t> </a:t>
            </a:r>
            <a:r>
              <a:rPr lang="en-US" sz="1400" err="1"/>
              <a:t>необхідних</a:t>
            </a:r>
            <a:r>
              <a:rPr lang="en-US" sz="1400" dirty="0"/>
              <a:t> </a:t>
            </a:r>
            <a:r>
              <a:rPr lang="en-US" sz="1400" err="1"/>
              <a:t>інвестиційних</a:t>
            </a:r>
            <a:r>
              <a:rPr lang="en-US" sz="1400" dirty="0"/>
              <a:t> </a:t>
            </a:r>
            <a:r>
              <a:rPr lang="en-US" sz="1400" err="1"/>
              <a:t>ресурсів</a:t>
            </a:r>
            <a:r>
              <a:rPr lang="en-US" sz="1400" dirty="0"/>
              <a:t>, </a:t>
            </a:r>
            <a:r>
              <a:rPr lang="en-US" sz="1400" err="1"/>
              <a:t>вибору</a:t>
            </a:r>
            <a:r>
              <a:rPr lang="en-US" sz="1400" dirty="0"/>
              <a:t> </a:t>
            </a:r>
            <a:r>
              <a:rPr lang="en-US" sz="1400" err="1"/>
              <a:t>ефективних</a:t>
            </a:r>
            <a:r>
              <a:rPr lang="en-US" sz="1400" dirty="0"/>
              <a:t> </a:t>
            </a:r>
            <a:r>
              <a:rPr lang="en-US" sz="1400" err="1"/>
              <a:t>об'єктів</a:t>
            </a:r>
            <a:r>
              <a:rPr lang="en-US" sz="1400" dirty="0"/>
              <a:t> </a:t>
            </a:r>
            <a:r>
              <a:rPr lang="en-US" sz="1400" err="1"/>
              <a:t>інвестування</a:t>
            </a:r>
            <a:r>
              <a:rPr lang="en-US" sz="1400" dirty="0"/>
              <a:t>, </a:t>
            </a:r>
            <a:r>
              <a:rPr lang="en-US" sz="1400" err="1"/>
              <a:t>збалансованої</a:t>
            </a:r>
            <a:r>
              <a:rPr lang="en-US" sz="1400" dirty="0"/>
              <a:t> </a:t>
            </a:r>
            <a:r>
              <a:rPr lang="en-US" sz="1400" err="1"/>
              <a:t>за</a:t>
            </a:r>
            <a:r>
              <a:rPr lang="en-US" sz="1400" dirty="0"/>
              <a:t> </a:t>
            </a:r>
            <a:r>
              <a:rPr lang="en-US" sz="1400" err="1"/>
              <a:t>обраними</a:t>
            </a:r>
            <a:r>
              <a:rPr lang="en-US" sz="1400" dirty="0"/>
              <a:t> </a:t>
            </a:r>
            <a:r>
              <a:rPr lang="en-US" sz="1400" err="1"/>
              <a:t>параметрами</a:t>
            </a:r>
            <a:r>
              <a:rPr lang="en-US" sz="1400" dirty="0"/>
              <a:t> </a:t>
            </a:r>
            <a:r>
              <a:rPr lang="en-US" sz="1400" err="1"/>
              <a:t>інвестиційної</a:t>
            </a:r>
            <a:r>
              <a:rPr lang="en-US" sz="1400" dirty="0"/>
              <a:t> </a:t>
            </a:r>
            <a:r>
              <a:rPr lang="en-US" sz="1400" err="1"/>
              <a:t>програми</a:t>
            </a:r>
            <a:r>
              <a:rPr lang="en-US" sz="1400" dirty="0"/>
              <a:t> </a:t>
            </a:r>
            <a:r>
              <a:rPr lang="en-US" sz="1400" err="1"/>
              <a:t>та</a:t>
            </a:r>
            <a:r>
              <a:rPr lang="en-US" sz="1400" dirty="0"/>
              <a:t> </a:t>
            </a:r>
            <a:r>
              <a:rPr lang="en-US" sz="1400" err="1"/>
              <a:t>забезпечення</a:t>
            </a:r>
            <a:r>
              <a:rPr lang="en-US" sz="1400" dirty="0"/>
              <a:t> </a:t>
            </a:r>
            <a:r>
              <a:rPr lang="en-US" sz="1400" err="1"/>
              <a:t>ефективної</a:t>
            </a:r>
            <a:r>
              <a:rPr lang="en-US" sz="1400" dirty="0"/>
              <a:t> </a:t>
            </a:r>
            <a:r>
              <a:rPr lang="en-US" sz="1400" err="1"/>
              <a:t>їх</a:t>
            </a:r>
            <a:r>
              <a:rPr lang="en-US" sz="1400" dirty="0"/>
              <a:t> </a:t>
            </a:r>
            <a:r>
              <a:rPr lang="en-US" sz="1400" err="1"/>
              <a:t>реалізац</a:t>
            </a:r>
            <a:endParaRPr lang="en-US" sz="1400"/>
          </a:p>
        </p:txBody>
      </p:sp>
      <p:sp>
        <p:nvSpPr>
          <p:cNvPr id="18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245249-2F4C-4F85-AB62-095DBE524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1911349"/>
            <a:ext cx="69367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43AC32E-AE77-4E1A-8AB2-CFF1D400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340659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490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ED8031-DD67-43C6-94A0-646636C9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Background Fill">
            <a:extLst>
              <a:ext uri="{FF2B5EF4-FFF2-40B4-BE49-F238E27FC236}">
                <a16:creationId xmlns:a16="http://schemas.microsoft.com/office/drawing/2014/main" id="{6DA65B90-7B06-4499-91BA-CDDD3613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ADD50182-0D34-0743-291C-3FDFC6EDA1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</a:blip>
          <a:srcRect l="914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509A13B-4750-4C28-974C-8E9C13C5B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55816" y="-1555818"/>
            <a:ext cx="6858000" cy="9969624"/>
          </a:xfrm>
          <a:prstGeom prst="rect">
            <a:avLst/>
          </a:prstGeom>
          <a:gradFill>
            <a:gsLst>
              <a:gs pos="4100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5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92E633-023F-4D51-BDB6-6DF0DD540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0541" y="1913965"/>
            <a:ext cx="10378157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ain Frame">
            <a:extLst>
              <a:ext uri="{FF2B5EF4-FFF2-40B4-BE49-F238E27FC236}">
                <a16:creationId xmlns:a16="http://schemas.microsoft.com/office/drawing/2014/main" id="{9502469D-C562-48E3-ABA2-3CFA55C52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D302E-BE32-13C0-FE25-F3AA3001F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663960"/>
            <a:ext cx="7435244" cy="10675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ДЯКУЮ ЗА УВАГУ!</a:t>
            </a:r>
          </a:p>
        </p:txBody>
      </p:sp>
      <p:cxnSp>
        <p:nvCxnSpPr>
          <p:cNvPr id="27" name="Main Horizontal Connector">
            <a:extLst>
              <a:ext uri="{FF2B5EF4-FFF2-40B4-BE49-F238E27FC236}">
                <a16:creationId xmlns:a16="http://schemas.microsoft.com/office/drawing/2014/main" id="{4D594499-F983-4364-8ABC-5BCDC2E90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Main Vertical Connector">
            <a:extLst>
              <a:ext uri="{FF2B5EF4-FFF2-40B4-BE49-F238E27FC236}">
                <a16:creationId xmlns:a16="http://schemas.microsoft.com/office/drawing/2014/main" id="{6D4C177C-581F-4CC8-A686-0B6D25DC6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019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F31F78-BFBE-AFA3-1285-D0A7CFC39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5137520" cy="11547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Вступ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61F6FF-ED52-5D7F-3E1D-0EE375761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391995"/>
            <a:ext cx="5124226" cy="31747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900"/>
              <a:t>Інвестиції та інвестиційна діяльність завжди знаходяться в центрі уваги економічної думки. Питання про інвестиції є дуже актуальним у сучасній економіці, оскільки будь – яке підприємство формується і розвивається на основі фінансування та інвестицій, а інвестиційна діяльність визначає умови економічного розвитку. </a:t>
            </a:r>
          </a:p>
        </p:txBody>
      </p:sp>
      <p:pic>
        <p:nvPicPr>
          <p:cNvPr id="5" name="Місце для вмісту 4" descr="Зображення, що містить особа, костюм, одежа, чоловік&#10;&#10;Опис створено автоматично">
            <a:extLst>
              <a:ext uri="{FF2B5EF4-FFF2-40B4-BE49-F238E27FC236}">
                <a16:creationId xmlns:a16="http://schemas.microsoft.com/office/drawing/2014/main" id="{C297058E-DD35-F8E4-6F51-F7B8F9F402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6292" r="13511" b="-1"/>
          <a:stretch/>
        </p:blipFill>
        <p:spPr>
          <a:xfrm>
            <a:off x="6448525" y="334928"/>
            <a:ext cx="4295875" cy="5712506"/>
          </a:xfrm>
          <a:prstGeom prst="rect">
            <a:avLst/>
          </a:prstGeom>
        </p:spPr>
      </p:pic>
      <p:sp>
        <p:nvSpPr>
          <p:cNvPr id="18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A245249-2F4C-4F85-AB62-095DBE524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7744" y="1911349"/>
            <a:ext cx="60807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5A7F9B4-2262-444F-8650-A1195AE98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48525" y="334928"/>
            <a:ext cx="0" cy="571250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70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511BAF-5892-BAD6-8772-1B59242F3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056" y="552782"/>
            <a:ext cx="5950081" cy="11547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/>
              <a:t>Про інвестиційну діяльність в Україні</a:t>
            </a:r>
          </a:p>
        </p:txBody>
      </p:sp>
      <p:pic>
        <p:nvPicPr>
          <p:cNvPr id="5" name="Місце для вмісту 4" descr="Зображення, що містить хмарочос, будівля, місто, горизонт&#10;&#10;Опис створено автоматично">
            <a:extLst>
              <a:ext uri="{FF2B5EF4-FFF2-40B4-BE49-F238E27FC236}">
                <a16:creationId xmlns:a16="http://schemas.microsoft.com/office/drawing/2014/main" id="{E966A94E-29E5-8B90-9197-626ECF1D08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47028" r="9864" b="1"/>
          <a:stretch/>
        </p:blipFill>
        <p:spPr>
          <a:xfrm>
            <a:off x="367744" y="334928"/>
            <a:ext cx="3444167" cy="5712507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DCCF311-1CE6-6668-D315-4B086AE76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1057" y="2391995"/>
            <a:ext cx="5934684" cy="3174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400"/>
              <a:t>Розмаїття терміна "інвестиції" у вітчизняній та зарубіжній літературі значною мірою пояснюється широтою сутнісних рис цієї доволі складної економічної категорії. У сучасній економічній теорії категорія "інвестиції" (від лат. слова "invest." — вкладати) становить процес вкладення капіталу з метою наступного його збільшення.</a:t>
            </a:r>
          </a:p>
          <a:p>
            <a:pPr>
              <a:lnSpc>
                <a:spcPct val="120000"/>
              </a:lnSpc>
            </a:pPr>
            <a:endParaRPr lang="en-US" sz="1400"/>
          </a:p>
          <a:p>
            <a:pPr>
              <a:lnSpc>
                <a:spcPct val="120000"/>
              </a:lnSpc>
            </a:pPr>
            <a:r>
              <a:rPr lang="en-US" sz="1400"/>
              <a:t>Закон України "Про інвестиційну діяльність" (ст. 1) визначає інвестиції як усі види майнових та інтелектуальних цінностей, що вкладаються в об'єкти підприємницької та інших видів діяльності, в результаті якої створюється прибуток (дохід) або досягається соціальний ефект</a:t>
            </a:r>
          </a:p>
        </p:txBody>
      </p:sp>
      <p:sp>
        <p:nvSpPr>
          <p:cNvPr id="18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245249-2F4C-4F85-AB62-095DBE524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1911349"/>
            <a:ext cx="69367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43AC32E-AE77-4E1A-8AB2-CFF1D400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340659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87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E21F8A-0A1F-94EF-080A-AC4A1EE3C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056" y="552782"/>
            <a:ext cx="5950081" cy="11547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Практика інвестицій</a:t>
            </a:r>
          </a:p>
        </p:txBody>
      </p:sp>
      <p:pic>
        <p:nvPicPr>
          <p:cNvPr id="5" name="Місце для вмісту 4" descr="Зображення, що містить небо, просто неба, золото&#10;&#10;Опис створено автоматично">
            <a:extLst>
              <a:ext uri="{FF2B5EF4-FFF2-40B4-BE49-F238E27FC236}">
                <a16:creationId xmlns:a16="http://schemas.microsoft.com/office/drawing/2014/main" id="{BFF9FF30-A1E0-7EC3-F4DF-B00D5F389E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052" r="39909"/>
          <a:stretch/>
        </p:blipFill>
        <p:spPr>
          <a:xfrm>
            <a:off x="367744" y="334928"/>
            <a:ext cx="3444167" cy="5712507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A202897-07F2-84FF-BA4D-F32EF287E7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1057" y="2391995"/>
            <a:ext cx="5934684" cy="3174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400"/>
              <a:t>Практика показує, що інвестиції можуть здійснюватися не тільки у фінансовій чи матеріальній формі, а ще й у формі ноу - хау, технологій, патентів, інших нематеріальних активів, за рахунок списання боргу і т. ін. </a:t>
            </a:r>
          </a:p>
          <a:p>
            <a:pPr>
              <a:lnSpc>
                <a:spcPct val="120000"/>
              </a:lnSpc>
            </a:pPr>
            <a:r>
              <a:rPr lang="en-US" sz="1400"/>
              <a:t>У макроекономіці під інвестиціями розуміється частка ВВП, яка не споживається в поточному періоді й забезпечує приріст капіталу в економіці. У розширеному трактуванні вони розглядаються як довгострокові вкладення капіталу у власній країні або за кордоном у підприємства різних галузей, підприємницькі проекти, соціально – економічні програми, інноваційні проекти. У мікроекономіці інвестиції трактуються як процес створення нового капіталу (засобів виробництва і людського капіталу)</a:t>
            </a:r>
          </a:p>
        </p:txBody>
      </p:sp>
      <p:sp>
        <p:nvSpPr>
          <p:cNvPr id="18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245249-2F4C-4F85-AB62-095DBE524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1911349"/>
            <a:ext cx="69367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43AC32E-AE77-4E1A-8AB2-CFF1D400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340659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87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6D762-2A2E-AAE8-A143-02BDF2AC9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5137520" cy="11547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/>
              <a:t>Закордонний погляд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BFE8543-EEA2-B7D3-5993-6FD39A31C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391995"/>
            <a:ext cx="5124226" cy="3174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300"/>
              <a:t>Звертання до трактування терміна "інвестиції" в закордонній економічній літературі показує, що в різних школах і напрямах економічної думки визначення поняття "інвестиції" містять загальну істотну рису — зв'язок інвестицій з одержанням доходу як цільовою настановою інвестора. У найбільш загальному вигляді інвестиції розуміються як вкладення капіталу з метою його збільшення в майбутньому. Такий підхід до визначення поняття "інвестиції" панує як у європейської, так і в американській методології. Існує й інший підхід до визначення інвестицій, зумовлений зростанням значення ринку цінних паперів, як механізму щодо зростання реального капіталу в країнах з розвинутою ринковою економікою. У його рамках інвестиції визначаються як вкладення в цінні папери</a:t>
            </a:r>
          </a:p>
        </p:txBody>
      </p:sp>
      <p:pic>
        <p:nvPicPr>
          <p:cNvPr id="5" name="Місце для вмісту 4" descr="Зображення, що містить текст, карта&#10;&#10;Опис створено автоматично">
            <a:extLst>
              <a:ext uri="{FF2B5EF4-FFF2-40B4-BE49-F238E27FC236}">
                <a16:creationId xmlns:a16="http://schemas.microsoft.com/office/drawing/2014/main" id="{ACB394A8-C7D0-DA45-E1EE-3ECD3F3F51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6724" r="19695" b="1"/>
          <a:stretch/>
        </p:blipFill>
        <p:spPr>
          <a:xfrm>
            <a:off x="6448525" y="334928"/>
            <a:ext cx="4295875" cy="5712506"/>
          </a:xfrm>
          <a:prstGeom prst="rect">
            <a:avLst/>
          </a:prstGeom>
        </p:spPr>
      </p:pic>
      <p:sp>
        <p:nvSpPr>
          <p:cNvPr id="18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A245249-2F4C-4F85-AB62-095DBE524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7744" y="1911349"/>
            <a:ext cx="60807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5A7F9B4-2262-444F-8650-A1195AE98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48525" y="334928"/>
            <a:ext cx="0" cy="571250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409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EDB70-F2AC-EDD2-81D1-9C0B519F8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750" y="552782"/>
            <a:ext cx="5225498" cy="116031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Риси</a:t>
            </a:r>
          </a:p>
        </p:txBody>
      </p:sp>
      <p:pic>
        <p:nvPicPr>
          <p:cNvPr id="5" name="Місце для вмісту 4" descr="Зображення, що містить циліндр, свічка, у приміщенні, чашка&#10;&#10;Опис створено автоматично">
            <a:extLst>
              <a:ext uri="{FF2B5EF4-FFF2-40B4-BE49-F238E27FC236}">
                <a16:creationId xmlns:a16="http://schemas.microsoft.com/office/drawing/2014/main" id="{2C9377DE-A3C8-4950-C9BC-11D0C12BCD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9363" y="693254"/>
            <a:ext cx="3657303" cy="4992905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990A4C0-A491-1B48-F806-709F2323B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04751" y="2263662"/>
            <a:ext cx="5225498" cy="352170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000"/>
              <a:t>Розвиток ринкових відносин обумовив необхідність переглянути тлумачення категорії "інвестиції" відповідно до нових умов. Характерними рисами ринкового підходу, що формується, до розуміння сутності інвестицій є:</a:t>
            </a:r>
          </a:p>
          <a:p>
            <a:pPr>
              <a:lnSpc>
                <a:spcPct val="120000"/>
              </a:lnSpc>
            </a:pPr>
            <a:r>
              <a:rPr lang="en-US" sz="1000"/>
              <a:t>  зв'язок інвестицій з одержанням доходу як мотиву інвестиційної діяльності; </a:t>
            </a:r>
          </a:p>
          <a:p>
            <a:pPr>
              <a:lnSpc>
                <a:spcPct val="120000"/>
              </a:lnSpc>
            </a:pPr>
            <a:r>
              <a:rPr lang="en-US" sz="1000"/>
              <a:t>розгляд інвестицій у єдності двох сторін: ресурсів (капітальних цінностей) і вкладень (витрат); </a:t>
            </a:r>
          </a:p>
          <a:p>
            <a:pPr>
              <a:lnSpc>
                <a:spcPct val="120000"/>
              </a:lnSpc>
            </a:pPr>
            <a:r>
              <a:rPr lang="en-US" sz="1000"/>
              <a:t> аналіз інвестицій не в статиці, а в динаміці, що дозволяє об'єднати в рамках категорії "інвестиції" ресурси, вкладення й віддачу вкладених коштів — як мотиву цього об'єднання; </a:t>
            </a:r>
          </a:p>
          <a:p>
            <a:pPr>
              <a:lnSpc>
                <a:spcPct val="120000"/>
              </a:lnSpc>
            </a:pPr>
            <a:r>
              <a:rPr lang="en-US" sz="1000"/>
              <a:t>включення до складу об'єктів інвестування будь-які вкладення, що дають економічний ефект.</a:t>
            </a:r>
          </a:p>
          <a:p>
            <a:pPr>
              <a:lnSpc>
                <a:spcPct val="120000"/>
              </a:lnSpc>
            </a:pPr>
            <a:r>
              <a:rPr lang="en-US" sz="1000"/>
              <a:t> У цілому інвестиції визначаються як процес, у ході якого здійснюється перетворення ресурсів у витрати з урахуванням цільових установок інвесторів — одержання доходу (ефекту)</a:t>
            </a:r>
          </a:p>
        </p:txBody>
      </p:sp>
      <p:sp>
        <p:nvSpPr>
          <p:cNvPr id="18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FC7970-104C-4B47-9697-0B0ECA961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6300" y="340659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5953601-1CC2-471E-A514-F1705E091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1600" y="1905000"/>
            <a:ext cx="606239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772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123EC-033E-5246-5C7F-8C75E2939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024" y="552782"/>
            <a:ext cx="4423224" cy="16436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Класифікація інвестицій</a:t>
            </a:r>
          </a:p>
        </p:txBody>
      </p:sp>
      <p:pic>
        <p:nvPicPr>
          <p:cNvPr id="5" name="Місце для вмісту 4" descr="Зображення, що містить мистецтво, зелений, знімок екрана, графічний дизайн&#10;&#10;Опис створено автоматично">
            <a:extLst>
              <a:ext uri="{FF2B5EF4-FFF2-40B4-BE49-F238E27FC236}">
                <a16:creationId xmlns:a16="http://schemas.microsoft.com/office/drawing/2014/main" id="{4AEBC922-3957-54DE-783F-1EC43AD397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5021" r="14644" b="-1"/>
          <a:stretch/>
        </p:blipFill>
        <p:spPr>
          <a:xfrm>
            <a:off x="20" y="10"/>
            <a:ext cx="5210493" cy="6857990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C41A2A-3A57-F970-8348-8EF08B98B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62559" y="2453394"/>
            <a:ext cx="5185223" cy="353632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100" err="1"/>
              <a:t>Інвестиції</a:t>
            </a:r>
            <a:r>
              <a:rPr lang="en-US" sz="1100" dirty="0"/>
              <a:t> </a:t>
            </a:r>
            <a:r>
              <a:rPr lang="en-US" sz="1100" err="1"/>
              <a:t>класифікують</a:t>
            </a:r>
            <a:r>
              <a:rPr lang="en-US" sz="1100" dirty="0"/>
              <a:t> </a:t>
            </a: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окремими</a:t>
            </a:r>
            <a:r>
              <a:rPr lang="en-US" sz="1100" dirty="0"/>
              <a:t> </a:t>
            </a:r>
            <a:r>
              <a:rPr lang="en-US" sz="1100" err="1"/>
              <a:t>ознаками</a:t>
            </a:r>
            <a:r>
              <a:rPr lang="en-US" sz="1100" dirty="0"/>
              <a:t>: </a:t>
            </a: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об'єктами</a:t>
            </a:r>
            <a:r>
              <a:rPr lang="en-US" sz="1100" dirty="0"/>
              <a:t> </a:t>
            </a:r>
            <a:r>
              <a:rPr lang="en-US" sz="1100" err="1"/>
              <a:t>вкладень</a:t>
            </a:r>
            <a:r>
              <a:rPr lang="en-US" sz="1100" dirty="0"/>
              <a:t> є </a:t>
            </a:r>
            <a:r>
              <a:rPr lang="en-US" sz="1100" err="1"/>
              <a:t>фінансові</a:t>
            </a:r>
            <a:r>
              <a:rPr lang="en-US" sz="1100" dirty="0"/>
              <a:t> і </a:t>
            </a:r>
            <a:r>
              <a:rPr lang="en-US" sz="1100" err="1"/>
              <a:t>капітальні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реінвестиції</a:t>
            </a:r>
            <a:r>
              <a:rPr lang="en-US" sz="1100" dirty="0"/>
              <a:t>. </a:t>
            </a:r>
            <a:r>
              <a:rPr lang="en-US" sz="1100" err="1"/>
              <a:t>Фінансові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— </a:t>
            </a:r>
            <a:r>
              <a:rPr lang="en-US" sz="1100" err="1"/>
              <a:t>це</a:t>
            </a:r>
            <a:r>
              <a:rPr lang="en-US" sz="1100" dirty="0"/>
              <a:t> </a:t>
            </a:r>
            <a:r>
              <a:rPr lang="en-US" sz="1100" err="1"/>
              <a:t>такі</a:t>
            </a:r>
            <a:r>
              <a:rPr lang="en-US" sz="1100" dirty="0"/>
              <a:t>, </a:t>
            </a:r>
            <a:r>
              <a:rPr lang="en-US" sz="1100" err="1"/>
              <a:t>які</a:t>
            </a:r>
            <a:r>
              <a:rPr lang="en-US" sz="1100" dirty="0"/>
              <a:t> </a:t>
            </a:r>
            <a:r>
              <a:rPr lang="en-US" sz="1100" err="1"/>
              <a:t>передбачають</a:t>
            </a:r>
            <a:r>
              <a:rPr lang="en-US" sz="1100" dirty="0"/>
              <a:t> </a:t>
            </a:r>
            <a:r>
              <a:rPr lang="en-US" sz="1100" err="1"/>
              <a:t>придбання</a:t>
            </a:r>
            <a:r>
              <a:rPr lang="en-US" sz="1100" dirty="0"/>
              <a:t> </a:t>
            </a:r>
            <a:r>
              <a:rPr lang="en-US" sz="1100" err="1"/>
              <a:t>корпоративних</a:t>
            </a:r>
            <a:r>
              <a:rPr lang="en-US" sz="1100" dirty="0"/>
              <a:t> </a:t>
            </a:r>
            <a:r>
              <a:rPr lang="en-US" sz="1100" err="1"/>
              <a:t>прав</a:t>
            </a:r>
            <a:r>
              <a:rPr lang="en-US" sz="1100" dirty="0"/>
              <a:t>, </a:t>
            </a:r>
            <a:r>
              <a:rPr lang="en-US" sz="1100" err="1"/>
              <a:t>цінних</a:t>
            </a:r>
            <a:r>
              <a:rPr lang="en-US" sz="1100" dirty="0"/>
              <a:t> </a:t>
            </a:r>
            <a:r>
              <a:rPr lang="en-US" sz="1100" err="1"/>
              <a:t>паперів</a:t>
            </a:r>
            <a:r>
              <a:rPr lang="en-US" sz="1100" dirty="0"/>
              <a:t>, </a:t>
            </a:r>
            <a:r>
              <a:rPr lang="en-US" sz="1100" err="1"/>
              <a:t>деривативів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інших</a:t>
            </a:r>
            <a:r>
              <a:rPr lang="en-US" sz="1100" dirty="0"/>
              <a:t> </a:t>
            </a:r>
            <a:r>
              <a:rPr lang="en-US" sz="1100" err="1"/>
              <a:t>фінансових</a:t>
            </a:r>
            <a:r>
              <a:rPr lang="en-US" sz="1100" dirty="0"/>
              <a:t> </a:t>
            </a:r>
            <a:r>
              <a:rPr lang="en-US" sz="1100" err="1"/>
              <a:t>інструментів</a:t>
            </a:r>
            <a:r>
              <a:rPr lang="en-US" sz="1100" dirty="0"/>
              <a:t>. </a:t>
            </a:r>
            <a:r>
              <a:rPr lang="en-US" sz="1100" err="1"/>
              <a:t>Корпоративні</a:t>
            </a:r>
            <a:r>
              <a:rPr lang="en-US" sz="1100" dirty="0"/>
              <a:t> </a:t>
            </a:r>
            <a:r>
              <a:rPr lang="en-US" sz="1100" err="1"/>
              <a:t>права</a:t>
            </a:r>
            <a:r>
              <a:rPr lang="en-US" sz="1100" dirty="0"/>
              <a:t> — </a:t>
            </a:r>
            <a:r>
              <a:rPr lang="en-US" sz="1100" err="1"/>
              <a:t>це</a:t>
            </a:r>
            <a:r>
              <a:rPr lang="en-US" sz="1100" dirty="0"/>
              <a:t> </a:t>
            </a:r>
            <a:r>
              <a:rPr lang="en-US" sz="1100" err="1"/>
              <a:t>право</a:t>
            </a:r>
            <a:r>
              <a:rPr lang="en-US" sz="1100" dirty="0"/>
              <a:t> </a:t>
            </a:r>
            <a:r>
              <a:rPr lang="en-US" sz="1100" err="1"/>
              <a:t>власності</a:t>
            </a:r>
            <a:r>
              <a:rPr lang="en-US" sz="1100" dirty="0"/>
              <a:t> </a:t>
            </a:r>
            <a:r>
              <a:rPr lang="en-US" sz="1100" err="1"/>
              <a:t>на</a:t>
            </a:r>
            <a:r>
              <a:rPr lang="en-US" sz="1100" dirty="0"/>
              <a:t> </a:t>
            </a:r>
            <a:r>
              <a:rPr lang="en-US" sz="1100" err="1"/>
              <a:t>статутний</a:t>
            </a:r>
            <a:r>
              <a:rPr lang="en-US" sz="1100" dirty="0"/>
              <a:t> </a:t>
            </a:r>
            <a:r>
              <a:rPr lang="en-US" sz="1100" err="1"/>
              <a:t>фонд</a:t>
            </a:r>
            <a:r>
              <a:rPr lang="en-US" sz="1100" dirty="0"/>
              <a:t> (</a:t>
            </a:r>
            <a:r>
              <a:rPr lang="en-US" sz="1100" err="1"/>
              <a:t>капітал</a:t>
            </a:r>
            <a:r>
              <a:rPr lang="en-US" sz="1100" dirty="0"/>
              <a:t>) </a:t>
            </a:r>
            <a:r>
              <a:rPr lang="en-US" sz="1100" err="1"/>
              <a:t>юридичної</a:t>
            </a:r>
            <a:r>
              <a:rPr lang="en-US" sz="1100" dirty="0"/>
              <a:t> </a:t>
            </a:r>
            <a:r>
              <a:rPr lang="en-US" sz="1100" err="1"/>
              <a:t>особи</a:t>
            </a:r>
            <a:r>
              <a:rPr lang="en-US" sz="1100" dirty="0"/>
              <a:t> </a:t>
            </a:r>
            <a:r>
              <a:rPr lang="en-US" sz="1100" err="1"/>
              <a:t>або</a:t>
            </a:r>
            <a:r>
              <a:rPr lang="en-US" sz="1100" dirty="0"/>
              <a:t> </a:t>
            </a:r>
            <a:r>
              <a:rPr lang="en-US" sz="1100" err="1"/>
              <a:t>його</a:t>
            </a:r>
            <a:r>
              <a:rPr lang="en-US" sz="1100" dirty="0"/>
              <a:t> </a:t>
            </a:r>
            <a:r>
              <a:rPr lang="en-US" sz="1100" err="1"/>
              <a:t>частку</a:t>
            </a:r>
            <a:r>
              <a:rPr lang="en-US" sz="1100" dirty="0"/>
              <a:t> (</a:t>
            </a:r>
            <a:r>
              <a:rPr lang="en-US" sz="1100" err="1"/>
              <a:t>пай</a:t>
            </a:r>
            <a:r>
              <a:rPr lang="en-US" sz="1100" dirty="0"/>
              <a:t>), </a:t>
            </a:r>
            <a:r>
              <a:rPr lang="en-US" sz="1100" err="1"/>
              <a:t>включаючи</a:t>
            </a:r>
            <a:r>
              <a:rPr lang="en-US" sz="1100" dirty="0"/>
              <a:t> </a:t>
            </a:r>
            <a:r>
              <a:rPr lang="en-US" sz="1100" err="1"/>
              <a:t>права</a:t>
            </a:r>
            <a:r>
              <a:rPr lang="en-US" sz="1100" dirty="0"/>
              <a:t> </a:t>
            </a:r>
            <a:r>
              <a:rPr lang="en-US" sz="1100" err="1"/>
              <a:t>на</a:t>
            </a:r>
            <a:r>
              <a:rPr lang="en-US" sz="1100" dirty="0"/>
              <a:t> </a:t>
            </a:r>
            <a:r>
              <a:rPr lang="en-US" sz="1100" err="1"/>
              <a:t>управління</a:t>
            </a:r>
            <a:r>
              <a:rPr lang="en-US" sz="1100" dirty="0"/>
              <a:t>, </a:t>
            </a:r>
            <a:r>
              <a:rPr lang="en-US" sz="1100" err="1"/>
              <a:t>отримання</a:t>
            </a:r>
            <a:r>
              <a:rPr lang="en-US" sz="1100" dirty="0"/>
              <a:t> </a:t>
            </a:r>
            <a:r>
              <a:rPr lang="en-US" sz="1100" err="1"/>
              <a:t>відповідної</a:t>
            </a:r>
            <a:r>
              <a:rPr lang="en-US" sz="1100" dirty="0"/>
              <a:t> </a:t>
            </a:r>
            <a:r>
              <a:rPr lang="en-US" sz="1100" err="1"/>
              <a:t>частки</a:t>
            </a:r>
            <a:r>
              <a:rPr lang="en-US" sz="1100" dirty="0"/>
              <a:t> </a:t>
            </a:r>
            <a:r>
              <a:rPr lang="en-US" sz="1100" err="1"/>
              <a:t>прибутку</a:t>
            </a:r>
            <a:r>
              <a:rPr lang="en-US" sz="1100" dirty="0"/>
              <a:t> </a:t>
            </a:r>
            <a:r>
              <a:rPr lang="en-US" sz="1100" err="1"/>
              <a:t>такої</a:t>
            </a:r>
            <a:r>
              <a:rPr lang="en-US" sz="1100" dirty="0"/>
              <a:t> </a:t>
            </a:r>
            <a:r>
              <a:rPr lang="en-US" sz="1100" err="1"/>
              <a:t>юридичної</a:t>
            </a:r>
            <a:r>
              <a:rPr lang="en-US" sz="1100" dirty="0"/>
              <a:t> </a:t>
            </a:r>
            <a:r>
              <a:rPr lang="en-US" sz="1100" err="1"/>
              <a:t>особи</a:t>
            </a:r>
            <a:r>
              <a:rPr lang="en-US" sz="1100" dirty="0"/>
              <a:t>, а </a:t>
            </a:r>
            <a:r>
              <a:rPr lang="en-US" sz="1100" err="1"/>
              <a:t>також</a:t>
            </a:r>
            <a:r>
              <a:rPr lang="en-US" sz="1100" dirty="0"/>
              <a:t> </a:t>
            </a:r>
            <a:r>
              <a:rPr lang="en-US" sz="1100" err="1"/>
              <a:t>активів</a:t>
            </a:r>
            <a:r>
              <a:rPr lang="en-US" sz="1100" dirty="0"/>
              <a:t> у </a:t>
            </a:r>
            <a:r>
              <a:rPr lang="en-US" sz="1100" err="1"/>
              <a:t>разі</a:t>
            </a:r>
            <a:r>
              <a:rPr lang="en-US" sz="1100" dirty="0"/>
              <a:t> </a:t>
            </a:r>
            <a:r>
              <a:rPr lang="en-US" sz="1100" err="1"/>
              <a:t>її</a:t>
            </a:r>
            <a:r>
              <a:rPr lang="en-US" sz="1100" dirty="0"/>
              <a:t> </a:t>
            </a:r>
            <a:r>
              <a:rPr lang="en-US" sz="1100" err="1"/>
              <a:t>ліквідації</a:t>
            </a:r>
            <a:r>
              <a:rPr lang="en-US" sz="1100" dirty="0"/>
              <a:t> </a:t>
            </a:r>
            <a:r>
              <a:rPr lang="en-US" sz="1100" err="1"/>
              <a:t>відповідно</a:t>
            </a:r>
            <a:r>
              <a:rPr lang="en-US" sz="1100" dirty="0"/>
              <a:t> </a:t>
            </a:r>
            <a:r>
              <a:rPr lang="en-US" sz="1100" err="1"/>
              <a:t>до</a:t>
            </a:r>
            <a:r>
              <a:rPr lang="en-US" sz="1100" dirty="0"/>
              <a:t> </a:t>
            </a:r>
            <a:r>
              <a:rPr lang="en-US" sz="1100" err="1"/>
              <a:t>чинного</a:t>
            </a:r>
            <a:r>
              <a:rPr lang="en-US" sz="1100" dirty="0"/>
              <a:t> </a:t>
            </a:r>
            <a:r>
              <a:rPr lang="en-US" sz="1100" err="1"/>
              <a:t>законодавства</a:t>
            </a:r>
            <a:r>
              <a:rPr lang="en-US" sz="1100" dirty="0"/>
              <a:t>, </a:t>
            </a:r>
            <a:r>
              <a:rPr lang="en-US" sz="1100" err="1"/>
              <a:t>незалежно</a:t>
            </a:r>
            <a:r>
              <a:rPr lang="en-US" sz="1100" dirty="0"/>
              <a:t> </a:t>
            </a:r>
            <a:r>
              <a:rPr lang="en-US" sz="1100" err="1"/>
              <a:t>від</a:t>
            </a:r>
            <a:r>
              <a:rPr lang="en-US" sz="1100" dirty="0"/>
              <a:t> </a:t>
            </a:r>
            <a:r>
              <a:rPr lang="en-US" sz="1100" err="1"/>
              <a:t>того</a:t>
            </a:r>
            <a:r>
              <a:rPr lang="en-US" sz="1100" dirty="0"/>
              <a:t>, </a:t>
            </a:r>
            <a:r>
              <a:rPr lang="en-US" sz="1100" err="1"/>
              <a:t>чи</a:t>
            </a:r>
            <a:r>
              <a:rPr lang="en-US" sz="1100" dirty="0"/>
              <a:t> </a:t>
            </a:r>
            <a:r>
              <a:rPr lang="en-US" sz="1100" err="1"/>
              <a:t>створена</a:t>
            </a:r>
            <a:r>
              <a:rPr lang="en-US" sz="1100" dirty="0"/>
              <a:t> </a:t>
            </a:r>
            <a:r>
              <a:rPr lang="en-US" sz="1100" err="1"/>
              <a:t>така</a:t>
            </a:r>
            <a:r>
              <a:rPr lang="en-US" sz="1100" dirty="0"/>
              <a:t> </a:t>
            </a:r>
            <a:r>
              <a:rPr lang="en-US" sz="1100" err="1"/>
              <a:t>юридична</a:t>
            </a:r>
            <a:r>
              <a:rPr lang="en-US" sz="1100" dirty="0"/>
              <a:t> </a:t>
            </a:r>
            <a:r>
              <a:rPr lang="en-US" sz="1100" err="1"/>
              <a:t>особа</a:t>
            </a:r>
            <a:r>
              <a:rPr lang="en-US" sz="1100" dirty="0"/>
              <a:t> у </a:t>
            </a:r>
            <a:r>
              <a:rPr lang="en-US" sz="1100" err="1"/>
              <a:t>формі</a:t>
            </a:r>
            <a:r>
              <a:rPr lang="en-US" sz="1100" dirty="0"/>
              <a:t> </a:t>
            </a:r>
            <a:r>
              <a:rPr lang="en-US" sz="1100" err="1"/>
              <a:t>господарського</a:t>
            </a:r>
            <a:r>
              <a:rPr lang="en-US" sz="1100" dirty="0"/>
              <a:t> </a:t>
            </a:r>
            <a:r>
              <a:rPr lang="en-US" sz="1100" err="1"/>
              <a:t>товариства</a:t>
            </a:r>
            <a:r>
              <a:rPr lang="en-US" sz="1100" dirty="0"/>
              <a:t>, </a:t>
            </a:r>
            <a:r>
              <a:rPr lang="en-US" sz="1100" err="1"/>
              <a:t>підприємства</a:t>
            </a:r>
            <a:r>
              <a:rPr lang="en-US" sz="1100" dirty="0"/>
              <a:t>, </a:t>
            </a:r>
            <a:r>
              <a:rPr lang="en-US" sz="1100" err="1"/>
              <a:t>заснованого</a:t>
            </a:r>
            <a:r>
              <a:rPr lang="en-US" sz="1100" dirty="0"/>
              <a:t> </a:t>
            </a:r>
            <a:r>
              <a:rPr lang="en-US" sz="1100" err="1"/>
              <a:t>на</a:t>
            </a:r>
            <a:r>
              <a:rPr lang="en-US" sz="1100" dirty="0"/>
              <a:t> </a:t>
            </a:r>
            <a:r>
              <a:rPr lang="en-US" sz="1100" err="1"/>
              <a:t>власності</a:t>
            </a:r>
            <a:r>
              <a:rPr lang="en-US" sz="1100" dirty="0"/>
              <a:t> </a:t>
            </a:r>
            <a:r>
              <a:rPr lang="en-US" sz="1100" err="1"/>
              <a:t>однієї</a:t>
            </a:r>
            <a:r>
              <a:rPr lang="en-US" sz="1100" dirty="0"/>
              <a:t> </a:t>
            </a:r>
            <a:r>
              <a:rPr lang="en-US" sz="1100" err="1"/>
              <a:t>юридичної</a:t>
            </a:r>
            <a:r>
              <a:rPr lang="en-US" sz="1100" dirty="0"/>
              <a:t> </a:t>
            </a:r>
            <a:r>
              <a:rPr lang="en-US" sz="1100" err="1"/>
              <a:t>або</a:t>
            </a:r>
            <a:r>
              <a:rPr lang="en-US" sz="1100" dirty="0"/>
              <a:t> </a:t>
            </a:r>
            <a:r>
              <a:rPr lang="en-US" sz="1100" err="1"/>
              <a:t>фізичної</a:t>
            </a:r>
            <a:r>
              <a:rPr lang="en-US" sz="1100" dirty="0"/>
              <a:t> </a:t>
            </a:r>
            <a:r>
              <a:rPr lang="en-US" sz="1100" err="1"/>
              <a:t>особи</a:t>
            </a:r>
            <a:r>
              <a:rPr lang="en-US" sz="1100" dirty="0"/>
              <a:t>, </a:t>
            </a:r>
            <a:r>
              <a:rPr lang="en-US" sz="1100" err="1"/>
              <a:t>або</a:t>
            </a:r>
            <a:r>
              <a:rPr lang="en-US" sz="1100" dirty="0"/>
              <a:t> в </a:t>
            </a:r>
            <a:r>
              <a:rPr lang="en-US" sz="1100" err="1"/>
              <a:t>інших</a:t>
            </a:r>
            <a:r>
              <a:rPr lang="en-US" sz="1100" dirty="0"/>
              <a:t> </a:t>
            </a:r>
            <a:r>
              <a:rPr lang="en-US" sz="1100" err="1"/>
              <a:t>організаційно-правових</a:t>
            </a:r>
            <a:r>
              <a:rPr lang="en-US" sz="1100" dirty="0"/>
              <a:t> </a:t>
            </a:r>
            <a:r>
              <a:rPr lang="en-US" sz="1100" err="1"/>
              <a:t>формах</a:t>
            </a:r>
            <a:r>
              <a:rPr lang="en-US" sz="1100" dirty="0"/>
              <a:t>. </a:t>
            </a:r>
            <a:r>
              <a:rPr lang="en-US" sz="1100" err="1"/>
              <a:t>Дериватив</a:t>
            </a:r>
            <a:r>
              <a:rPr lang="en-US" sz="1100" dirty="0"/>
              <a:t> — </a:t>
            </a:r>
            <a:r>
              <a:rPr lang="en-US" sz="1100" err="1"/>
              <a:t>це</a:t>
            </a:r>
            <a:r>
              <a:rPr lang="en-US" sz="1100" dirty="0"/>
              <a:t> </a:t>
            </a:r>
            <a:r>
              <a:rPr lang="en-US" sz="1100" err="1"/>
              <a:t>стандартний</a:t>
            </a:r>
            <a:r>
              <a:rPr lang="en-US" sz="1100" dirty="0"/>
              <a:t> </a:t>
            </a:r>
            <a:r>
              <a:rPr lang="en-US" sz="1100" err="1"/>
              <a:t>документ</a:t>
            </a:r>
            <a:r>
              <a:rPr lang="en-US" sz="1100" dirty="0"/>
              <a:t>, </a:t>
            </a:r>
            <a:r>
              <a:rPr lang="en-US" sz="1100" err="1"/>
              <a:t>що</a:t>
            </a:r>
            <a:r>
              <a:rPr lang="en-US" sz="1100" dirty="0"/>
              <a:t> </a:t>
            </a:r>
            <a:r>
              <a:rPr lang="en-US" sz="1100" err="1"/>
              <a:t>засвідчує</a:t>
            </a:r>
            <a:r>
              <a:rPr lang="en-US" sz="1100" dirty="0"/>
              <a:t> </a:t>
            </a:r>
            <a:r>
              <a:rPr lang="en-US" sz="1100" err="1"/>
              <a:t>право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/</a:t>
            </a:r>
            <a:r>
              <a:rPr lang="en-US" sz="1100" err="1"/>
              <a:t>або</a:t>
            </a:r>
            <a:r>
              <a:rPr lang="en-US" sz="1100" dirty="0"/>
              <a:t> </a:t>
            </a:r>
            <a:r>
              <a:rPr lang="en-US" sz="1100" err="1"/>
              <a:t>зобов'язання</a:t>
            </a:r>
            <a:r>
              <a:rPr lang="en-US" sz="1100" dirty="0"/>
              <a:t> </a:t>
            </a:r>
            <a:r>
              <a:rPr lang="en-US" sz="1100" err="1"/>
              <a:t>придбати</a:t>
            </a:r>
            <a:r>
              <a:rPr lang="en-US" sz="1100" dirty="0"/>
              <a:t> </a:t>
            </a:r>
            <a:r>
              <a:rPr lang="en-US" sz="1100" err="1"/>
              <a:t>або</a:t>
            </a:r>
            <a:r>
              <a:rPr lang="en-US" sz="1100" dirty="0"/>
              <a:t> </a:t>
            </a:r>
            <a:r>
              <a:rPr lang="en-US" sz="1100" err="1"/>
              <a:t>продати</a:t>
            </a:r>
            <a:r>
              <a:rPr lang="en-US" sz="1100" dirty="0"/>
              <a:t> </a:t>
            </a:r>
            <a:r>
              <a:rPr lang="en-US" sz="1100" err="1"/>
              <a:t>цінні</a:t>
            </a:r>
            <a:r>
              <a:rPr lang="en-US" sz="1100" dirty="0"/>
              <a:t> </a:t>
            </a:r>
            <a:r>
              <a:rPr lang="en-US" sz="1100" err="1"/>
              <a:t>папери</a:t>
            </a:r>
            <a:r>
              <a:rPr lang="en-US" sz="1100" dirty="0"/>
              <a:t>, </a:t>
            </a:r>
            <a:r>
              <a:rPr lang="en-US" sz="1100" err="1"/>
              <a:t>матеріальні</a:t>
            </a:r>
            <a:r>
              <a:rPr lang="en-US" sz="1100" dirty="0"/>
              <a:t> </a:t>
            </a:r>
            <a:r>
              <a:rPr lang="en-US" sz="1100" err="1"/>
              <a:t>або</a:t>
            </a:r>
            <a:r>
              <a:rPr lang="en-US" sz="1100" dirty="0"/>
              <a:t> </a:t>
            </a:r>
            <a:r>
              <a:rPr lang="en-US" sz="1100" err="1"/>
              <a:t>нематеріальні</a:t>
            </a:r>
            <a:r>
              <a:rPr lang="en-US" sz="1100" dirty="0"/>
              <a:t> </a:t>
            </a:r>
            <a:r>
              <a:rPr lang="en-US" sz="1100" err="1"/>
              <a:t>активи</a:t>
            </a:r>
            <a:r>
              <a:rPr lang="en-US" sz="1100" dirty="0"/>
              <a:t>, а </a:t>
            </a:r>
            <a:r>
              <a:rPr lang="en-US" sz="1100" err="1"/>
              <a:t>також</a:t>
            </a:r>
            <a:r>
              <a:rPr lang="en-US" sz="1100" dirty="0"/>
              <a:t> </a:t>
            </a:r>
            <a:r>
              <a:rPr lang="en-US" sz="1100" err="1"/>
              <a:t>кошти</a:t>
            </a:r>
            <a:r>
              <a:rPr lang="en-US" sz="1100" dirty="0"/>
              <a:t> </a:t>
            </a:r>
            <a:r>
              <a:rPr lang="en-US" sz="1100" err="1"/>
              <a:t>на</a:t>
            </a:r>
            <a:r>
              <a:rPr lang="en-US" sz="1100" dirty="0"/>
              <a:t> </a:t>
            </a:r>
            <a:r>
              <a:rPr lang="en-US" sz="1100" err="1"/>
              <a:t>визначених</a:t>
            </a:r>
            <a:r>
              <a:rPr lang="en-US" sz="1100" dirty="0"/>
              <a:t> </a:t>
            </a:r>
            <a:r>
              <a:rPr lang="en-US" sz="1100" err="1"/>
              <a:t>ним</a:t>
            </a:r>
            <a:r>
              <a:rPr lang="en-US" sz="1100" dirty="0"/>
              <a:t> </a:t>
            </a:r>
            <a:r>
              <a:rPr lang="en-US" sz="1100" err="1"/>
              <a:t>умовах</a:t>
            </a:r>
            <a:r>
              <a:rPr lang="en-US" sz="1100" dirty="0"/>
              <a:t> у </a:t>
            </a:r>
            <a:r>
              <a:rPr lang="en-US" sz="1100" err="1"/>
              <a:t>майбутньому</a:t>
            </a:r>
            <a:r>
              <a:rPr lang="en-US" sz="1100" dirty="0"/>
              <a:t>. </a:t>
            </a:r>
            <a:r>
              <a:rPr lang="en-US" sz="1100" err="1"/>
              <a:t>Капітальні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— </a:t>
            </a:r>
            <a:r>
              <a:rPr lang="en-US" sz="1100" err="1"/>
              <a:t>це</a:t>
            </a:r>
            <a:r>
              <a:rPr lang="en-US" sz="1100" dirty="0"/>
              <a:t> </a:t>
            </a:r>
            <a:r>
              <a:rPr lang="en-US" sz="1100" err="1"/>
              <a:t>такі</a:t>
            </a:r>
            <a:r>
              <a:rPr lang="en-US" sz="1100" dirty="0"/>
              <a:t>, </a:t>
            </a:r>
            <a:r>
              <a:rPr lang="en-US" sz="1100" err="1"/>
              <a:t>які</a:t>
            </a:r>
            <a:r>
              <a:rPr lang="en-US" sz="1100" dirty="0"/>
              <a:t> </a:t>
            </a:r>
            <a:r>
              <a:rPr lang="en-US" sz="1100" err="1"/>
              <a:t>передбачають</a:t>
            </a:r>
            <a:r>
              <a:rPr lang="en-US" sz="1100" dirty="0"/>
              <a:t> </a:t>
            </a:r>
            <a:r>
              <a:rPr lang="en-US" sz="1100" err="1"/>
              <a:t>придбання</a:t>
            </a:r>
            <a:r>
              <a:rPr lang="en-US" sz="1100" dirty="0"/>
              <a:t> </a:t>
            </a:r>
            <a:r>
              <a:rPr lang="en-US" sz="1100" err="1"/>
              <a:t>будинків</a:t>
            </a:r>
            <a:r>
              <a:rPr lang="en-US" sz="1100" dirty="0"/>
              <a:t>, </a:t>
            </a:r>
            <a:r>
              <a:rPr lang="en-US" sz="1100" err="1"/>
              <a:t>споруд</a:t>
            </a:r>
            <a:r>
              <a:rPr lang="en-US" sz="1100" dirty="0"/>
              <a:t>, </a:t>
            </a:r>
            <a:r>
              <a:rPr lang="en-US" sz="1100" err="1"/>
              <a:t>машин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інших</a:t>
            </a:r>
            <a:r>
              <a:rPr lang="en-US" sz="1100" dirty="0"/>
              <a:t> </a:t>
            </a:r>
            <a:r>
              <a:rPr lang="en-US" sz="1100" err="1"/>
              <a:t>об'єктів</a:t>
            </a:r>
            <a:r>
              <a:rPr lang="en-US" sz="1100" dirty="0"/>
              <a:t> </a:t>
            </a:r>
            <a:r>
              <a:rPr lang="en-US" sz="1100" err="1"/>
              <a:t>основних</a:t>
            </a:r>
            <a:r>
              <a:rPr lang="en-US" sz="1100" dirty="0"/>
              <a:t> </a:t>
            </a:r>
            <a:r>
              <a:rPr lang="en-US" sz="1100" err="1"/>
              <a:t>засобів</a:t>
            </a:r>
            <a:r>
              <a:rPr lang="en-US" sz="1100" dirty="0"/>
              <a:t> і </a:t>
            </a:r>
            <a:r>
              <a:rPr lang="en-US" sz="1100" err="1"/>
              <a:t>нематеріальних</a:t>
            </a:r>
            <a:r>
              <a:rPr lang="en-US" sz="1100" dirty="0"/>
              <a:t> </a:t>
            </a:r>
            <a:r>
              <a:rPr lang="en-US" sz="1100" err="1"/>
              <a:t>активів</a:t>
            </a:r>
            <a:r>
              <a:rPr lang="en-US" sz="1100" dirty="0"/>
              <a:t>, </a:t>
            </a:r>
            <a:r>
              <a:rPr lang="en-US" sz="1100" err="1"/>
              <a:t>які</a:t>
            </a:r>
            <a:r>
              <a:rPr lang="en-US" sz="1100" dirty="0"/>
              <a:t> </a:t>
            </a:r>
            <a:r>
              <a:rPr lang="en-US" sz="1100" err="1"/>
              <a:t>піддягають</a:t>
            </a:r>
            <a:r>
              <a:rPr lang="en-US" sz="1100" dirty="0"/>
              <a:t> </a:t>
            </a:r>
            <a:r>
              <a:rPr lang="en-US" sz="1100" err="1"/>
              <a:t>амортизації</a:t>
            </a:r>
            <a:r>
              <a:rPr lang="en-US" sz="1100" dirty="0"/>
              <a:t>. </a:t>
            </a:r>
            <a:r>
              <a:rPr lang="en-US" sz="1100" err="1"/>
              <a:t>Реінвестиції</a:t>
            </a:r>
            <a:r>
              <a:rPr lang="en-US" sz="1100" dirty="0"/>
              <a:t> — </a:t>
            </a:r>
            <a:r>
              <a:rPr lang="en-US" sz="1100" err="1"/>
              <a:t>це</a:t>
            </a:r>
            <a:r>
              <a:rPr lang="en-US" sz="1100" dirty="0"/>
              <a:t> </a:t>
            </a:r>
            <a:r>
              <a:rPr lang="en-US" sz="1100" err="1"/>
              <a:t>такі</a:t>
            </a:r>
            <a:r>
              <a:rPr lang="en-US" sz="1100" dirty="0"/>
              <a:t>, </a:t>
            </a:r>
            <a:r>
              <a:rPr lang="en-US" sz="1100" err="1"/>
              <a:t>які</a:t>
            </a:r>
            <a:r>
              <a:rPr lang="en-US" sz="1100" dirty="0"/>
              <a:t> </a:t>
            </a:r>
            <a:r>
              <a:rPr lang="en-US" sz="1100" err="1"/>
              <a:t>передбачають</a:t>
            </a:r>
            <a:r>
              <a:rPr lang="en-US" sz="1100" dirty="0"/>
              <a:t> </a:t>
            </a:r>
            <a:r>
              <a:rPr lang="en-US" sz="1100" err="1"/>
              <a:t>здійснення</a:t>
            </a:r>
            <a:r>
              <a:rPr lang="en-US" sz="1100" dirty="0"/>
              <a:t> </a:t>
            </a:r>
            <a:r>
              <a:rPr lang="en-US" sz="1100" err="1"/>
              <a:t>капітальних</a:t>
            </a:r>
            <a:r>
              <a:rPr lang="en-US" sz="1100" dirty="0"/>
              <a:t> </a:t>
            </a:r>
            <a:r>
              <a:rPr lang="en-US" sz="1100" err="1"/>
              <a:t>або</a:t>
            </a:r>
            <a:r>
              <a:rPr lang="en-US" sz="1100" dirty="0"/>
              <a:t> </a:t>
            </a:r>
            <a:r>
              <a:rPr lang="en-US" sz="1100" err="1"/>
              <a:t>фінансових</a:t>
            </a:r>
            <a:r>
              <a:rPr lang="en-US" sz="1100" dirty="0"/>
              <a:t> </a:t>
            </a:r>
            <a:r>
              <a:rPr lang="en-US" sz="1100" err="1"/>
              <a:t>інвестицій</a:t>
            </a:r>
            <a:r>
              <a:rPr lang="en-US" sz="1100" dirty="0"/>
              <a:t> </a:t>
            </a: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рахунок</a:t>
            </a:r>
            <a:r>
              <a:rPr lang="en-US" sz="1100" dirty="0"/>
              <a:t> </a:t>
            </a:r>
            <a:r>
              <a:rPr lang="en-US" sz="1100" err="1"/>
              <a:t>доходу</a:t>
            </a:r>
            <a:r>
              <a:rPr lang="en-US" sz="1100" dirty="0"/>
              <a:t> (</a:t>
            </a:r>
            <a:r>
              <a:rPr lang="en-US" sz="1100" err="1"/>
              <a:t>прибутку</a:t>
            </a:r>
            <a:r>
              <a:rPr lang="en-US" sz="1100" dirty="0"/>
              <a:t>), </a:t>
            </a:r>
            <a:r>
              <a:rPr lang="en-US" sz="1100" err="1"/>
              <a:t>отриманого</a:t>
            </a:r>
            <a:r>
              <a:rPr lang="en-US" sz="1100" dirty="0"/>
              <a:t> </a:t>
            </a:r>
            <a:r>
              <a:rPr lang="en-US" sz="1100" err="1"/>
              <a:t>від</a:t>
            </a:r>
            <a:r>
              <a:rPr lang="en-US" sz="1100" dirty="0"/>
              <a:t> </a:t>
            </a:r>
            <a:r>
              <a:rPr lang="en-US" sz="1100" err="1"/>
              <a:t>інвестиційних</a:t>
            </a:r>
            <a:r>
              <a:rPr lang="en-US" sz="1100" dirty="0"/>
              <a:t> </a:t>
            </a:r>
            <a:r>
              <a:rPr lang="en-US" sz="1100" err="1"/>
              <a:t>операцій</a:t>
            </a:r>
            <a:r>
              <a:rPr lang="en-US" sz="1100" dirty="0"/>
              <a:t>. </a:t>
            </a:r>
          </a:p>
        </p:txBody>
      </p:sp>
      <p:cxnSp>
        <p:nvCxnSpPr>
          <p:cNvPr id="18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ain Frame">
            <a:extLst>
              <a:ext uri="{FF2B5EF4-FFF2-40B4-BE49-F238E27FC236}">
                <a16:creationId xmlns:a16="http://schemas.microsoft.com/office/drawing/2014/main" id="{60B98957-D5C0-4FFC-8987-C5D8A06F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60546" y="334928"/>
            <a:ext cx="6263710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B123B9E-16C1-47FC-BA6E-0B62BE4F2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2133" y="2400300"/>
            <a:ext cx="51865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Main Horizontal Connector">
            <a:extLst>
              <a:ext uri="{FF2B5EF4-FFF2-40B4-BE49-F238E27FC236}">
                <a16:creationId xmlns:a16="http://schemas.microsoft.com/office/drawing/2014/main" id="{51DA9589-40B0-4B65-A035-81057865F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0546" y="6047437"/>
            <a:ext cx="51881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844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5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F1A70-33B8-1C4D-25D6-FE907F49E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056" y="552782"/>
            <a:ext cx="5950081" cy="11547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Продовження</a:t>
            </a:r>
          </a:p>
        </p:txBody>
      </p:sp>
      <p:pic>
        <p:nvPicPr>
          <p:cNvPr id="5" name="Місце для вмісту 4" descr="Зображення, що містить золото, метал, мідь&#10;&#10;Опис створено автоматично">
            <a:extLst>
              <a:ext uri="{FF2B5EF4-FFF2-40B4-BE49-F238E27FC236}">
                <a16:creationId xmlns:a16="http://schemas.microsoft.com/office/drawing/2014/main" id="{F2744150-8BD9-D1DB-AE52-7ACE1AD5E7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2352" r="27555" b="2"/>
          <a:stretch/>
        </p:blipFill>
        <p:spPr>
          <a:xfrm>
            <a:off x="367744" y="334928"/>
            <a:ext cx="3444167" cy="5712507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27945C7-417E-BCA4-3046-6F9B49122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1331" y="1911831"/>
            <a:ext cx="6895012" cy="408292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характером</a:t>
            </a:r>
            <a:r>
              <a:rPr lang="en-US" sz="1100" dirty="0"/>
              <a:t> </a:t>
            </a:r>
            <a:r>
              <a:rPr lang="en-US" sz="1100" err="1"/>
              <a:t>участі</a:t>
            </a:r>
            <a:r>
              <a:rPr lang="en-US" sz="1100" dirty="0"/>
              <a:t> є </a:t>
            </a:r>
            <a:r>
              <a:rPr lang="en-US" sz="1100" err="1"/>
              <a:t>прямі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портфельні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. </a:t>
            </a:r>
            <a:r>
              <a:rPr lang="en-US" sz="1100" err="1"/>
              <a:t>Прямі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— </a:t>
            </a:r>
            <a:r>
              <a:rPr lang="en-US" sz="1100" err="1"/>
              <a:t>це</a:t>
            </a:r>
            <a:r>
              <a:rPr lang="en-US" sz="1100" dirty="0"/>
              <a:t> </a:t>
            </a:r>
            <a:r>
              <a:rPr lang="en-US" sz="1100" err="1"/>
              <a:t>такі</a:t>
            </a:r>
            <a:r>
              <a:rPr lang="en-US" sz="1100" dirty="0"/>
              <a:t>, </a:t>
            </a:r>
            <a:r>
              <a:rPr lang="en-US" sz="1100" err="1"/>
              <a:t>що</a:t>
            </a:r>
            <a:r>
              <a:rPr lang="en-US" sz="1100" dirty="0"/>
              <a:t> </a:t>
            </a:r>
            <a:r>
              <a:rPr lang="en-US" sz="1100" err="1"/>
              <a:t>передбачають</a:t>
            </a:r>
            <a:r>
              <a:rPr lang="en-US" sz="1100" dirty="0"/>
              <a:t> </a:t>
            </a:r>
            <a:r>
              <a:rPr lang="en-US" sz="1100" err="1"/>
              <a:t>внесення</a:t>
            </a:r>
            <a:r>
              <a:rPr lang="en-US" sz="1100" dirty="0"/>
              <a:t> </a:t>
            </a:r>
            <a:r>
              <a:rPr lang="en-US" sz="1100" err="1"/>
              <a:t>коштів</a:t>
            </a:r>
            <a:r>
              <a:rPr lang="en-US" sz="1100" dirty="0"/>
              <a:t> </a:t>
            </a:r>
            <a:r>
              <a:rPr lang="en-US" sz="1100" err="1"/>
              <a:t>або</a:t>
            </a:r>
            <a:r>
              <a:rPr lang="en-US" sz="1100" dirty="0"/>
              <a:t> </a:t>
            </a:r>
            <a:r>
              <a:rPr lang="en-US" sz="1100" err="1"/>
              <a:t>майна</a:t>
            </a:r>
            <a:r>
              <a:rPr lang="en-US" sz="1100" dirty="0"/>
              <a:t> </a:t>
            </a:r>
            <a:r>
              <a:rPr lang="en-US" sz="1100" err="1"/>
              <a:t>до</a:t>
            </a:r>
            <a:r>
              <a:rPr lang="en-US" sz="1100" dirty="0"/>
              <a:t> </a:t>
            </a:r>
            <a:r>
              <a:rPr lang="en-US" sz="1100" err="1"/>
              <a:t>статутного</a:t>
            </a:r>
            <a:r>
              <a:rPr lang="en-US" sz="1100" dirty="0"/>
              <a:t> </a:t>
            </a:r>
            <a:r>
              <a:rPr lang="en-US" sz="1100" err="1"/>
              <a:t>капіталу</a:t>
            </a:r>
            <a:r>
              <a:rPr lang="en-US" sz="1100" dirty="0"/>
              <a:t> </a:t>
            </a:r>
            <a:r>
              <a:rPr lang="en-US" sz="1100" err="1"/>
              <a:t>юридичної</a:t>
            </a:r>
            <a:r>
              <a:rPr lang="en-US" sz="1100" dirty="0"/>
              <a:t> </a:t>
            </a:r>
            <a:r>
              <a:rPr lang="en-US" sz="1100" err="1"/>
              <a:t>особи</a:t>
            </a:r>
            <a:r>
              <a:rPr lang="en-US" sz="1100" dirty="0"/>
              <a:t> в </a:t>
            </a:r>
            <a:r>
              <a:rPr lang="en-US" sz="1100" err="1"/>
              <a:t>обмін</a:t>
            </a:r>
            <a:r>
              <a:rPr lang="en-US" sz="1100" dirty="0"/>
              <a:t> </a:t>
            </a:r>
            <a:r>
              <a:rPr lang="en-US" sz="1100" err="1"/>
              <a:t>на</a:t>
            </a:r>
            <a:r>
              <a:rPr lang="en-US" sz="1100" dirty="0"/>
              <a:t> </a:t>
            </a:r>
            <a:r>
              <a:rPr lang="en-US" sz="1100" err="1"/>
              <a:t>корпоративні</a:t>
            </a:r>
            <a:r>
              <a:rPr lang="en-US" sz="1100" dirty="0"/>
              <a:t> </a:t>
            </a:r>
            <a:r>
              <a:rPr lang="en-US" sz="1100" err="1"/>
              <a:t>права</a:t>
            </a:r>
            <a:r>
              <a:rPr lang="en-US" sz="1100" dirty="0"/>
              <a:t>, </a:t>
            </a:r>
            <a:r>
              <a:rPr lang="en-US" sz="1100" err="1"/>
              <a:t>емітовані</a:t>
            </a:r>
            <a:r>
              <a:rPr lang="en-US" sz="1100" dirty="0"/>
              <a:t> </a:t>
            </a:r>
            <a:r>
              <a:rPr lang="en-US" sz="1100" err="1"/>
              <a:t>такою</a:t>
            </a:r>
            <a:r>
              <a:rPr lang="en-US" sz="1100" dirty="0"/>
              <a:t> </a:t>
            </a:r>
            <a:r>
              <a:rPr lang="en-US" sz="1100" err="1"/>
              <a:t>юридичною</a:t>
            </a:r>
            <a:r>
              <a:rPr lang="en-US" sz="1100" dirty="0"/>
              <a:t> </a:t>
            </a:r>
            <a:r>
              <a:rPr lang="en-US" sz="1100" err="1"/>
              <a:t>особою</a:t>
            </a:r>
            <a:r>
              <a:rPr lang="en-US" sz="1100" dirty="0"/>
              <a:t>. </a:t>
            </a:r>
            <a:r>
              <a:rPr lang="en-US" sz="1100" err="1"/>
              <a:t>Портфельні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— </a:t>
            </a:r>
            <a:r>
              <a:rPr lang="en-US" sz="1100" err="1"/>
              <a:t>операції</a:t>
            </a:r>
            <a:r>
              <a:rPr lang="en-US" sz="1100" dirty="0"/>
              <a:t>, </a:t>
            </a:r>
            <a:r>
              <a:rPr lang="en-US" sz="1100" err="1"/>
              <a:t>які</a:t>
            </a:r>
            <a:r>
              <a:rPr lang="en-US" sz="1100" dirty="0"/>
              <a:t> </a:t>
            </a:r>
            <a:r>
              <a:rPr lang="en-US" sz="1100" err="1"/>
              <a:t>передбачають</a:t>
            </a:r>
            <a:r>
              <a:rPr lang="en-US" sz="1100" dirty="0"/>
              <a:t> </a:t>
            </a:r>
            <a:r>
              <a:rPr lang="en-US" sz="1100" err="1"/>
              <a:t>придбання</a:t>
            </a:r>
            <a:r>
              <a:rPr lang="en-US" sz="1100" dirty="0"/>
              <a:t> </a:t>
            </a:r>
            <a:r>
              <a:rPr lang="en-US" sz="1100" err="1"/>
              <a:t>цінних</a:t>
            </a:r>
            <a:r>
              <a:rPr lang="en-US" sz="1100" dirty="0"/>
              <a:t> </a:t>
            </a:r>
            <a:r>
              <a:rPr lang="en-US" sz="1100" err="1"/>
              <a:t>паперів</a:t>
            </a:r>
            <a:r>
              <a:rPr lang="en-US" sz="1100" dirty="0"/>
              <a:t>, </a:t>
            </a:r>
            <a:r>
              <a:rPr lang="en-US" sz="1100" err="1"/>
              <a:t>їх</a:t>
            </a:r>
            <a:r>
              <a:rPr lang="en-US" sz="1100" dirty="0"/>
              <a:t> </a:t>
            </a:r>
            <a:r>
              <a:rPr lang="en-US" sz="1100" err="1"/>
              <a:t>похідних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інших</a:t>
            </a:r>
            <a:r>
              <a:rPr lang="en-US" sz="1100" dirty="0"/>
              <a:t> </a:t>
            </a:r>
            <a:r>
              <a:rPr lang="en-US" sz="1100" err="1"/>
              <a:t>фінансових</a:t>
            </a:r>
            <a:r>
              <a:rPr lang="en-US" sz="1100" dirty="0"/>
              <a:t> </a:t>
            </a:r>
            <a:r>
              <a:rPr lang="en-US" sz="1100" err="1"/>
              <a:t>активів</a:t>
            </a:r>
            <a:r>
              <a:rPr lang="en-US" sz="1100" dirty="0"/>
              <a:t> </a:t>
            </a: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кошти</a:t>
            </a:r>
            <a:r>
              <a:rPr lang="en-US" sz="1100" dirty="0"/>
              <a:t> </a:t>
            </a:r>
            <a:r>
              <a:rPr lang="en-US" sz="1100" err="1"/>
              <a:t>на</a:t>
            </a:r>
            <a:r>
              <a:rPr lang="en-US" sz="1100" dirty="0"/>
              <a:t> </a:t>
            </a:r>
            <a:r>
              <a:rPr lang="en-US" sz="1100" err="1"/>
              <a:t>фондовому</a:t>
            </a:r>
            <a:r>
              <a:rPr lang="en-US" sz="1100" dirty="0"/>
              <a:t> </a:t>
            </a:r>
            <a:r>
              <a:rPr lang="en-US" sz="1100" err="1"/>
              <a:t>ринку</a:t>
            </a:r>
            <a:r>
              <a:rPr lang="en-US" sz="1100" dirty="0"/>
              <a:t> (</a:t>
            </a:r>
            <a:r>
              <a:rPr lang="en-US" sz="1100" err="1"/>
              <a:t>до</a:t>
            </a:r>
            <a:r>
              <a:rPr lang="en-US" sz="1100" dirty="0"/>
              <a:t> </a:t>
            </a:r>
            <a:r>
              <a:rPr lang="en-US" sz="1100" err="1"/>
              <a:t>одного</a:t>
            </a:r>
            <a:r>
              <a:rPr lang="en-US" sz="1100" dirty="0"/>
              <a:t> </a:t>
            </a:r>
            <a:r>
              <a:rPr lang="en-US" sz="1100" err="1"/>
              <a:t>року</a:t>
            </a:r>
            <a:r>
              <a:rPr lang="en-US" sz="1100" dirty="0"/>
              <a:t>)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довгострокові</a:t>
            </a:r>
            <a:r>
              <a:rPr lang="en-US" sz="1100" dirty="0"/>
              <a:t> (</a:t>
            </a:r>
            <a:r>
              <a:rPr lang="en-US" sz="1100" err="1"/>
              <a:t>більше</a:t>
            </a:r>
            <a:r>
              <a:rPr lang="en-US" sz="1100" dirty="0"/>
              <a:t> </a:t>
            </a:r>
            <a:r>
              <a:rPr lang="en-US" sz="1100" err="1"/>
              <a:t>одного</a:t>
            </a:r>
            <a:r>
              <a:rPr lang="en-US" sz="1100" dirty="0"/>
              <a:t> </a:t>
            </a:r>
            <a:r>
              <a:rPr lang="en-US" sz="1100" err="1"/>
              <a:t>року</a:t>
            </a:r>
            <a:r>
              <a:rPr lang="en-US" sz="1100" dirty="0"/>
              <a:t>) </a:t>
            </a:r>
            <a:r>
              <a:rPr lang="en-US" sz="1100" err="1"/>
              <a:t>інвестиції</a:t>
            </a:r>
            <a:r>
              <a:rPr lang="en-US" sz="1100" dirty="0"/>
              <a:t>. </a:t>
            </a: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формою</a:t>
            </a:r>
            <a:r>
              <a:rPr lang="en-US" sz="1100" dirty="0"/>
              <a:t> </a:t>
            </a:r>
            <a:r>
              <a:rPr lang="en-US" sz="1100" err="1"/>
              <a:t>власності</a:t>
            </a:r>
            <a:r>
              <a:rPr lang="en-US" sz="1100" dirty="0"/>
              <a:t> </a:t>
            </a:r>
            <a:r>
              <a:rPr lang="en-US" sz="1100" err="1"/>
              <a:t>ресурсів</a:t>
            </a:r>
            <a:r>
              <a:rPr lang="en-US" sz="1100" dirty="0"/>
              <a:t> </a:t>
            </a:r>
            <a:r>
              <a:rPr lang="en-US" sz="1100" err="1"/>
              <a:t>інвестування</a:t>
            </a:r>
            <a:r>
              <a:rPr lang="en-US" sz="1100" dirty="0"/>
              <a:t> </a:t>
            </a:r>
            <a:r>
              <a:rPr lang="en-US" sz="1100" err="1"/>
              <a:t>виділяють</a:t>
            </a:r>
            <a:r>
              <a:rPr lang="en-US" sz="1100" dirty="0"/>
              <a:t> </a:t>
            </a:r>
            <a:r>
              <a:rPr lang="en-US" sz="1100" err="1"/>
              <a:t>приватні</a:t>
            </a:r>
            <a:r>
              <a:rPr lang="en-US" sz="1100" dirty="0"/>
              <a:t>, </a:t>
            </a:r>
            <a:r>
              <a:rPr lang="en-US" sz="1100" err="1"/>
              <a:t>державні</a:t>
            </a:r>
            <a:r>
              <a:rPr lang="en-US" sz="1100" dirty="0"/>
              <a:t>, </a:t>
            </a:r>
            <a:r>
              <a:rPr lang="en-US" sz="1100" err="1"/>
              <a:t>іноземні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спільні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. </a:t>
            </a:r>
            <a:r>
              <a:rPr lang="en-US" sz="1100" err="1"/>
              <a:t>Приватні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</a:t>
            </a:r>
            <a:r>
              <a:rPr lang="en-US" sz="1100" err="1"/>
              <a:t>здійснюються</a:t>
            </a:r>
            <a:r>
              <a:rPr lang="en-US" sz="1100" dirty="0"/>
              <a:t> </a:t>
            </a:r>
            <a:r>
              <a:rPr lang="en-US" sz="1100" err="1"/>
              <a:t>громадянами</a:t>
            </a:r>
            <a:r>
              <a:rPr lang="en-US" sz="1100" dirty="0"/>
              <a:t>, </a:t>
            </a:r>
            <a:r>
              <a:rPr lang="en-US" sz="1100" err="1"/>
              <a:t>недержавними</a:t>
            </a:r>
            <a:r>
              <a:rPr lang="en-US" sz="1100" dirty="0"/>
              <a:t> </a:t>
            </a:r>
            <a:r>
              <a:rPr lang="en-US" sz="1100" err="1"/>
              <a:t>підприємствами</a:t>
            </a:r>
            <a:r>
              <a:rPr lang="en-US" sz="1100" dirty="0"/>
              <a:t>, </a:t>
            </a:r>
            <a:r>
              <a:rPr lang="en-US" sz="1100" err="1"/>
              <a:t>організаціями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установами</a:t>
            </a:r>
            <a:r>
              <a:rPr lang="en-US" sz="1100" dirty="0"/>
              <a:t>, </a:t>
            </a:r>
            <a:r>
              <a:rPr lang="en-US" sz="1100" err="1"/>
              <a:t>спілками</a:t>
            </a:r>
            <a:r>
              <a:rPr lang="en-US" sz="1100" dirty="0"/>
              <a:t> і </a:t>
            </a:r>
            <a:r>
              <a:rPr lang="en-US" sz="1100" err="1"/>
              <a:t>товариствами</a:t>
            </a:r>
            <a:r>
              <a:rPr lang="en-US" sz="1100" dirty="0"/>
              <a:t>, </a:t>
            </a:r>
            <a:r>
              <a:rPr lang="en-US" sz="1100" err="1"/>
              <a:t>громадськими</a:t>
            </a:r>
            <a:r>
              <a:rPr lang="en-US" sz="1100" dirty="0"/>
              <a:t> і </a:t>
            </a:r>
            <a:r>
              <a:rPr lang="en-US" sz="1100" err="1"/>
              <a:t>релігійними</a:t>
            </a:r>
            <a:r>
              <a:rPr lang="en-US" sz="1100" dirty="0"/>
              <a:t> </a:t>
            </a:r>
            <a:r>
              <a:rPr lang="en-US" sz="1100" err="1"/>
              <a:t>організаціями</a:t>
            </a:r>
            <a:r>
              <a:rPr lang="en-US" sz="1100" dirty="0"/>
              <a:t>, </a:t>
            </a:r>
            <a:r>
              <a:rPr lang="en-US" sz="1100" err="1"/>
              <a:t>заснованими</a:t>
            </a:r>
            <a:r>
              <a:rPr lang="en-US" sz="1100" dirty="0"/>
              <a:t> </a:t>
            </a:r>
            <a:r>
              <a:rPr lang="en-US" sz="1100" err="1"/>
              <a:t>на</a:t>
            </a:r>
            <a:r>
              <a:rPr lang="en-US" sz="1100" dirty="0"/>
              <a:t> </a:t>
            </a:r>
            <a:r>
              <a:rPr lang="en-US" sz="1100" err="1"/>
              <a:t>приватній</a:t>
            </a:r>
            <a:r>
              <a:rPr lang="en-US" sz="1100" dirty="0"/>
              <a:t> </a:t>
            </a:r>
            <a:r>
              <a:rPr lang="en-US" sz="1100" err="1"/>
              <a:t>власності</a:t>
            </a:r>
            <a:r>
              <a:rPr lang="en-US" sz="1100" dirty="0"/>
              <a:t>. </a:t>
            </a:r>
            <a:r>
              <a:rPr lang="en-US" sz="1100" err="1"/>
              <a:t>Державні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</a:t>
            </a:r>
            <a:r>
              <a:rPr lang="en-US" sz="1100" err="1"/>
              <a:t>здійснюють</a:t>
            </a:r>
            <a:r>
              <a:rPr lang="en-US" sz="1100" dirty="0"/>
              <a:t> </a:t>
            </a:r>
            <a:r>
              <a:rPr lang="en-US" sz="1100" err="1"/>
              <a:t>органи</a:t>
            </a:r>
            <a:r>
              <a:rPr lang="en-US" sz="1100" dirty="0"/>
              <a:t> </a:t>
            </a:r>
            <a:r>
              <a:rPr lang="en-US" sz="1100" err="1"/>
              <a:t>влади</a:t>
            </a:r>
            <a:r>
              <a:rPr lang="en-US" sz="1100" dirty="0"/>
              <a:t> й </a:t>
            </a:r>
            <a:r>
              <a:rPr lang="en-US" sz="1100" err="1"/>
              <a:t>управління</a:t>
            </a:r>
            <a:r>
              <a:rPr lang="en-US" sz="1100" dirty="0"/>
              <a:t> </a:t>
            </a:r>
            <a:r>
              <a:rPr lang="en-US" sz="1100" err="1"/>
              <a:t>України</a:t>
            </a:r>
            <a:r>
              <a:rPr lang="en-US" sz="1100" dirty="0"/>
              <a:t>, </a:t>
            </a:r>
            <a:r>
              <a:rPr lang="en-US" sz="1100" err="1"/>
              <a:t>місцевих</a:t>
            </a:r>
            <a:r>
              <a:rPr lang="en-US" sz="1100" dirty="0"/>
              <a:t> </a:t>
            </a:r>
            <a:r>
              <a:rPr lang="en-US" sz="1100" err="1"/>
              <a:t>рад</a:t>
            </a:r>
            <a:r>
              <a:rPr lang="en-US" sz="1100" dirty="0"/>
              <a:t> </a:t>
            </a:r>
            <a:r>
              <a:rPr lang="en-US" sz="1100" err="1"/>
              <a:t>народних</a:t>
            </a:r>
            <a:r>
              <a:rPr lang="en-US" sz="1100" dirty="0"/>
              <a:t> </a:t>
            </a:r>
            <a:r>
              <a:rPr lang="en-US" sz="1100" err="1"/>
              <a:t>депутатів</a:t>
            </a:r>
            <a:r>
              <a:rPr lang="en-US" sz="1100" dirty="0"/>
              <a:t> </a:t>
            </a: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рахунок</a:t>
            </a:r>
            <a:r>
              <a:rPr lang="en-US" sz="1100" dirty="0"/>
              <a:t> </a:t>
            </a:r>
            <a:r>
              <a:rPr lang="en-US" sz="1100" err="1"/>
              <a:t>коштів</a:t>
            </a:r>
            <a:r>
              <a:rPr lang="en-US" sz="1100" dirty="0"/>
              <a:t> </a:t>
            </a:r>
            <a:r>
              <a:rPr lang="en-US" sz="1100" err="1"/>
              <a:t>бюджетів</a:t>
            </a:r>
            <a:r>
              <a:rPr lang="en-US" sz="1100" dirty="0"/>
              <a:t> і </a:t>
            </a:r>
            <a:r>
              <a:rPr lang="en-US" sz="1100" err="1"/>
              <a:t>позабюджетних</a:t>
            </a:r>
            <a:r>
              <a:rPr lang="en-US" sz="1100" dirty="0"/>
              <a:t> </a:t>
            </a:r>
            <a:r>
              <a:rPr lang="en-US" sz="1100" err="1"/>
              <a:t>фондів</a:t>
            </a:r>
            <a:r>
              <a:rPr lang="en-US" sz="1100" dirty="0"/>
              <a:t>, а </a:t>
            </a:r>
            <a:r>
              <a:rPr lang="en-US" sz="1100" err="1"/>
              <a:t>також</a:t>
            </a:r>
            <a:r>
              <a:rPr lang="en-US" sz="1100" dirty="0"/>
              <a:t> </a:t>
            </a:r>
            <a:r>
              <a:rPr lang="en-US" sz="1100" err="1"/>
              <a:t>державні</a:t>
            </a:r>
            <a:r>
              <a:rPr lang="en-US" sz="1100" dirty="0"/>
              <a:t> </a:t>
            </a:r>
            <a:r>
              <a:rPr lang="en-US" sz="1100" err="1"/>
              <a:t>підприємства</a:t>
            </a:r>
            <a:r>
              <a:rPr lang="en-US" sz="1100" dirty="0"/>
              <a:t> </a:t>
            </a: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рахунок</a:t>
            </a:r>
            <a:r>
              <a:rPr lang="en-US" sz="1100" dirty="0"/>
              <a:t> </a:t>
            </a:r>
            <a:r>
              <a:rPr lang="en-US" sz="1100" err="1"/>
              <a:t>власних</a:t>
            </a:r>
            <a:r>
              <a:rPr lang="en-US" sz="1100" dirty="0"/>
              <a:t> і </a:t>
            </a:r>
            <a:r>
              <a:rPr lang="en-US" sz="1100" err="1"/>
              <a:t>позикових</a:t>
            </a:r>
            <a:r>
              <a:rPr lang="en-US" sz="1100" dirty="0"/>
              <a:t> </a:t>
            </a:r>
            <a:r>
              <a:rPr lang="en-US" sz="1100" err="1"/>
              <a:t>коштів</a:t>
            </a:r>
            <a:r>
              <a:rPr lang="en-US" sz="1100" dirty="0"/>
              <a:t>. </a:t>
            </a:r>
            <a:r>
              <a:rPr lang="en-US" sz="1100" err="1"/>
              <a:t>Іноземні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</a:t>
            </a:r>
            <a:r>
              <a:rPr lang="en-US" sz="1100" err="1"/>
              <a:t>здійснюють</a:t>
            </a:r>
            <a:r>
              <a:rPr lang="en-US" sz="1100" dirty="0"/>
              <a:t> </a:t>
            </a:r>
            <a:r>
              <a:rPr lang="en-US" sz="1100" err="1"/>
              <a:t>іноземні</a:t>
            </a:r>
            <a:r>
              <a:rPr lang="en-US" sz="1100" dirty="0"/>
              <a:t> </a:t>
            </a:r>
            <a:r>
              <a:rPr lang="en-US" sz="1100" err="1"/>
              <a:t>держави</a:t>
            </a:r>
            <a:r>
              <a:rPr lang="en-US" sz="1100" dirty="0"/>
              <a:t>, </a:t>
            </a:r>
            <a:r>
              <a:rPr lang="en-US" sz="1100" err="1"/>
              <a:t>юридичні</a:t>
            </a:r>
            <a:r>
              <a:rPr lang="en-US" sz="1100" dirty="0"/>
              <a:t> </a:t>
            </a:r>
            <a:r>
              <a:rPr lang="en-US" sz="1100" err="1"/>
              <a:t>особи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громадяни</a:t>
            </a:r>
            <a:r>
              <a:rPr lang="en-US" sz="1100" dirty="0"/>
              <a:t>. </a:t>
            </a:r>
            <a:r>
              <a:rPr lang="en-US" sz="1100" err="1"/>
              <a:t>Спільні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</a:t>
            </a:r>
            <a:r>
              <a:rPr lang="en-US" sz="1100" err="1"/>
              <a:t>здійснюють</a:t>
            </a:r>
            <a:r>
              <a:rPr lang="en-US" sz="1100" dirty="0"/>
              <a:t> </a:t>
            </a:r>
            <a:r>
              <a:rPr lang="en-US" sz="1100" err="1"/>
              <a:t>громадяни</a:t>
            </a:r>
            <a:r>
              <a:rPr lang="en-US" sz="1100" dirty="0"/>
              <a:t> і </a:t>
            </a:r>
            <a:r>
              <a:rPr lang="en-US" sz="1100" err="1"/>
              <a:t>юридичні</a:t>
            </a:r>
            <a:r>
              <a:rPr lang="en-US" sz="1100" dirty="0"/>
              <a:t> </a:t>
            </a:r>
            <a:r>
              <a:rPr lang="en-US" sz="1100" err="1"/>
              <a:t>особи</a:t>
            </a:r>
            <a:r>
              <a:rPr lang="en-US" sz="11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регіональною</a:t>
            </a:r>
            <a:r>
              <a:rPr lang="en-US" sz="1100" dirty="0"/>
              <a:t> </a:t>
            </a:r>
            <a:r>
              <a:rPr lang="en-US" sz="1100" err="1"/>
              <a:t>ознакою</a:t>
            </a:r>
            <a:r>
              <a:rPr lang="en-US" sz="1100" dirty="0"/>
              <a:t> є </a:t>
            </a:r>
            <a:r>
              <a:rPr lang="en-US" sz="1100" err="1"/>
              <a:t>внутрішні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зовнішні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. </a:t>
            </a:r>
            <a:r>
              <a:rPr lang="en-US" sz="1100" err="1"/>
              <a:t>При</a:t>
            </a:r>
            <a:r>
              <a:rPr lang="en-US" sz="1100" dirty="0"/>
              <a:t> </a:t>
            </a:r>
            <a:r>
              <a:rPr lang="en-US" sz="1100" err="1"/>
              <a:t>внутрішніх</a:t>
            </a:r>
            <a:r>
              <a:rPr lang="en-US" sz="1100" dirty="0"/>
              <a:t> </a:t>
            </a:r>
            <a:r>
              <a:rPr lang="en-US" sz="1100" err="1"/>
              <a:t>інвестиціях</a:t>
            </a:r>
            <a:r>
              <a:rPr lang="en-US" sz="1100" dirty="0"/>
              <a:t> </a:t>
            </a:r>
            <a:r>
              <a:rPr lang="en-US" sz="1100" err="1"/>
              <a:t>діяльність</a:t>
            </a:r>
            <a:r>
              <a:rPr lang="en-US" sz="1100" dirty="0"/>
              <a:t> </a:t>
            </a:r>
            <a:r>
              <a:rPr lang="en-US" sz="1100" err="1"/>
              <a:t>проводять</a:t>
            </a:r>
            <a:r>
              <a:rPr lang="en-US" sz="1100" dirty="0"/>
              <a:t> </a:t>
            </a:r>
            <a:r>
              <a:rPr lang="en-US" sz="1100" err="1"/>
              <a:t>винятково</a:t>
            </a:r>
            <a:r>
              <a:rPr lang="en-US" sz="1100" dirty="0"/>
              <a:t> </a:t>
            </a:r>
            <a:r>
              <a:rPr lang="en-US" sz="1100" err="1"/>
              <a:t>на</a:t>
            </a:r>
            <a:r>
              <a:rPr lang="en-US" sz="1100" dirty="0"/>
              <a:t> </a:t>
            </a:r>
            <a:r>
              <a:rPr lang="en-US" sz="1100" err="1"/>
              <a:t>території</a:t>
            </a:r>
            <a:r>
              <a:rPr lang="en-US" sz="1100" dirty="0"/>
              <a:t> </a:t>
            </a:r>
            <a:r>
              <a:rPr lang="en-US" sz="1100" err="1"/>
              <a:t>України</a:t>
            </a:r>
            <a:r>
              <a:rPr lang="en-US" sz="1100" dirty="0"/>
              <a:t>, а </a:t>
            </a:r>
            <a:r>
              <a:rPr lang="en-US" sz="1100" err="1"/>
              <a:t>при</a:t>
            </a:r>
            <a:r>
              <a:rPr lang="en-US" sz="1100" dirty="0"/>
              <a:t> </a:t>
            </a:r>
            <a:r>
              <a:rPr lang="en-US" sz="1100" err="1"/>
              <a:t>зовнішніх</a:t>
            </a:r>
            <a:r>
              <a:rPr lang="en-US" sz="1100" dirty="0"/>
              <a:t> — </a:t>
            </a:r>
            <a:r>
              <a:rPr lang="en-US" sz="1100" err="1"/>
              <a:t>як</a:t>
            </a:r>
            <a:r>
              <a:rPr lang="en-US" sz="1100" dirty="0"/>
              <a:t> </a:t>
            </a:r>
            <a:r>
              <a:rPr lang="en-US" sz="1100" err="1"/>
              <a:t>на</a:t>
            </a:r>
            <a:r>
              <a:rPr lang="en-US" sz="1100" dirty="0"/>
              <a:t> </a:t>
            </a:r>
            <a:r>
              <a:rPr lang="en-US" sz="1100" err="1"/>
              <a:t>території</a:t>
            </a:r>
            <a:r>
              <a:rPr lang="en-US" sz="1100" dirty="0"/>
              <a:t> </a:t>
            </a:r>
            <a:r>
              <a:rPr lang="en-US" sz="1100" err="1"/>
              <a:t>України</a:t>
            </a:r>
            <a:r>
              <a:rPr lang="en-US" sz="1100" dirty="0"/>
              <a:t>, </a:t>
            </a:r>
            <a:r>
              <a:rPr lang="en-US" sz="1100" err="1"/>
              <a:t>так</a:t>
            </a:r>
            <a:r>
              <a:rPr lang="en-US" sz="1100" dirty="0"/>
              <a:t> і </a:t>
            </a:r>
            <a:r>
              <a:rPr lang="en-US" sz="1100" err="1"/>
              <a:t>за</a:t>
            </a:r>
            <a:r>
              <a:rPr lang="en-US" sz="1100" dirty="0"/>
              <a:t> </a:t>
            </a:r>
            <a:r>
              <a:rPr lang="en-US" sz="1100" err="1"/>
              <a:t>її</a:t>
            </a:r>
            <a:r>
              <a:rPr lang="en-US" sz="1100" dirty="0"/>
              <a:t> </a:t>
            </a:r>
            <a:r>
              <a:rPr lang="en-US" sz="1100" err="1"/>
              <a:t>межами</a:t>
            </a:r>
            <a:r>
              <a:rPr lang="en-US" sz="1100" dirty="0"/>
              <a:t>. 3а </a:t>
            </a:r>
            <a:r>
              <a:rPr lang="en-US" sz="1100" err="1"/>
              <a:t>ступенем</a:t>
            </a:r>
            <a:r>
              <a:rPr lang="en-US" sz="1100" dirty="0"/>
              <a:t> </a:t>
            </a:r>
            <a:r>
              <a:rPr lang="en-US" sz="1100" err="1"/>
              <a:t>ризику</a:t>
            </a:r>
            <a:r>
              <a:rPr lang="en-US" sz="1100" dirty="0"/>
              <a:t> є </a:t>
            </a:r>
            <a:r>
              <a:rPr lang="en-US" sz="1100" err="1"/>
              <a:t>безризикові</a:t>
            </a:r>
            <a:r>
              <a:rPr lang="en-US" sz="1100" dirty="0"/>
              <a:t> </a:t>
            </a:r>
            <a:r>
              <a:rPr lang="en-US" sz="1100" err="1"/>
              <a:t>та</a:t>
            </a:r>
            <a:r>
              <a:rPr lang="en-US" sz="1100" dirty="0"/>
              <a:t> </a:t>
            </a:r>
            <a:r>
              <a:rPr lang="en-US" sz="1100" err="1"/>
              <a:t>ризикові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. </a:t>
            </a:r>
            <a:r>
              <a:rPr lang="en-US" sz="1100" err="1"/>
              <a:t>Безризиковими</a:t>
            </a:r>
            <a:r>
              <a:rPr lang="en-US" sz="1100" dirty="0"/>
              <a:t> </a:t>
            </a:r>
            <a:r>
              <a:rPr lang="en-US" sz="1100" err="1"/>
              <a:t>інвестиціями</a:t>
            </a:r>
            <a:r>
              <a:rPr lang="en-US" sz="1100" dirty="0"/>
              <a:t> </a:t>
            </a:r>
            <a:r>
              <a:rPr lang="en-US" sz="1100" err="1"/>
              <a:t>вважають</a:t>
            </a:r>
            <a:r>
              <a:rPr lang="en-US" sz="1100" dirty="0"/>
              <a:t> </a:t>
            </a:r>
            <a:r>
              <a:rPr lang="en-US" sz="1100" err="1"/>
              <a:t>вкладення</a:t>
            </a:r>
            <a:r>
              <a:rPr lang="en-US" sz="1100" dirty="0"/>
              <a:t> в </a:t>
            </a:r>
            <a:r>
              <a:rPr lang="en-US" sz="1100" err="1"/>
              <a:t>короткострокові</a:t>
            </a:r>
            <a:r>
              <a:rPr lang="en-US" sz="1100" dirty="0"/>
              <a:t> </a:t>
            </a:r>
            <a:r>
              <a:rPr lang="en-US" sz="1100" err="1"/>
              <a:t>державні</a:t>
            </a:r>
            <a:r>
              <a:rPr lang="en-US" sz="1100" dirty="0"/>
              <a:t> </a:t>
            </a:r>
            <a:r>
              <a:rPr lang="en-US" sz="1100" err="1"/>
              <a:t>облігації</a:t>
            </a:r>
            <a:r>
              <a:rPr lang="en-US" sz="1100" dirty="0"/>
              <a:t> </a:t>
            </a:r>
            <a:r>
              <a:rPr lang="en-US" sz="1100" err="1"/>
              <a:t>провідних</a:t>
            </a:r>
            <a:r>
              <a:rPr lang="en-US" sz="1100" dirty="0"/>
              <a:t> </a:t>
            </a:r>
            <a:r>
              <a:rPr lang="en-US" sz="1100" err="1"/>
              <a:t>країн</a:t>
            </a:r>
            <a:r>
              <a:rPr lang="en-US" sz="1100" dirty="0"/>
              <a:t> </a:t>
            </a:r>
            <a:r>
              <a:rPr lang="en-US" sz="1100" err="1"/>
              <a:t>світу</a:t>
            </a:r>
            <a:r>
              <a:rPr lang="en-US" sz="1100" dirty="0"/>
              <a:t>. </a:t>
            </a:r>
            <a:r>
              <a:rPr lang="en-US" sz="1100" err="1"/>
              <a:t>Ризикові</a:t>
            </a:r>
            <a:r>
              <a:rPr lang="en-US" sz="1100" dirty="0"/>
              <a:t> </a:t>
            </a:r>
            <a:r>
              <a:rPr lang="en-US" sz="1100" err="1"/>
              <a:t>інвестиції</a:t>
            </a:r>
            <a:r>
              <a:rPr lang="en-US" sz="1100" dirty="0"/>
              <a:t> — </a:t>
            </a:r>
            <a:r>
              <a:rPr lang="en-US" sz="1100" err="1"/>
              <a:t>це</a:t>
            </a:r>
            <a:r>
              <a:rPr lang="en-US" sz="1100" dirty="0"/>
              <a:t> </a:t>
            </a:r>
            <a:r>
              <a:rPr lang="en-US" sz="1100" err="1"/>
              <a:t>такі</a:t>
            </a:r>
            <a:r>
              <a:rPr lang="en-US" sz="1100" dirty="0"/>
              <a:t>, </a:t>
            </a:r>
            <a:r>
              <a:rPr lang="en-US" sz="1100" err="1"/>
              <a:t>які</a:t>
            </a:r>
            <a:r>
              <a:rPr lang="en-US" sz="1100" dirty="0"/>
              <a:t> </a:t>
            </a:r>
            <a:r>
              <a:rPr lang="en-US" sz="1100" err="1"/>
              <a:t>мають</a:t>
            </a:r>
            <a:r>
              <a:rPr lang="en-US" sz="1100" dirty="0"/>
              <a:t> </a:t>
            </a:r>
            <a:r>
              <a:rPr lang="en-US" sz="1100" err="1"/>
              <a:t>певний</a:t>
            </a:r>
            <a:r>
              <a:rPr lang="en-US" sz="1100" dirty="0"/>
              <a:t> </a:t>
            </a:r>
            <a:r>
              <a:rPr lang="en-US" sz="1100" err="1"/>
              <a:t>ступінь</a:t>
            </a:r>
            <a:r>
              <a:rPr lang="en-US" sz="1100" dirty="0"/>
              <a:t> </a:t>
            </a:r>
            <a:r>
              <a:rPr lang="en-US" sz="1100" err="1"/>
              <a:t>ризику</a:t>
            </a:r>
            <a:endParaRPr lang="en-US" sz="1100"/>
          </a:p>
        </p:txBody>
      </p:sp>
      <p:sp>
        <p:nvSpPr>
          <p:cNvPr id="37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A245249-2F4C-4F85-AB62-095DBE524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1911349"/>
            <a:ext cx="69367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43AC32E-AE77-4E1A-8AB2-CFF1D400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1917" y="340659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809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D836E-414C-8FA6-5D7E-5B3A5A0F9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10562"/>
            <a:ext cx="4302878" cy="236639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Про інвестиційну діяльність</a:t>
            </a:r>
          </a:p>
        </p:txBody>
      </p:sp>
      <p:pic>
        <p:nvPicPr>
          <p:cNvPr id="5" name="Місце для вмісту 4" descr="Зображення, що містить Закуска, у приміщенні, особа, чашка&#10;&#10;Опис створено автоматично">
            <a:extLst>
              <a:ext uri="{FF2B5EF4-FFF2-40B4-BE49-F238E27FC236}">
                <a16:creationId xmlns:a16="http://schemas.microsoft.com/office/drawing/2014/main" id="{50010842-13EF-49D6-66B6-6AEF15EAE4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3365" r="12584" b="-2"/>
          <a:stretch/>
        </p:blipFill>
        <p:spPr>
          <a:xfrm>
            <a:off x="367744" y="3429000"/>
            <a:ext cx="5194853" cy="2613212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D9CFFF-144F-E79C-513A-1A2B6283C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5708" y="445220"/>
            <a:ext cx="5079882" cy="55549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400"/>
              <a:t>З поняттям "інвестиції" тісно пов'язане й визначення "інвестиційна діяльність". Терміну "інвестиційна діяльність" можна дати широке й вузьке визначення. У широкому значенні інвестиційна діяльність — це діяльність, пов'язана із вкладенням коштів в об'єкти інвестування з метою одержання прибутку. Подібне трактування міститься в Законі "Про інвестиційну діяльність", відповідно до якого під інвестиційною діяльністю розуміється вкладення інвестицій і практичні дії з метою одержання прибутку й (або) досягнення іншого корисного ефекту. У вузькому значенні інвестиційна діяльність, власне інвестування, являє собою процес перетворення інвестиційних ресурсів у вкладення.</a:t>
            </a:r>
          </a:p>
        </p:txBody>
      </p:sp>
      <p:sp>
        <p:nvSpPr>
          <p:cNvPr id="18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EF981EB-9E9C-48FA-8C2D-89F17D414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2600" y="340658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792CC31-EC4E-42AE-A81A-0EF0895F7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7744" y="3429000"/>
            <a:ext cx="51948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429499"/>
      </p:ext>
    </p:extLst>
  </p:cSld>
  <p:clrMapOvr>
    <a:masterClrMapping/>
  </p:clrMapOvr>
</p:sld>
</file>

<file path=ppt/theme/theme1.xml><?xml version="1.0" encoding="utf-8"?>
<a:theme xmlns:a="http://schemas.openxmlformats.org/drawingml/2006/main" name="MimeoVTI">
  <a:themeElements>
    <a:clrScheme name="AnalogousFromLightSeedLeftStep">
      <a:dk1>
        <a:srgbClr val="000000"/>
      </a:dk1>
      <a:lt1>
        <a:srgbClr val="FFFFFF"/>
      </a:lt1>
      <a:dk2>
        <a:srgbClr val="2B371F"/>
      </a:dk2>
      <a:lt2>
        <a:srgbClr val="E8E2E2"/>
      </a:lt2>
      <a:accent1>
        <a:srgbClr val="80A9A9"/>
      </a:accent1>
      <a:accent2>
        <a:srgbClr val="75AB94"/>
      </a:accent2>
      <a:accent3>
        <a:srgbClr val="82AC89"/>
      </a:accent3>
      <a:accent4>
        <a:srgbClr val="82AA74"/>
      </a:accent4>
      <a:accent5>
        <a:srgbClr val="98A67E"/>
      </a:accent5>
      <a:accent6>
        <a:srgbClr val="A7A372"/>
      </a:accent6>
      <a:hlink>
        <a:srgbClr val="AE6969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meoVTI" id="{63E3BFD8-7F9C-46D1-A4F3-04054403C108}" vid="{C505C190-EE38-45FD-8294-6454536D04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Широкий екран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3" baseType="lpstr">
      <vt:lpstr>MimeoVTI</vt:lpstr>
      <vt:lpstr>СУТНІСТЬ ІНВЕСТИЦІЙНОЇ ДІЯЛЬНОСТІ: РОЛЬ ТА ЗНАЧЕННЯ ІНВЕСТИЦІЙ</vt:lpstr>
      <vt:lpstr>Вступ</vt:lpstr>
      <vt:lpstr>Про інвестиційну діяльність в Україні</vt:lpstr>
      <vt:lpstr>Практика інвестицій</vt:lpstr>
      <vt:lpstr>Закордонний погляд</vt:lpstr>
      <vt:lpstr>Риси</vt:lpstr>
      <vt:lpstr>Класифікація інвестицій</vt:lpstr>
      <vt:lpstr>Продовження</vt:lpstr>
      <vt:lpstr>Про інвестиційну діяльність</vt:lpstr>
      <vt:lpstr>Чому ми маємо інвестувати?</vt:lpstr>
      <vt:lpstr>Висновки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/>
  <cp:lastModifiedBy/>
  <cp:revision>110</cp:revision>
  <dcterms:created xsi:type="dcterms:W3CDTF">2023-10-31T15:26:54Z</dcterms:created>
  <dcterms:modified xsi:type="dcterms:W3CDTF">2023-10-31T16:33:12Z</dcterms:modified>
</cp:coreProperties>
</file>