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8" r:id="rId2"/>
    <p:sldId id="257"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17859E94-37BD-46C4-BA48-86883F956CF4}">
          <p14:sldIdLst>
            <p14:sldId id="258"/>
            <p14:sldId id="257"/>
            <p14:sldId id="259"/>
            <p14:sldId id="260"/>
            <p14:sldId id="261"/>
            <p14:sldId id="262"/>
            <p14:sldId id="263"/>
            <p14:sldId id="264"/>
            <p14:sldId id="265"/>
            <p14:sldId id="26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213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guide orient="horz" pos="2160"/>
        <p:guide pos="3840"/>
        <p:guide orient="horz" pos="213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5/21/2023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5/21/2023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5/21/2023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a:t>Образец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5/21/2023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5/21/2023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5/21/2023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5/21/2023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5/21/2023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5/21/2023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5/21/2023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5/21/2023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5/21/2023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fld id="{4509A250-FF31-4206-8172-F9D3106AACB1}" type="datetimeFigureOut">
              <a:rPr lang="en-US" dirty="0"/>
              <a:t>5/21/2023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5/21/2023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5/21/2023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transition spd="slow">
    <p:push dir="u"/>
  </p:transition>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1">
            <a:extLst>
              <a:ext uri="{FF2B5EF4-FFF2-40B4-BE49-F238E27FC236}">
                <a16:creationId xmlns:a16="http://schemas.microsoft.com/office/drawing/2014/main" id="{4FC32EB4-FCBE-4751-B4FF-E1DF8ECCAE80}"/>
              </a:ext>
            </a:extLst>
          </p:cNvPr>
          <p:cNvSpPr txBox="1">
            <a:spLocks/>
          </p:cNvSpPr>
          <p:nvPr/>
        </p:nvSpPr>
        <p:spPr>
          <a:xfrm>
            <a:off x="1683170" y="132522"/>
            <a:ext cx="8049967" cy="1477590"/>
          </a:xfrm>
          <a:prstGeom prst="rect">
            <a:avLst/>
          </a:prstGeom>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a:latin typeface="Times New Roman" panose="02020603050405020304" pitchFamily="18" charset="0"/>
                <a:cs typeface="Times New Roman" panose="02020603050405020304" pitchFamily="18" charset="0"/>
              </a:rPr>
              <a:t>The Changing English Language under the Impact of the Internet</a:t>
            </a:r>
            <a:endParaRPr lang="ru-RU" sz="4000" dirty="0">
              <a:latin typeface="Times New Roman" panose="02020603050405020304" pitchFamily="18" charset="0"/>
              <a:cs typeface="Times New Roman" panose="02020603050405020304" pitchFamily="18" charset="0"/>
            </a:endParaRPr>
          </a:p>
        </p:txBody>
      </p:sp>
      <p:pic>
        <p:nvPicPr>
          <p:cNvPr id="12" name="Рисунок 11">
            <a:extLst>
              <a:ext uri="{FF2B5EF4-FFF2-40B4-BE49-F238E27FC236}">
                <a16:creationId xmlns:a16="http://schemas.microsoft.com/office/drawing/2014/main" id="{83DD25CD-B00E-48B3-A810-D2E9BD28E1CA}"/>
              </a:ext>
            </a:extLst>
          </p:cNvPr>
          <p:cNvPicPr>
            <a:picLocks noChangeAspect="1"/>
          </p:cNvPicPr>
          <p:nvPr/>
        </p:nvPicPr>
        <p:blipFill>
          <a:blip r:embed="rId2"/>
          <a:stretch>
            <a:fillRect/>
          </a:stretch>
        </p:blipFill>
        <p:spPr>
          <a:xfrm>
            <a:off x="1201003" y="2127632"/>
            <a:ext cx="4210621" cy="3946984"/>
          </a:xfrm>
          <a:prstGeom prst="rect">
            <a:avLst/>
          </a:prstGeom>
        </p:spPr>
      </p:pic>
      <p:pic>
        <p:nvPicPr>
          <p:cNvPr id="13" name="Рисунок 12">
            <a:extLst>
              <a:ext uri="{FF2B5EF4-FFF2-40B4-BE49-F238E27FC236}">
                <a16:creationId xmlns:a16="http://schemas.microsoft.com/office/drawing/2014/main" id="{939BD938-A956-44F1-B0EF-B8440CE8C942}"/>
              </a:ext>
            </a:extLst>
          </p:cNvPr>
          <p:cNvPicPr>
            <a:picLocks noChangeAspect="1"/>
          </p:cNvPicPr>
          <p:nvPr/>
        </p:nvPicPr>
        <p:blipFill>
          <a:blip r:embed="rId3"/>
          <a:stretch>
            <a:fillRect/>
          </a:stretch>
        </p:blipFill>
        <p:spPr>
          <a:xfrm>
            <a:off x="5816622" y="2226366"/>
            <a:ext cx="5850045" cy="3848250"/>
          </a:xfrm>
          <a:prstGeom prst="rect">
            <a:avLst/>
          </a:prstGeom>
        </p:spPr>
      </p:pic>
    </p:spTree>
    <p:extLst>
      <p:ext uri="{BB962C8B-B14F-4D97-AF65-F5344CB8AC3E}">
        <p14:creationId xmlns:p14="http://schemas.microsoft.com/office/powerpoint/2010/main" val="2839436328"/>
      </p:ext>
    </p:extLst>
  </p:cSld>
  <p:clrMapOvr>
    <a:masterClrMapping/>
  </p:clrMapOvr>
  <mc:AlternateContent xmlns:mc="http://schemas.openxmlformats.org/markup-compatibility/2006" xmlns:p14="http://schemas.microsoft.com/office/powerpoint/2010/main">
    <mc:Choice Requires="p14">
      <p:transition spd="slow" p14:dur="10000">
        <p:push dir="u"/>
      </p:transition>
    </mc:Choice>
    <mc:Fallback xmlns="">
      <p:transition spd="slow">
        <p:push dir="u"/>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4791AED-9809-4C56-81EC-14D517ED4D22}"/>
              </a:ext>
            </a:extLst>
          </p:cNvPr>
          <p:cNvSpPr/>
          <p:nvPr/>
        </p:nvSpPr>
        <p:spPr>
          <a:xfrm rot="21046437">
            <a:off x="1837214" y="1195745"/>
            <a:ext cx="7820884" cy="769441"/>
          </a:xfrm>
          <a:prstGeom prst="rect">
            <a:avLst/>
          </a:prstGeom>
        </p:spPr>
        <p:txBody>
          <a:bodyPr wrap="square">
            <a:spAutoFit/>
          </a:bodyPr>
          <a:lstStyle/>
          <a:p>
            <a:r>
              <a:rPr lang="en-US" sz="4400" dirty="0">
                <a:latin typeface="Times New Roman" panose="02020603050405020304" pitchFamily="18" charset="0"/>
                <a:cs typeface="Times New Roman" panose="02020603050405020304" pitchFamily="18" charset="0"/>
              </a:rPr>
              <a:t>Thank you all for your attention!</a:t>
            </a:r>
            <a:endParaRPr lang="ru-RU" sz="4400" dirty="0">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id="{DB3A4DA4-FF1C-4CE8-8407-3B9C84928561}"/>
              </a:ext>
            </a:extLst>
          </p:cNvPr>
          <p:cNvPicPr>
            <a:picLocks noChangeAspect="1"/>
          </p:cNvPicPr>
          <p:nvPr/>
        </p:nvPicPr>
        <p:blipFill>
          <a:blip r:embed="rId2"/>
          <a:stretch>
            <a:fillRect/>
          </a:stretch>
        </p:blipFill>
        <p:spPr>
          <a:xfrm rot="21009289">
            <a:off x="2017115" y="2487436"/>
            <a:ext cx="8763000" cy="2857500"/>
          </a:xfrm>
          <a:prstGeom prst="rect">
            <a:avLst/>
          </a:prstGeom>
        </p:spPr>
      </p:pic>
    </p:spTree>
    <p:extLst>
      <p:ext uri="{BB962C8B-B14F-4D97-AF65-F5344CB8AC3E}">
        <p14:creationId xmlns:p14="http://schemas.microsoft.com/office/powerpoint/2010/main" val="1384648128"/>
      </p:ext>
    </p:extLst>
  </p:cSld>
  <p:clrMapOvr>
    <a:masterClrMapping/>
  </p:clrMapOvr>
  <mc:AlternateContent xmlns:mc="http://schemas.openxmlformats.org/markup-compatibility/2006" xmlns:p14="http://schemas.microsoft.com/office/powerpoint/2010/main">
    <mc:Choice Requires="p14">
      <p:transition spd="slow" p14:dur="10000">
        <p:push dir="u"/>
      </p:transition>
    </mc:Choice>
    <mc:Fallback xmlns="">
      <p:transition spd="slow">
        <p:push dir="u"/>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5AE5138-13F6-4C29-8B75-EE2B6778D523}"/>
              </a:ext>
            </a:extLst>
          </p:cNvPr>
          <p:cNvSpPr>
            <a:spLocks noGrp="1"/>
          </p:cNvSpPr>
          <p:nvPr>
            <p:ph idx="4294967295"/>
          </p:nvPr>
        </p:nvSpPr>
        <p:spPr>
          <a:xfrm>
            <a:off x="5972175" y="2146300"/>
            <a:ext cx="6219825" cy="4041775"/>
          </a:xfrm>
        </p:spPr>
        <p:txBody>
          <a:bodyPr>
            <a:normAutofit fontScale="92500" lnSpcReduction="10000"/>
          </a:bodyPr>
          <a:lstStyle/>
          <a:p>
            <a:pPr marL="0" indent="0">
              <a:buNone/>
            </a:pPr>
            <a:r>
              <a:rPr lang="en-US" dirty="0"/>
              <a:t>English is a global language. You hear it on television, it is spoken by politicians from all over the world. Wherever you travel, you see ads and advertisements. Every time you walk into a hotel or restaurant in a foreign city, they understand English, and there will be menu in English. Changes in society and education have often been the dominant factors that have led to the evolution of language in times past, but it is certainly technology that has had the greatest impact on the way we speak in recent years. Emoji, LOL, ROFL, selfie, blogging – these words meant little or nothing just a few years ago, but now they are part of our everyday vocabulary.</a:t>
            </a:r>
          </a:p>
          <a:p>
            <a:endParaRPr lang="ru-RU" dirty="0"/>
          </a:p>
        </p:txBody>
      </p:sp>
      <p:sp>
        <p:nvSpPr>
          <p:cNvPr id="2" name="Заголовок 1">
            <a:extLst>
              <a:ext uri="{FF2B5EF4-FFF2-40B4-BE49-F238E27FC236}">
                <a16:creationId xmlns:a16="http://schemas.microsoft.com/office/drawing/2014/main" id="{1E77A6A7-029F-4E84-9A64-7B2F5E837EDD}"/>
              </a:ext>
            </a:extLst>
          </p:cNvPr>
          <p:cNvSpPr>
            <a:spLocks noGrp="1"/>
          </p:cNvSpPr>
          <p:nvPr>
            <p:ph type="title" idx="4294967295"/>
          </p:nvPr>
        </p:nvSpPr>
        <p:spPr>
          <a:xfrm>
            <a:off x="2787650" y="412750"/>
            <a:ext cx="9404350" cy="1400175"/>
          </a:xfrm>
        </p:spPr>
        <p:txBody>
          <a:bodyPr/>
          <a:lstStyle/>
          <a:p>
            <a:r>
              <a:rPr lang="en-US" dirty="0"/>
              <a:t>Introduction</a:t>
            </a:r>
            <a:endParaRPr lang="ru-RU" dirty="0"/>
          </a:p>
        </p:txBody>
      </p:sp>
      <p:pic>
        <p:nvPicPr>
          <p:cNvPr id="4" name="Рисунок 3">
            <a:extLst>
              <a:ext uri="{FF2B5EF4-FFF2-40B4-BE49-F238E27FC236}">
                <a16:creationId xmlns:a16="http://schemas.microsoft.com/office/drawing/2014/main" id="{8043FB8B-36FF-468C-A443-D687EC194FBB}"/>
              </a:ext>
            </a:extLst>
          </p:cNvPr>
          <p:cNvPicPr>
            <a:picLocks noChangeAspect="1"/>
          </p:cNvPicPr>
          <p:nvPr/>
        </p:nvPicPr>
        <p:blipFill>
          <a:blip r:embed="rId2"/>
          <a:stretch>
            <a:fillRect/>
          </a:stretch>
        </p:blipFill>
        <p:spPr>
          <a:xfrm>
            <a:off x="827314" y="1480457"/>
            <a:ext cx="4140200" cy="4140200"/>
          </a:xfrm>
          <a:prstGeom prst="rect">
            <a:avLst/>
          </a:prstGeom>
        </p:spPr>
      </p:pic>
    </p:spTree>
    <p:extLst>
      <p:ext uri="{BB962C8B-B14F-4D97-AF65-F5344CB8AC3E}">
        <p14:creationId xmlns:p14="http://schemas.microsoft.com/office/powerpoint/2010/main" val="931979278"/>
      </p:ext>
    </p:extLst>
  </p:cSld>
  <p:clrMapOvr>
    <a:masterClrMapping/>
  </p:clrMapOvr>
  <mc:AlternateContent xmlns:mc="http://schemas.openxmlformats.org/markup-compatibility/2006" xmlns:p14="http://schemas.microsoft.com/office/powerpoint/2010/main">
    <mc:Choice Requires="p14">
      <p:transition spd="slow" p14:dur="35000">
        <p:push dir="u"/>
      </p:transition>
    </mc:Choice>
    <mc:Fallback xmlns="">
      <p:transition spd="slow">
        <p:push dir="u"/>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DBABE26-E075-4EC5-89AC-6CA62A355720}"/>
              </a:ext>
            </a:extLst>
          </p:cNvPr>
          <p:cNvSpPr/>
          <p:nvPr/>
        </p:nvSpPr>
        <p:spPr>
          <a:xfrm>
            <a:off x="624114" y="1228397"/>
            <a:ext cx="10943771" cy="4401205"/>
          </a:xfrm>
          <a:prstGeom prst="rect">
            <a:avLst/>
          </a:prstGeom>
        </p:spPr>
        <p:txBody>
          <a:bodyPr wrap="square">
            <a:spAutoFit/>
          </a:bodyPr>
          <a:lstStyle/>
          <a:p>
            <a:r>
              <a:rPr lang="en-US" sz="2800" b="1" dirty="0">
                <a:latin typeface="Times New Roman" panose="02020603050405020304" pitchFamily="18" charset="0"/>
                <a:cs typeface="Times New Roman" panose="02020603050405020304" pitchFamily="18" charset="0"/>
              </a:rPr>
              <a:t>The actuality of the topic </a:t>
            </a:r>
            <a:r>
              <a:rPr lang="en-US" sz="2800" dirty="0">
                <a:latin typeface="Times New Roman" panose="02020603050405020304" pitchFamily="18" charset="0"/>
                <a:cs typeface="Times New Roman" panose="02020603050405020304" pitchFamily="18" charset="0"/>
              </a:rPr>
              <a:t>is to study and improve the English language at the modern level. After all, English plays an important role in our time. Any language has a communicative function at the international level. Nowadays people want to use innovative technologies in every sphere of life.</a:t>
            </a:r>
          </a:p>
          <a:p>
            <a:r>
              <a:rPr lang="en-US" sz="2800" b="1" dirty="0">
                <a:latin typeface="Times New Roman" panose="02020603050405020304" pitchFamily="18" charset="0"/>
                <a:cs typeface="Times New Roman" panose="02020603050405020304" pitchFamily="18" charset="0"/>
              </a:rPr>
              <a:t>The object of the study:</a:t>
            </a:r>
            <a:r>
              <a:rPr lang="en-US" sz="2800" dirty="0">
                <a:latin typeface="Times New Roman" panose="02020603050405020304" pitchFamily="18" charset="0"/>
                <a:cs typeface="Times New Roman" panose="02020603050405020304" pitchFamily="18" charset="0"/>
              </a:rPr>
              <a:t> English in Modernity.</a:t>
            </a:r>
          </a:p>
          <a:p>
            <a:r>
              <a:rPr lang="en-US" sz="2800" b="1" dirty="0">
                <a:latin typeface="Times New Roman" panose="02020603050405020304" pitchFamily="18" charset="0"/>
                <a:cs typeface="Times New Roman" panose="02020603050405020304" pitchFamily="18" charset="0"/>
              </a:rPr>
              <a:t>Subject of research</a:t>
            </a:r>
            <a:r>
              <a:rPr lang="en-US" sz="2800" dirty="0">
                <a:latin typeface="Times New Roman" panose="02020603050405020304" pitchFamily="18" charset="0"/>
                <a:cs typeface="Times New Roman" panose="02020603050405020304" pitchFamily="18" charset="0"/>
              </a:rPr>
              <a:t>: the process of word formation due to modern social networks and other media.</a:t>
            </a:r>
          </a:p>
          <a:p>
            <a:r>
              <a:rPr lang="en-US" sz="2800" b="1" dirty="0">
                <a:latin typeface="Times New Roman" panose="02020603050405020304" pitchFamily="18" charset="0"/>
                <a:cs typeface="Times New Roman" panose="02020603050405020304" pitchFamily="18" charset="0"/>
              </a:rPr>
              <a:t>The material of the study </a:t>
            </a:r>
            <a:r>
              <a:rPr lang="en-US" sz="2800" dirty="0">
                <a:latin typeface="Times New Roman" panose="02020603050405020304" pitchFamily="18" charset="0"/>
                <a:cs typeface="Times New Roman" panose="02020603050405020304" pitchFamily="18" charset="0"/>
              </a:rPr>
              <a:t>is expressions from social networks, as well as consider the structure of an e-mail.</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3730212"/>
      </p:ext>
    </p:extLst>
  </p:cSld>
  <p:clrMapOvr>
    <a:masterClrMapping/>
  </p:clrMapOvr>
  <mc:AlternateContent xmlns:mc="http://schemas.openxmlformats.org/markup-compatibility/2006" xmlns:p14="http://schemas.microsoft.com/office/powerpoint/2010/main">
    <mc:Choice Requires="p14">
      <p:transition spd="slow" p14:dur="20000">
        <p:push dir="u"/>
      </p:transition>
    </mc:Choice>
    <mc:Fallback xmlns="">
      <p:transition spd="slow">
        <p:push dir="u"/>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7B7DC98-65A0-432E-8433-94143C227BC0}"/>
              </a:ext>
            </a:extLst>
          </p:cNvPr>
          <p:cNvSpPr/>
          <p:nvPr/>
        </p:nvSpPr>
        <p:spPr>
          <a:xfrm>
            <a:off x="1436915" y="810359"/>
            <a:ext cx="8432800" cy="4893647"/>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The purpose of the study </a:t>
            </a:r>
            <a:r>
              <a:rPr lang="en-US" sz="2400" dirty="0">
                <a:latin typeface="Times New Roman" panose="02020603050405020304" pitchFamily="18" charset="0"/>
                <a:cs typeface="Times New Roman" panose="02020603050405020304" pitchFamily="18" charset="0"/>
              </a:rPr>
              <a:t>is to develop English as an amazing global resource that opens up unlimited opportunities for communication, and therefore allows us to find new opportunities and resources.</a:t>
            </a:r>
          </a:p>
          <a:p>
            <a:r>
              <a:rPr lang="en-US" sz="2400" b="1" dirty="0">
                <a:latin typeface="Times New Roman" panose="02020603050405020304" pitchFamily="18" charset="0"/>
                <a:cs typeface="Times New Roman" panose="02020603050405020304" pitchFamily="18" charset="0"/>
              </a:rPr>
              <a:t>Research Assignment</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1. Investigate the lexical composition of the English language.</a:t>
            </a:r>
          </a:p>
          <a:p>
            <a:r>
              <a:rPr lang="en-US" sz="2400" dirty="0">
                <a:latin typeface="Times New Roman" panose="02020603050405020304" pitchFamily="18" charset="0"/>
                <a:cs typeface="Times New Roman" panose="02020603050405020304" pitchFamily="18" charset="0"/>
              </a:rPr>
              <a:t>2. Investigate the structure of an email and look at several</a:t>
            </a:r>
          </a:p>
          <a:p>
            <a:r>
              <a:rPr lang="en-US" sz="2400" dirty="0">
                <a:latin typeface="Times New Roman" panose="02020603050405020304" pitchFamily="18" charset="0"/>
                <a:cs typeface="Times New Roman" panose="02020603050405020304" pitchFamily="18" charset="0"/>
              </a:rPr>
              <a:t>examples.</a:t>
            </a:r>
          </a:p>
          <a:p>
            <a:r>
              <a:rPr lang="en-US" sz="2400" dirty="0">
                <a:latin typeface="Times New Roman" panose="02020603050405020304" pitchFamily="18" charset="0"/>
                <a:cs typeface="Times New Roman" panose="02020603050405020304" pitchFamily="18" charset="0"/>
              </a:rPr>
              <a:t>3. Study newly created lexemes in social networks.</a:t>
            </a:r>
          </a:p>
          <a:p>
            <a:r>
              <a:rPr lang="en-US" sz="2400" b="1" dirty="0">
                <a:latin typeface="Times New Roman" panose="02020603050405020304" pitchFamily="18" charset="0"/>
                <a:cs typeface="Times New Roman" panose="02020603050405020304" pitchFamily="18" charset="0"/>
              </a:rPr>
              <a:t>The practical value</a:t>
            </a:r>
            <a:r>
              <a:rPr lang="en-US" sz="2400" dirty="0">
                <a:latin typeface="Times New Roman" panose="02020603050405020304" pitchFamily="18" charset="0"/>
                <a:cs typeface="Times New Roman" panose="02020603050405020304" pitchFamily="18" charset="0"/>
              </a:rPr>
              <a:t> of the study in the possibility of further use of its results in translation and methodological research. The materials and conclusions of the course work can be used in the process of studying English, English lexicology for translation training.</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081532"/>
      </p:ext>
    </p:extLst>
  </p:cSld>
  <p:clrMapOvr>
    <a:masterClrMapping/>
  </p:clrMapOvr>
  <mc:AlternateContent xmlns:mc="http://schemas.openxmlformats.org/markup-compatibility/2006" xmlns:p14="http://schemas.microsoft.com/office/powerpoint/2010/main">
    <mc:Choice Requires="p14">
      <p:transition spd="slow" p14:dur="25000">
        <p:push dir="u"/>
      </p:transition>
    </mc:Choice>
    <mc:Fallback xmlns="">
      <p:transition spd="slow">
        <p:push dir="u"/>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ED029DE-C6E8-4EE7-89AA-F17E3472EBC2}"/>
              </a:ext>
            </a:extLst>
          </p:cNvPr>
          <p:cNvSpPr/>
          <p:nvPr/>
        </p:nvSpPr>
        <p:spPr>
          <a:xfrm>
            <a:off x="1494971" y="304800"/>
            <a:ext cx="8882743" cy="1200329"/>
          </a:xfrm>
          <a:prstGeom prst="rect">
            <a:avLst/>
          </a:prstGeom>
        </p:spPr>
        <p:txBody>
          <a:bodyPr wrap="square">
            <a:spAutoFit/>
          </a:bodyPr>
          <a:lstStyle/>
          <a:p>
            <a:r>
              <a:rPr lang="en-US" sz="3600" dirty="0">
                <a:latin typeface="Times New Roman" panose="02020603050405020304" pitchFamily="18" charset="0"/>
                <a:cs typeface="Times New Roman" panose="02020603050405020304" pitchFamily="18" charset="0"/>
              </a:rPr>
              <a:t>PECULIARITIES OF THE LEXICAL STRUCTURE OF ENGLISH LANGUAGES</a:t>
            </a:r>
            <a:endParaRPr lang="ru-RU" sz="3600" dirty="0">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id="{C6258E0F-B84B-428A-86DF-40891094E138}"/>
              </a:ext>
            </a:extLst>
          </p:cNvPr>
          <p:cNvPicPr>
            <a:picLocks noChangeAspect="1"/>
          </p:cNvPicPr>
          <p:nvPr/>
        </p:nvPicPr>
        <p:blipFill>
          <a:blip r:embed="rId2"/>
          <a:stretch>
            <a:fillRect/>
          </a:stretch>
        </p:blipFill>
        <p:spPr>
          <a:xfrm>
            <a:off x="624114" y="2413000"/>
            <a:ext cx="6204858" cy="3102429"/>
          </a:xfrm>
          <a:prstGeom prst="rect">
            <a:avLst/>
          </a:prstGeom>
        </p:spPr>
      </p:pic>
      <p:pic>
        <p:nvPicPr>
          <p:cNvPr id="4" name="Рисунок 3">
            <a:extLst>
              <a:ext uri="{FF2B5EF4-FFF2-40B4-BE49-F238E27FC236}">
                <a16:creationId xmlns:a16="http://schemas.microsoft.com/office/drawing/2014/main" id="{D0A4704D-E3B8-4516-BE99-F5E03595240B}"/>
              </a:ext>
            </a:extLst>
          </p:cNvPr>
          <p:cNvPicPr>
            <a:picLocks noChangeAspect="1"/>
          </p:cNvPicPr>
          <p:nvPr/>
        </p:nvPicPr>
        <p:blipFill>
          <a:blip r:embed="rId3"/>
          <a:stretch>
            <a:fillRect/>
          </a:stretch>
        </p:blipFill>
        <p:spPr>
          <a:xfrm>
            <a:off x="7547429" y="2422556"/>
            <a:ext cx="3817256" cy="3092873"/>
          </a:xfrm>
          <a:prstGeom prst="rect">
            <a:avLst/>
          </a:prstGeom>
        </p:spPr>
      </p:pic>
    </p:spTree>
    <p:extLst>
      <p:ext uri="{BB962C8B-B14F-4D97-AF65-F5344CB8AC3E}">
        <p14:creationId xmlns:p14="http://schemas.microsoft.com/office/powerpoint/2010/main" val="3854611038"/>
      </p:ext>
    </p:extLst>
  </p:cSld>
  <p:clrMapOvr>
    <a:masterClrMapping/>
  </p:clrMapOvr>
  <mc:AlternateContent xmlns:mc="http://schemas.openxmlformats.org/markup-compatibility/2006" xmlns:p14="http://schemas.microsoft.com/office/powerpoint/2010/main">
    <mc:Choice Requires="p14">
      <p:transition spd="slow" p14:dur="25000">
        <p:push dir="u"/>
      </p:transition>
    </mc:Choice>
    <mc:Fallback xmlns="">
      <p:transition spd="slow">
        <p:push dir="u"/>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1C217AF-1FB3-4861-B32D-77C3522AF519}"/>
              </a:ext>
            </a:extLst>
          </p:cNvPr>
          <p:cNvSpPr/>
          <p:nvPr/>
        </p:nvSpPr>
        <p:spPr>
          <a:xfrm>
            <a:off x="1030514" y="797510"/>
            <a:ext cx="9042400" cy="5262979"/>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1. Lit — </a:t>
            </a:r>
            <a:r>
              <a:rPr lang="ru-RU" sz="2400" dirty="0">
                <a:latin typeface="Times New Roman" panose="02020603050405020304" pitchFamily="18" charset="0"/>
                <a:cs typeface="Times New Roman" panose="02020603050405020304" pitchFamily="18" charset="0"/>
              </a:rPr>
              <a:t>коли відбувається щось приємне або захоплююче, ти можеш сказати, що</a:t>
            </a:r>
            <a:r>
              <a:rPr lang="en-US"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це було “запально”.</a:t>
            </a:r>
          </a:p>
          <a:p>
            <a:r>
              <a:rPr lang="en-US" sz="2400" i="1" dirty="0">
                <a:latin typeface="Times New Roman" panose="02020603050405020304" pitchFamily="18" charset="0"/>
                <a:cs typeface="Times New Roman" panose="02020603050405020304" pitchFamily="18" charset="0"/>
              </a:rPr>
              <a:t>Emily, the party last night was lit! Why didn't you come? </a:t>
            </a:r>
            <a:r>
              <a:rPr lang="en-US"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Емілі, вечірка минулої ночі</a:t>
            </a:r>
            <a:r>
              <a:rPr lang="en-US"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була</a:t>
            </a:r>
            <a:r>
              <a:rPr lang="ru-RU" sz="2400" dirty="0">
                <a:latin typeface="Times New Roman" panose="02020603050405020304" pitchFamily="18" charset="0"/>
                <a:cs typeface="Times New Roman" panose="02020603050405020304" pitchFamily="18" charset="0"/>
              </a:rPr>
              <a:t> просто запальною! </a:t>
            </a:r>
            <a:r>
              <a:rPr lang="ru-RU" sz="2400" dirty="0" err="1">
                <a:latin typeface="Times New Roman" panose="02020603050405020304" pitchFamily="18" charset="0"/>
                <a:cs typeface="Times New Roman" panose="02020603050405020304" pitchFamily="18" charset="0"/>
              </a:rPr>
              <a:t>Чому</a:t>
            </a:r>
            <a:r>
              <a:rPr lang="ru-RU" sz="2400" dirty="0">
                <a:latin typeface="Times New Roman" panose="02020603050405020304" pitchFamily="18" charset="0"/>
                <a:cs typeface="Times New Roman" panose="02020603050405020304" pitchFamily="18" charset="0"/>
              </a:rPr>
              <a:t> ти не </a:t>
            </a:r>
            <a:r>
              <a:rPr lang="ru-RU" sz="2400" dirty="0" err="1">
                <a:latin typeface="Times New Roman" panose="02020603050405020304" pitchFamily="18" charset="0"/>
                <a:cs typeface="Times New Roman" panose="02020603050405020304" pitchFamily="18" charset="0"/>
              </a:rPr>
              <a:t>прийшла</a:t>
            </a:r>
            <a:r>
              <a:rPr lang="ru-RU" sz="2400" dirty="0">
                <a:latin typeface="Times New Roman" panose="02020603050405020304" pitchFamily="18" charset="0"/>
                <a:cs typeface="Times New Roman" panose="02020603050405020304" pitchFamily="18" charset="0"/>
              </a:rPr>
              <a:t> ? 2. </a:t>
            </a:r>
            <a:r>
              <a:rPr lang="en-US" sz="2400" dirty="0">
                <a:latin typeface="Times New Roman" panose="02020603050405020304" pitchFamily="18" charset="0"/>
                <a:cs typeface="Times New Roman" panose="02020603050405020304" pitchFamily="18" charset="0"/>
              </a:rPr>
              <a:t>Salty — </a:t>
            </a:r>
            <a:r>
              <a:rPr lang="ru-RU" sz="2400" dirty="0" err="1">
                <a:latin typeface="Times New Roman" panose="02020603050405020304" pitchFamily="18" charset="0"/>
                <a:cs typeface="Times New Roman" panose="02020603050405020304" pitchFamily="18" charset="0"/>
              </a:rPr>
              <a:t>ви</a:t>
            </a:r>
            <a:r>
              <a:rPr lang="ru-RU" sz="2400" dirty="0">
                <a:latin typeface="Times New Roman" panose="02020603050405020304" pitchFamily="18" charset="0"/>
                <a:cs typeface="Times New Roman" panose="02020603050405020304" pitchFamily="18" charset="0"/>
              </a:rPr>
              <a:t> можете сказати, що </a:t>
            </a:r>
            <a:r>
              <a:rPr lang="ru-RU" sz="2400" dirty="0" err="1">
                <a:latin typeface="Times New Roman" panose="02020603050405020304" pitchFamily="18" charset="0"/>
                <a:cs typeface="Times New Roman" panose="02020603050405020304" pitchFamily="18" charset="0"/>
              </a:rPr>
              <a:t>хтось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роздратований</a:t>
            </a:r>
            <a:r>
              <a:rPr lang="ru-RU" sz="2400" dirty="0">
                <a:latin typeface="Times New Roman" panose="02020603050405020304" pitchFamily="18" charset="0"/>
                <a:cs typeface="Times New Roman" panose="02020603050405020304" pitchFamily="18" charset="0"/>
              </a:rPr>
              <a:t>”, коли він сердиться</a:t>
            </a:r>
            <a:r>
              <a:rPr lang="en-US"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через щось </a:t>
            </a:r>
            <a:r>
              <a:rPr lang="ru-RU" sz="2400" dirty="0" err="1">
                <a:latin typeface="Times New Roman" panose="02020603050405020304" pitchFamily="18" charset="0"/>
                <a:cs typeface="Times New Roman" panose="02020603050405020304" pitchFamily="18" charset="0"/>
              </a:rPr>
              <a:t>незначне</a:t>
            </a:r>
            <a:r>
              <a:rPr lang="ru-RU" sz="2400" dirty="0">
                <a:latin typeface="Times New Roman" panose="02020603050405020304" pitchFamily="18" charset="0"/>
                <a:cs typeface="Times New Roman" panose="02020603050405020304" pitchFamily="18" charset="0"/>
              </a:rPr>
              <a:t>.</a:t>
            </a:r>
          </a:p>
          <a:p>
            <a:r>
              <a:rPr lang="en-US" sz="2400" i="1" dirty="0">
                <a:latin typeface="Times New Roman" panose="02020603050405020304" pitchFamily="18" charset="0"/>
                <a:cs typeface="Times New Roman" panose="02020603050405020304" pitchFamily="18" charset="0"/>
              </a:rPr>
              <a:t>Katia is so salty when she gets a bad assessment at school.</a:t>
            </a:r>
            <a:r>
              <a:rPr lang="en-US" sz="2400" dirty="0">
                <a:latin typeface="Times New Roman" panose="02020603050405020304" pitchFamily="18" charset="0"/>
                <a:cs typeface="Times New Roman" panose="02020603050405020304" pitchFamily="18" charset="0"/>
              </a:rPr>
              <a:t> — </a:t>
            </a:r>
            <a:r>
              <a:rPr lang="ru-RU" sz="2400" dirty="0">
                <a:latin typeface="Times New Roman" panose="02020603050405020304" pitchFamily="18" charset="0"/>
                <a:cs typeface="Times New Roman" panose="02020603050405020304" pitchFamily="18" charset="0"/>
              </a:rPr>
              <a:t>Катя </a:t>
            </a:r>
            <a:r>
              <a:rPr lang="ru-RU" sz="2400" dirty="0" err="1">
                <a:latin typeface="Times New Roman" panose="02020603050405020304" pitchFamily="18" charset="0"/>
                <a:cs typeface="Times New Roman" panose="02020603050405020304" pitchFamily="18" charset="0"/>
              </a:rPr>
              <a:t>роздратована</a:t>
            </a:r>
            <a:r>
              <a:rPr lang="ru-RU" sz="2400" dirty="0">
                <a:latin typeface="Times New Roman" panose="02020603050405020304" pitchFamily="18" charset="0"/>
                <a:cs typeface="Times New Roman" panose="02020603050405020304" pitchFamily="18" charset="0"/>
              </a:rPr>
              <a:t>, коли</a:t>
            </a:r>
            <a:r>
              <a:rPr lang="en-US"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отримує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погану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оцінку</a:t>
            </a:r>
            <a:r>
              <a:rPr lang="ru-RU" sz="2400" dirty="0">
                <a:latin typeface="Times New Roman" panose="02020603050405020304" pitchFamily="18" charset="0"/>
                <a:cs typeface="Times New Roman" panose="02020603050405020304" pitchFamily="18" charset="0"/>
              </a:rPr>
              <a:t> в </a:t>
            </a:r>
            <a:r>
              <a:rPr lang="ru-RU" sz="2400" dirty="0" err="1">
                <a:latin typeface="Times New Roman" panose="02020603050405020304" pitchFamily="18" charset="0"/>
                <a:cs typeface="Times New Roman" panose="02020603050405020304" pitchFamily="18" charset="0"/>
              </a:rPr>
              <a:t>школі</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3. </a:t>
            </a:r>
            <a:r>
              <a:rPr lang="en-US" sz="2400" dirty="0">
                <a:latin typeface="Times New Roman" panose="02020603050405020304" pitchFamily="18" charset="0"/>
                <a:cs typeface="Times New Roman" panose="02020603050405020304" pitchFamily="18" charset="0"/>
              </a:rPr>
              <a:t>Shook — </a:t>
            </a:r>
            <a:r>
              <a:rPr lang="ru-RU" sz="2400" dirty="0">
                <a:latin typeface="Times New Roman" panose="02020603050405020304" pitchFamily="18" charset="0"/>
                <a:cs typeface="Times New Roman" panose="02020603050405020304" pitchFamily="18" charset="0"/>
              </a:rPr>
              <a:t>означає, що людина </a:t>
            </a:r>
            <a:r>
              <a:rPr lang="ru-RU" sz="2400" dirty="0" err="1">
                <a:latin typeface="Times New Roman" panose="02020603050405020304" pitchFamily="18" charset="0"/>
                <a:cs typeface="Times New Roman" panose="02020603050405020304" pitchFamily="18" charset="0"/>
              </a:rPr>
              <a:t>здивована</a:t>
            </a:r>
            <a:r>
              <a:rPr lang="ru-RU" sz="2400" dirty="0">
                <a:latin typeface="Times New Roman" panose="02020603050405020304" pitchFamily="18" charset="0"/>
                <a:cs typeface="Times New Roman" panose="02020603050405020304" pitchFamily="18" charset="0"/>
              </a:rPr>
              <a:t> або </a:t>
            </a:r>
            <a:r>
              <a:rPr lang="ru-RU" sz="2400" dirty="0" err="1">
                <a:latin typeface="Times New Roman" panose="02020603050405020304" pitchFamily="18" charset="0"/>
                <a:cs typeface="Times New Roman" panose="02020603050405020304" pitchFamily="18" charset="0"/>
              </a:rPr>
              <a:t>збита</a:t>
            </a:r>
            <a:r>
              <a:rPr lang="ru-RU" sz="2400" dirty="0">
                <a:latin typeface="Times New Roman" panose="02020603050405020304" pitchFamily="18" charset="0"/>
                <a:cs typeface="Times New Roman" panose="02020603050405020304" pitchFamily="18" charset="0"/>
              </a:rPr>
              <a:t> з </a:t>
            </a:r>
            <a:r>
              <a:rPr lang="ru-RU" sz="2400" dirty="0" err="1">
                <a:latin typeface="Times New Roman" panose="02020603050405020304" pitchFamily="18" charset="0"/>
                <a:cs typeface="Times New Roman" panose="02020603050405020304" pitchFamily="18" charset="0"/>
              </a:rPr>
              <a:t>пантелику</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Did you hear the news? Emma is going to pick up documents from the university. </a:t>
            </a:r>
            <a:r>
              <a:rPr lang="en-US"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Ти</a:t>
            </a:r>
            <a:r>
              <a:rPr lang="en-US"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чула</a:t>
            </a:r>
            <a:r>
              <a:rPr lang="ru-RU" sz="2400" dirty="0">
                <a:latin typeface="Times New Roman" panose="02020603050405020304" pitchFamily="18" charset="0"/>
                <a:cs typeface="Times New Roman" panose="02020603050405020304" pitchFamily="18" charset="0"/>
              </a:rPr>
              <a:t> новину? </a:t>
            </a:r>
            <a:r>
              <a:rPr lang="ru-RU" sz="2400" dirty="0" err="1">
                <a:latin typeface="Times New Roman" panose="02020603050405020304" pitchFamily="18" charset="0"/>
                <a:cs typeface="Times New Roman" panose="02020603050405020304" pitchFamily="18" charset="0"/>
              </a:rPr>
              <a:t>Емма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збирається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забирати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документи</a:t>
            </a:r>
            <a:r>
              <a:rPr lang="ru-RU" sz="2400" dirty="0">
                <a:latin typeface="Times New Roman" panose="02020603050405020304" pitchFamily="18" charset="0"/>
                <a:cs typeface="Times New Roman" panose="02020603050405020304" pitchFamily="18" charset="0"/>
              </a:rPr>
              <a:t> з </a:t>
            </a:r>
            <a:r>
              <a:rPr lang="ru-RU" sz="2400" dirty="0" err="1">
                <a:latin typeface="Times New Roman" panose="02020603050405020304" pitchFamily="18" charset="0"/>
                <a:cs typeface="Times New Roman" panose="02020603050405020304" pitchFamily="18" charset="0"/>
              </a:rPr>
              <a:t>університету</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I’m shook! I need to talk to her. </a:t>
            </a:r>
            <a:r>
              <a:rPr lang="en-US"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Я </a:t>
            </a:r>
            <a:r>
              <a:rPr lang="ru-RU" sz="2400" dirty="0" err="1">
                <a:latin typeface="Times New Roman" panose="02020603050405020304" pitchFamily="18" charset="0"/>
                <a:cs typeface="Times New Roman" panose="02020603050405020304" pitchFamily="18" charset="0"/>
              </a:rPr>
              <a:t>збита</a:t>
            </a:r>
            <a:r>
              <a:rPr lang="ru-RU" sz="2400" dirty="0">
                <a:latin typeface="Times New Roman" panose="02020603050405020304" pitchFamily="18" charset="0"/>
                <a:cs typeface="Times New Roman" panose="02020603050405020304" pitchFamily="18" charset="0"/>
              </a:rPr>
              <a:t> з </a:t>
            </a:r>
            <a:r>
              <a:rPr lang="ru-RU" sz="2400" dirty="0" err="1">
                <a:latin typeface="Times New Roman" panose="02020603050405020304" pitchFamily="18" charset="0"/>
                <a:cs typeface="Times New Roman" panose="02020603050405020304" pitchFamily="18" charset="0"/>
              </a:rPr>
              <a:t>пантелику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потрібно</a:t>
            </a:r>
            <a:r>
              <a:rPr lang="en-US"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поговорити</a:t>
            </a:r>
            <a:r>
              <a:rPr lang="ru-RU" sz="2400" dirty="0">
                <a:latin typeface="Times New Roman" panose="02020603050405020304" pitchFamily="18" charset="0"/>
                <a:cs typeface="Times New Roman" panose="02020603050405020304" pitchFamily="18" charset="0"/>
              </a:rPr>
              <a:t> з нею.</a:t>
            </a:r>
          </a:p>
        </p:txBody>
      </p:sp>
    </p:spTree>
    <p:extLst>
      <p:ext uri="{BB962C8B-B14F-4D97-AF65-F5344CB8AC3E}">
        <p14:creationId xmlns:p14="http://schemas.microsoft.com/office/powerpoint/2010/main" val="1702894406"/>
      </p:ext>
    </p:extLst>
  </p:cSld>
  <p:clrMapOvr>
    <a:masterClrMapping/>
  </p:clrMapOvr>
  <mc:AlternateContent xmlns:mc="http://schemas.openxmlformats.org/markup-compatibility/2006" xmlns:p14="http://schemas.microsoft.com/office/powerpoint/2010/main">
    <mc:Choice Requires="p14">
      <p:transition spd="slow" p14:dur="30000">
        <p:push dir="u"/>
      </p:transition>
    </mc:Choice>
    <mc:Fallback xmlns="">
      <p:transition spd="slow">
        <p:push dir="u"/>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BDE819D-F341-445A-AA7D-352DC430B4E4}"/>
              </a:ext>
            </a:extLst>
          </p:cNvPr>
          <p:cNvSpPr/>
          <p:nvPr/>
        </p:nvSpPr>
        <p:spPr>
          <a:xfrm>
            <a:off x="1364345" y="1536174"/>
            <a:ext cx="9884227" cy="3785652"/>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1. AEAP (As early as possible) — </a:t>
            </a:r>
            <a:r>
              <a:rPr lang="ru-RU" sz="2400" dirty="0" err="1">
                <a:latin typeface="Times New Roman" panose="02020603050405020304" pitchFamily="18" charset="0"/>
                <a:cs typeface="Times New Roman" panose="02020603050405020304" pitchFamily="18" charset="0"/>
              </a:rPr>
              <a:t>якомога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раніше</a:t>
            </a:r>
            <a:r>
              <a:rPr lang="ru-RU" sz="2400" dirty="0">
                <a:latin typeface="Times New Roman" panose="02020603050405020304" pitchFamily="18" charset="0"/>
                <a:cs typeface="Times New Roman" panose="02020603050405020304" pitchFamily="18" charset="0"/>
              </a:rPr>
              <a:t>.</a:t>
            </a:r>
          </a:p>
          <a:p>
            <a:r>
              <a:rPr lang="en-US" sz="2400" i="1" dirty="0">
                <a:latin typeface="Times New Roman" panose="02020603050405020304" pitchFamily="18" charset="0"/>
                <a:cs typeface="Times New Roman" panose="02020603050405020304" pitchFamily="18" charset="0"/>
              </a:rPr>
              <a:t>You should watch this series AEAP. </a:t>
            </a:r>
            <a:r>
              <a:rPr lang="en-US"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Ти повинен</a:t>
            </a:r>
            <a:r>
              <a:rPr lang="en-US"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подивитися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цей</a:t>
            </a:r>
            <a:r>
              <a:rPr lang="en-US"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серіал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якомога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раніше</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BF (Best Friend) —</a:t>
            </a:r>
            <a:r>
              <a:rPr lang="ru-RU" sz="2400" dirty="0" err="1">
                <a:latin typeface="Times New Roman" panose="02020603050405020304" pitchFamily="18" charset="0"/>
                <a:cs typeface="Times New Roman" panose="02020603050405020304" pitchFamily="18" charset="0"/>
              </a:rPr>
              <a:t>найкращий</a:t>
            </a:r>
            <a:r>
              <a:rPr lang="ru-RU" sz="2400" dirty="0">
                <a:latin typeface="Times New Roman" panose="02020603050405020304" pitchFamily="18" charset="0"/>
                <a:cs typeface="Times New Roman" panose="02020603050405020304" pitchFamily="18" charset="0"/>
              </a:rPr>
              <a:t> друг.</a:t>
            </a:r>
          </a:p>
          <a:p>
            <a:r>
              <a:rPr lang="en-US" sz="2400" i="1" dirty="0">
                <a:latin typeface="Times New Roman" panose="02020603050405020304" pitchFamily="18" charset="0"/>
                <a:cs typeface="Times New Roman" panose="02020603050405020304" pitchFamily="18" charset="0"/>
              </a:rPr>
              <a:t>Surprise your BF with </a:t>
            </a:r>
            <a:r>
              <a:rPr lang="en-US" sz="2400" i="1" dirty="0" err="1">
                <a:latin typeface="Times New Roman" panose="02020603050405020304" pitchFamily="18" charset="0"/>
                <a:cs typeface="Times New Roman" panose="02020603050405020304" pitchFamily="18" charset="0"/>
              </a:rPr>
              <a:t>coloured</a:t>
            </a:r>
            <a:r>
              <a:rPr lang="en-US" sz="2400" i="1" dirty="0">
                <a:latin typeface="Times New Roman" panose="02020603050405020304" pitchFamily="18" charset="0"/>
                <a:cs typeface="Times New Roman" panose="02020603050405020304" pitchFamily="18" charset="0"/>
              </a:rPr>
              <a:t> paper or plasticine. </a:t>
            </a:r>
            <a:r>
              <a:rPr lang="en-US"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Зроби</a:t>
            </a:r>
            <a:r>
              <a:rPr lang="ru-RU" sz="2400" dirty="0">
                <a:latin typeface="Times New Roman" panose="02020603050405020304" pitchFamily="18" charset="0"/>
                <a:cs typeface="Times New Roman" panose="02020603050405020304" pitchFamily="18" charset="0"/>
              </a:rPr>
              <a:t> сюрприз для</a:t>
            </a:r>
            <a:r>
              <a:rPr lang="en-US"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свого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найкращого</a:t>
            </a:r>
            <a:r>
              <a:rPr lang="ru-RU" sz="2400" dirty="0">
                <a:latin typeface="Times New Roman" panose="02020603050405020304" pitchFamily="18" charset="0"/>
                <a:cs typeface="Times New Roman" panose="02020603050405020304" pitchFamily="18" charset="0"/>
              </a:rPr>
              <a:t> друга, </a:t>
            </a:r>
            <a:r>
              <a:rPr lang="ru-RU" sz="2400" dirty="0" err="1">
                <a:latin typeface="Times New Roman" panose="02020603050405020304" pitchFamily="18" charset="0"/>
                <a:cs typeface="Times New Roman" panose="02020603050405020304" pitchFamily="18" charset="0"/>
              </a:rPr>
              <a:t>використовуючи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кольоровий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папір</a:t>
            </a:r>
            <a:r>
              <a:rPr lang="ru-RU" sz="2400" dirty="0">
                <a:latin typeface="Times New Roman" panose="02020603050405020304" pitchFamily="18" charset="0"/>
                <a:cs typeface="Times New Roman" panose="02020603050405020304" pitchFamily="18" charset="0"/>
              </a:rPr>
              <a:t> або</a:t>
            </a:r>
            <a:r>
              <a:rPr lang="en-US"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пластилін</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3. </a:t>
            </a:r>
            <a:r>
              <a:rPr lang="en-US" sz="2400" dirty="0">
                <a:latin typeface="Times New Roman" panose="02020603050405020304" pitchFamily="18" charset="0"/>
                <a:cs typeface="Times New Roman" panose="02020603050405020304" pitchFamily="18" charset="0"/>
              </a:rPr>
              <a:t>CWYL (chat with you later) — </a:t>
            </a:r>
            <a:r>
              <a:rPr lang="ru-RU" sz="2400" dirty="0" err="1">
                <a:latin typeface="Times New Roman" panose="02020603050405020304" pitchFamily="18" charset="0"/>
                <a:cs typeface="Times New Roman" panose="02020603050405020304" pitchFamily="18" charset="0"/>
              </a:rPr>
              <a:t>поговоримо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пізніше</a:t>
            </a:r>
            <a:r>
              <a:rPr lang="ru-RU" sz="2400" dirty="0">
                <a:latin typeface="Times New Roman" panose="02020603050405020304" pitchFamily="18" charset="0"/>
                <a:cs typeface="Times New Roman" panose="02020603050405020304" pitchFamily="18" charset="0"/>
              </a:rPr>
              <a:t>.</a:t>
            </a:r>
          </a:p>
          <a:p>
            <a:r>
              <a:rPr lang="en-US" sz="2400" i="1" dirty="0">
                <a:latin typeface="Times New Roman" panose="02020603050405020304" pitchFamily="18" charset="0"/>
                <a:cs typeface="Times New Roman" panose="02020603050405020304" pitchFamily="18" charset="0"/>
              </a:rPr>
              <a:t>Sorry, I'll be working late tonight, so CWYL. </a:t>
            </a:r>
            <a:r>
              <a:rPr lang="en-US"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Вибач</a:t>
            </a:r>
            <a:r>
              <a:rPr lang="ru-RU" sz="2400" dirty="0">
                <a:latin typeface="Times New Roman" panose="02020603050405020304" pitchFamily="18" charset="0"/>
                <a:cs typeface="Times New Roman" panose="02020603050405020304" pitchFamily="18" charset="0"/>
              </a:rPr>
              <a:t>, я </a:t>
            </a:r>
            <a:r>
              <a:rPr lang="ru-RU" sz="2400" dirty="0" err="1">
                <a:latin typeface="Times New Roman" panose="02020603050405020304" pitchFamily="18" charset="0"/>
                <a:cs typeface="Times New Roman" panose="02020603050405020304" pitchFamily="18" charset="0"/>
              </a:rPr>
              <a:t>сьогодні</a:t>
            </a:r>
            <a:r>
              <a:rPr lang="ru-RU" sz="2400" dirty="0">
                <a:latin typeface="Times New Roman" panose="02020603050405020304" pitchFamily="18" charset="0"/>
                <a:cs typeface="Times New Roman" panose="02020603050405020304" pitchFamily="18" charset="0"/>
              </a:rPr>
              <a:t> буду</a:t>
            </a:r>
            <a:r>
              <a:rPr lang="en-US"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працювати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допізна</a:t>
            </a:r>
            <a:r>
              <a:rPr lang="ru-RU" sz="2400" dirty="0">
                <a:latin typeface="Times New Roman" panose="02020603050405020304" pitchFamily="18" charset="0"/>
                <a:cs typeface="Times New Roman" panose="02020603050405020304" pitchFamily="18" charset="0"/>
              </a:rPr>
              <a:t>, тому </a:t>
            </a:r>
            <a:r>
              <a:rPr lang="ru-RU" sz="2400" dirty="0" err="1">
                <a:latin typeface="Times New Roman" panose="02020603050405020304" pitchFamily="18" charset="0"/>
                <a:cs typeface="Times New Roman" panose="02020603050405020304" pitchFamily="18" charset="0"/>
              </a:rPr>
              <a:t>поговоримо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пізніше</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50801077"/>
      </p:ext>
    </p:extLst>
  </p:cSld>
  <p:clrMapOvr>
    <a:masterClrMapping/>
  </p:clrMapOvr>
  <mc:AlternateContent xmlns:mc="http://schemas.openxmlformats.org/markup-compatibility/2006" xmlns:p14="http://schemas.microsoft.com/office/powerpoint/2010/main">
    <mc:Choice Requires="p14">
      <p:transition spd="slow" p14:dur="25000">
        <p:push dir="u"/>
      </p:transition>
    </mc:Choice>
    <mc:Fallback xmlns="">
      <p:transition spd="slow">
        <p:push dir="u"/>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04ED480-A751-4183-9F19-B405547862CC}"/>
              </a:ext>
            </a:extLst>
          </p:cNvPr>
          <p:cNvSpPr/>
          <p:nvPr/>
        </p:nvSpPr>
        <p:spPr>
          <a:xfrm>
            <a:off x="232228" y="232229"/>
            <a:ext cx="10392229" cy="6370975"/>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1. Edutainment — education (</a:t>
            </a:r>
            <a:r>
              <a:rPr lang="ru-RU" sz="2400" dirty="0" err="1">
                <a:latin typeface="Times New Roman" panose="02020603050405020304" pitchFamily="18" charset="0"/>
                <a:cs typeface="Times New Roman" panose="02020603050405020304" pitchFamily="18" charset="0"/>
              </a:rPr>
              <a:t>освіта</a:t>
            </a:r>
            <a:r>
              <a:rPr lang="ru-RU" sz="2400" dirty="0">
                <a:latin typeface="Times New Roman" panose="02020603050405020304" pitchFamily="18" charset="0"/>
                <a:cs typeface="Times New Roman" panose="02020603050405020304" pitchFamily="18" charset="0"/>
              </a:rPr>
              <a:t>) та </a:t>
            </a:r>
            <a:r>
              <a:rPr lang="en-US" sz="2400" dirty="0">
                <a:latin typeface="Times New Roman" panose="02020603050405020304" pitchFamily="18" charset="0"/>
                <a:cs typeface="Times New Roman" panose="02020603050405020304" pitchFamily="18" charset="0"/>
              </a:rPr>
              <a:t>entertainment (</a:t>
            </a:r>
            <a:r>
              <a:rPr lang="ru-RU" sz="2400" dirty="0" err="1">
                <a:latin typeface="Times New Roman" panose="02020603050405020304" pitchFamily="18" charset="0"/>
                <a:cs typeface="Times New Roman" panose="02020603050405020304" pitchFamily="18" charset="0"/>
              </a:rPr>
              <a:t>розвага</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цей</a:t>
            </a:r>
            <a:endParaRPr lang="ru-RU" sz="2400" dirty="0">
              <a:latin typeface="Times New Roman" panose="02020603050405020304" pitchFamily="18" charset="0"/>
              <a:cs typeface="Times New Roman" panose="02020603050405020304" pitchFamily="18" charset="0"/>
            </a:endParaRPr>
          </a:p>
          <a:p>
            <a:r>
              <a:rPr lang="ru-RU" sz="2400" dirty="0" err="1">
                <a:latin typeface="Times New Roman" panose="02020603050405020304" pitchFamily="18" charset="0"/>
                <a:cs typeface="Times New Roman" panose="02020603050405020304" pitchFamily="18" charset="0"/>
              </a:rPr>
              <a:t>термін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можна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віднести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додатки</a:t>
            </a:r>
            <a:r>
              <a:rPr lang="ru-RU" sz="2400" dirty="0">
                <a:latin typeface="Times New Roman" panose="02020603050405020304" pitchFamily="18" charset="0"/>
                <a:cs typeface="Times New Roman" panose="02020603050405020304" pitchFamily="18" charset="0"/>
              </a:rPr>
              <a:t>, в </a:t>
            </a:r>
            <a:r>
              <a:rPr lang="ru-RU" sz="2400" dirty="0" err="1">
                <a:latin typeface="Times New Roman" panose="02020603050405020304" pitchFamily="18" charset="0"/>
                <a:cs typeface="Times New Roman" panose="02020603050405020304" pitchFamily="18" charset="0"/>
              </a:rPr>
              <a:t>яких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можна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навчатися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дивитися</a:t>
            </a:r>
            <a:endParaRPr lang="ru-RU" sz="2400" dirty="0">
              <a:latin typeface="Times New Roman" panose="02020603050405020304" pitchFamily="18" charset="0"/>
              <a:cs typeface="Times New Roman" panose="02020603050405020304" pitchFamily="18" charset="0"/>
            </a:endParaRPr>
          </a:p>
          <a:p>
            <a:r>
              <a:rPr lang="ru-RU" sz="2400" dirty="0" err="1">
                <a:latin typeface="Times New Roman" panose="02020603050405020304" pitchFamily="18" charset="0"/>
                <a:cs typeface="Times New Roman" panose="02020603050405020304" pitchFamily="18" charset="0"/>
              </a:rPr>
              <a:t>фільми</a:t>
            </a:r>
            <a:r>
              <a:rPr lang="ru-RU" sz="2400" dirty="0">
                <a:latin typeface="Times New Roman" panose="02020603050405020304" pitchFamily="18" charset="0"/>
                <a:cs typeface="Times New Roman" panose="02020603050405020304" pitchFamily="18" charset="0"/>
              </a:rPr>
              <a:t> в </a:t>
            </a:r>
            <a:r>
              <a:rPr lang="ru-RU" sz="2400" dirty="0" err="1">
                <a:latin typeface="Times New Roman" panose="02020603050405020304" pitchFamily="18" charset="0"/>
                <a:cs typeface="Times New Roman" panose="02020603050405020304" pitchFamily="18" charset="0"/>
              </a:rPr>
              <a:t>оригіналі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вивчати</a:t>
            </a:r>
            <a:r>
              <a:rPr lang="ru-RU" sz="2400" dirty="0">
                <a:latin typeface="Times New Roman" panose="02020603050405020304" pitchFamily="18" charset="0"/>
                <a:cs typeface="Times New Roman" panose="02020603050405020304" pitchFamily="18" charset="0"/>
              </a:rPr>
              <a:t> слова та </a:t>
            </a:r>
            <a:r>
              <a:rPr lang="ru-RU" sz="2400" dirty="0" err="1">
                <a:latin typeface="Times New Roman" panose="02020603050405020304" pitchFamily="18" charset="0"/>
                <a:cs typeface="Times New Roman" panose="02020603050405020304" pitchFamily="18" charset="0"/>
              </a:rPr>
              <a:t>відразу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використовувати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їх</a:t>
            </a:r>
            <a:r>
              <a:rPr lang="ru-RU" sz="2400" dirty="0">
                <a:latin typeface="Times New Roman" panose="02020603050405020304" pitchFamily="18" charset="0"/>
                <a:cs typeface="Times New Roman" panose="02020603050405020304" pitchFamily="18" charset="0"/>
              </a:rPr>
              <a:t> на</a:t>
            </a:r>
          </a:p>
          <a:p>
            <a:r>
              <a:rPr lang="ru-RU" sz="2400" dirty="0" err="1">
                <a:latin typeface="Times New Roman" panose="02020603050405020304" pitchFamily="18" charset="0"/>
                <a:cs typeface="Times New Roman" panose="02020603050405020304" pitchFamily="18" charset="0"/>
              </a:rPr>
              <a:t>практиці</a:t>
            </a:r>
            <a:r>
              <a:rPr lang="ru-RU" sz="2400" dirty="0">
                <a:latin typeface="Times New Roman" panose="02020603050405020304" pitchFamily="18" charset="0"/>
                <a:cs typeface="Times New Roman" panose="02020603050405020304" pitchFamily="18" charset="0"/>
              </a:rPr>
              <a:t>.</a:t>
            </a:r>
          </a:p>
          <a:p>
            <a:r>
              <a:rPr lang="en-US" sz="2400" i="1" dirty="0">
                <a:latin typeface="Times New Roman" panose="02020603050405020304" pitchFamily="18" charset="0"/>
                <a:cs typeface="Times New Roman" panose="02020603050405020304" pitchFamily="18" charset="0"/>
              </a:rPr>
              <a:t>Students can learn from edutainment in university with board games if the</a:t>
            </a:r>
          </a:p>
          <a:p>
            <a:r>
              <a:rPr lang="en-US" sz="2400" i="1" dirty="0">
                <a:latin typeface="Times New Roman" panose="02020603050405020304" pitchFamily="18" charset="0"/>
                <a:cs typeface="Times New Roman" panose="02020603050405020304" pitchFamily="18" charset="0"/>
              </a:rPr>
              <a:t>games are carefully selected. </a:t>
            </a:r>
            <a:r>
              <a:rPr lang="en-US"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Студенти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можуть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навчатись</a:t>
            </a:r>
            <a:r>
              <a:rPr lang="ru-RU" sz="2400" dirty="0">
                <a:latin typeface="Times New Roman" panose="02020603050405020304" pitchFamily="18" charset="0"/>
                <a:cs typeface="Times New Roman" panose="02020603050405020304" pitchFamily="18" charset="0"/>
              </a:rPr>
              <a:t> в </a:t>
            </a:r>
            <a:r>
              <a:rPr lang="ru-RU" sz="2400" dirty="0" err="1">
                <a:latin typeface="Times New Roman" panose="02020603050405020304" pitchFamily="18" charset="0"/>
                <a:cs typeface="Times New Roman" panose="02020603050405020304" pitchFamily="18" charset="0"/>
              </a:rPr>
              <a:t>університеті</a:t>
            </a:r>
            <a:r>
              <a:rPr lang="ru-RU" sz="2400" dirty="0">
                <a:latin typeface="Times New Roman" panose="02020603050405020304" pitchFamily="18" charset="0"/>
                <a:cs typeface="Times New Roman" panose="02020603050405020304" pitchFamily="18" charset="0"/>
              </a:rPr>
              <a:t> за</a:t>
            </a:r>
          </a:p>
          <a:p>
            <a:r>
              <a:rPr lang="ru-RU" sz="2400" dirty="0" err="1">
                <a:latin typeface="Times New Roman" panose="02020603050405020304" pitchFamily="18" charset="0"/>
                <a:cs typeface="Times New Roman" panose="02020603050405020304" pitchFamily="18" charset="0"/>
              </a:rPr>
              <a:t>допомогою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додатків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якщо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ігри</a:t>
            </a:r>
            <a:r>
              <a:rPr lang="ru-RU" sz="2400" dirty="0">
                <a:latin typeface="Times New Roman" panose="02020603050405020304" pitchFamily="18" charset="0"/>
                <a:cs typeface="Times New Roman" panose="02020603050405020304" pitchFamily="18" charset="0"/>
              </a:rPr>
              <a:t> добре </a:t>
            </a:r>
            <a:r>
              <a:rPr lang="ru-RU" sz="2400" dirty="0" err="1">
                <a:latin typeface="Times New Roman" panose="02020603050405020304" pitchFamily="18" charset="0"/>
                <a:cs typeface="Times New Roman" panose="02020603050405020304" pitchFamily="18" charset="0"/>
              </a:rPr>
              <a:t>підібрані</a:t>
            </a:r>
            <a:r>
              <a:rPr lang="ru-RU" sz="2400" dirty="0">
                <a:latin typeface="Times New Roman" panose="02020603050405020304" pitchFamily="18" charset="0"/>
                <a:cs typeface="Times New Roman" panose="02020603050405020304" pitchFamily="18" charset="0"/>
              </a:rPr>
              <a:t> для </a:t>
            </a:r>
            <a:r>
              <a:rPr lang="ru-RU" sz="2400" dirty="0" err="1">
                <a:latin typeface="Times New Roman" panose="02020603050405020304" pitchFamily="18" charset="0"/>
                <a:cs typeface="Times New Roman" panose="02020603050405020304" pitchFamily="18" charset="0"/>
              </a:rPr>
              <a:t>навчання</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2. </a:t>
            </a:r>
            <a:r>
              <a:rPr lang="en-US" sz="2400" dirty="0" err="1">
                <a:latin typeface="Times New Roman" panose="02020603050405020304" pitchFamily="18" charset="0"/>
                <a:cs typeface="Times New Roman" panose="02020603050405020304" pitchFamily="18" charset="0"/>
              </a:rPr>
              <a:t>Memoji</a:t>
            </a:r>
            <a:r>
              <a:rPr lang="en-US" sz="2400" dirty="0">
                <a:latin typeface="Times New Roman" panose="02020603050405020304" pitchFamily="18" charset="0"/>
                <a:cs typeface="Times New Roman" panose="02020603050405020304" pitchFamily="18" charset="0"/>
              </a:rPr>
              <a:t> — me (</a:t>
            </a:r>
            <a:r>
              <a:rPr lang="ru-RU" sz="2400" dirty="0">
                <a:latin typeface="Times New Roman" panose="02020603050405020304" pitchFamily="18" charset="0"/>
                <a:cs typeface="Times New Roman" panose="02020603050405020304" pitchFamily="18" charset="0"/>
              </a:rPr>
              <a:t>я) та </a:t>
            </a:r>
            <a:r>
              <a:rPr lang="en-US" sz="2400" dirty="0">
                <a:latin typeface="Times New Roman" panose="02020603050405020304" pitchFamily="18" charset="0"/>
                <a:cs typeface="Times New Roman" panose="02020603050405020304" pitchFamily="18" charset="0"/>
              </a:rPr>
              <a:t>emoji (</a:t>
            </a:r>
            <a:r>
              <a:rPr lang="ru-RU" sz="2400" dirty="0" err="1">
                <a:latin typeface="Times New Roman" panose="02020603050405020304" pitchFamily="18" charset="0"/>
                <a:cs typeface="Times New Roman" panose="02020603050405020304" pitchFamily="18" charset="0"/>
              </a:rPr>
              <a:t>емодзі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це</a:t>
            </a:r>
            <a:r>
              <a:rPr lang="ru-RU" sz="2400" dirty="0">
                <a:latin typeface="Times New Roman" panose="02020603050405020304" pitchFamily="18" charset="0"/>
                <a:cs typeface="Times New Roman" panose="02020603050405020304" pitchFamily="18" charset="0"/>
              </a:rPr>
              <a:t> так </a:t>
            </a:r>
            <a:r>
              <a:rPr lang="ru-RU" sz="2400" dirty="0" err="1">
                <a:latin typeface="Times New Roman" panose="02020603050405020304" pitchFamily="18" charset="0"/>
                <a:cs typeface="Times New Roman" panose="02020603050405020304" pitchFamily="18" charset="0"/>
              </a:rPr>
              <a:t>звані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персоналізовані</a:t>
            </a:r>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смайлики, </a:t>
            </a:r>
            <a:r>
              <a:rPr lang="ru-RU" sz="2400" dirty="0" err="1">
                <a:latin typeface="Times New Roman" panose="02020603050405020304" pitchFamily="18" charset="0"/>
                <a:cs typeface="Times New Roman" panose="02020603050405020304" pitchFamily="18" charset="0"/>
              </a:rPr>
              <a:t>які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можна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використовувати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замість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звичайних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емодзі</a:t>
            </a:r>
            <a:r>
              <a:rPr lang="ru-RU" sz="2400" dirty="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3. </a:t>
            </a:r>
            <a:r>
              <a:rPr lang="en-US" sz="2400" dirty="0" err="1">
                <a:latin typeface="Times New Roman" panose="02020603050405020304" pitchFamily="18" charset="0"/>
                <a:cs typeface="Times New Roman" panose="02020603050405020304" pitchFamily="18" charset="0"/>
              </a:rPr>
              <a:t>Rofling</a:t>
            </a:r>
            <a:r>
              <a:rPr lang="en-US"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гучно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сміятися</a:t>
            </a:r>
            <a:r>
              <a:rPr lang="ru-RU" sz="2400" dirty="0">
                <a:latin typeface="Times New Roman" panose="02020603050405020304" pitchFamily="18" charset="0"/>
                <a:cs typeface="Times New Roman" panose="02020603050405020304" pitchFamily="18" charset="0"/>
              </a:rPr>
              <a:t>.</a:t>
            </a:r>
          </a:p>
          <a:p>
            <a:r>
              <a:rPr lang="en-US" sz="2400" i="1" dirty="0">
                <a:latin typeface="Times New Roman" panose="02020603050405020304" pitchFamily="18" charset="0"/>
                <a:cs typeface="Times New Roman" panose="02020603050405020304" pitchFamily="18" charset="0"/>
              </a:rPr>
              <a:t>Everyone was </a:t>
            </a:r>
            <a:r>
              <a:rPr lang="en-US" sz="2400" i="1" dirty="0" err="1">
                <a:latin typeface="Times New Roman" panose="02020603050405020304" pitchFamily="18" charset="0"/>
                <a:cs typeface="Times New Roman" panose="02020603050405020304" pitchFamily="18" charset="0"/>
              </a:rPr>
              <a:t>rofling</a:t>
            </a:r>
            <a:r>
              <a:rPr lang="en-US" sz="2400" i="1" dirty="0">
                <a:latin typeface="Times New Roman" panose="02020603050405020304" pitchFamily="18" charset="0"/>
                <a:cs typeface="Times New Roman" panose="02020603050405020304" pitchFamily="18" charset="0"/>
              </a:rPr>
              <a:t>, when they heard a funny joke on TV. </a:t>
            </a:r>
            <a:r>
              <a:rPr lang="en-US"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гучно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засміялися</a:t>
            </a:r>
            <a:r>
              <a:rPr lang="ru-RU"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коли </a:t>
            </a:r>
            <a:r>
              <a:rPr lang="ru-RU" sz="2400" dirty="0" err="1">
                <a:latin typeface="Times New Roman" panose="02020603050405020304" pitchFamily="18" charset="0"/>
                <a:cs typeface="Times New Roman" panose="02020603050405020304" pitchFamily="18" charset="0"/>
              </a:rPr>
              <a:t>почули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смішний</a:t>
            </a:r>
            <a:r>
              <a:rPr lang="ru-RU" sz="2400" dirty="0">
                <a:latin typeface="Times New Roman" panose="02020603050405020304" pitchFamily="18" charset="0"/>
                <a:cs typeface="Times New Roman" panose="02020603050405020304" pitchFamily="18" charset="0"/>
              </a:rPr>
              <a:t> жарт по </a:t>
            </a:r>
            <a:r>
              <a:rPr lang="ru-RU" sz="2400" dirty="0" err="1">
                <a:latin typeface="Times New Roman" panose="02020603050405020304" pitchFamily="18" charset="0"/>
                <a:cs typeface="Times New Roman" panose="02020603050405020304" pitchFamily="18" charset="0"/>
              </a:rPr>
              <a:t>телевізору</a:t>
            </a:r>
            <a:r>
              <a:rPr lang="ru-RU" sz="2400" dirty="0">
                <a:latin typeface="Times New Roman" panose="02020603050405020304" pitchFamily="18" charset="0"/>
                <a:cs typeface="Times New Roman" panose="02020603050405020304" pitchFamily="18" charset="0"/>
              </a:rPr>
              <a:t>.</a:t>
            </a:r>
          </a:p>
        </p:txBody>
      </p:sp>
      <p:pic>
        <p:nvPicPr>
          <p:cNvPr id="3" name="Рисунок 2">
            <a:extLst>
              <a:ext uri="{FF2B5EF4-FFF2-40B4-BE49-F238E27FC236}">
                <a16:creationId xmlns:a16="http://schemas.microsoft.com/office/drawing/2014/main" id="{7E3C9838-7C3E-453F-BDAE-5B9318436BC3}"/>
              </a:ext>
            </a:extLst>
          </p:cNvPr>
          <p:cNvPicPr>
            <a:picLocks noChangeAspect="1"/>
          </p:cNvPicPr>
          <p:nvPr/>
        </p:nvPicPr>
        <p:blipFill>
          <a:blip r:embed="rId2"/>
          <a:stretch>
            <a:fillRect/>
          </a:stretch>
        </p:blipFill>
        <p:spPr>
          <a:xfrm>
            <a:off x="4974240" y="3824117"/>
            <a:ext cx="1268011" cy="1647770"/>
          </a:xfrm>
          <a:prstGeom prst="rect">
            <a:avLst/>
          </a:prstGeom>
        </p:spPr>
      </p:pic>
    </p:spTree>
    <p:extLst>
      <p:ext uri="{BB962C8B-B14F-4D97-AF65-F5344CB8AC3E}">
        <p14:creationId xmlns:p14="http://schemas.microsoft.com/office/powerpoint/2010/main" val="2910216332"/>
      </p:ext>
    </p:extLst>
  </p:cSld>
  <p:clrMapOvr>
    <a:masterClrMapping/>
  </p:clrMapOvr>
  <mc:AlternateContent xmlns:mc="http://schemas.openxmlformats.org/markup-compatibility/2006" xmlns:p14="http://schemas.microsoft.com/office/powerpoint/2010/main">
    <mc:Choice Requires="p14">
      <p:transition spd="slow" p14:dur="25000">
        <p:push dir="u"/>
      </p:transition>
    </mc:Choice>
    <mc:Fallback xmlns="">
      <p:transition spd="slow">
        <p:push dir="u"/>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C58322C-9724-4844-8EC2-0DC3A03B309B}"/>
              </a:ext>
            </a:extLst>
          </p:cNvPr>
          <p:cNvSpPr/>
          <p:nvPr/>
        </p:nvSpPr>
        <p:spPr>
          <a:xfrm>
            <a:off x="1066800" y="2162629"/>
            <a:ext cx="10058400" cy="3416320"/>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Changes in society can be both beneficial and negative, as far as the impact of social networks on the Internet is concerned. The structure of the social network is essentially a dynamic virtual organization with trusting relationships between people. Social networks provide a platform for communication and information exchange between users, thus modeling relationships in the real world.</a:t>
            </a:r>
          </a:p>
          <a:p>
            <a:r>
              <a:rPr lang="en-US" sz="2400" dirty="0">
                <a:latin typeface="Times New Roman" panose="02020603050405020304" pitchFamily="18" charset="0"/>
                <a:cs typeface="Times New Roman" panose="02020603050405020304" pitchFamily="18" charset="0"/>
              </a:rPr>
              <a:t>To summarize, English and the Internet have made a successful and worthwhile collaboration. The Internet is a great tool to communicate with just a click of the mouse. And English is a great tool for bringing people together and reconnecting.</a:t>
            </a:r>
            <a:endParaRPr lang="ru-RU" sz="2400" dirty="0">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D2751343-0796-4693-B83F-216D968140C7}"/>
              </a:ext>
            </a:extLst>
          </p:cNvPr>
          <p:cNvSpPr/>
          <p:nvPr/>
        </p:nvSpPr>
        <p:spPr>
          <a:xfrm>
            <a:off x="4209105" y="571165"/>
            <a:ext cx="3773790" cy="707886"/>
          </a:xfrm>
          <a:prstGeom prst="rect">
            <a:avLst/>
          </a:prstGeom>
        </p:spPr>
        <p:txBody>
          <a:bodyPr wrap="none">
            <a:spAutoFit/>
          </a:bodyPr>
          <a:lstStyle/>
          <a:p>
            <a:r>
              <a:rPr lang="en-US" sz="4000" dirty="0">
                <a:latin typeface="Times New Roman" panose="02020603050405020304" pitchFamily="18" charset="0"/>
                <a:cs typeface="Times New Roman" panose="02020603050405020304" pitchFamily="18" charset="0"/>
              </a:rPr>
              <a:t>CONCLUSIONS</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8285427"/>
      </p:ext>
    </p:extLst>
  </p:cSld>
  <p:clrMapOvr>
    <a:masterClrMapping/>
  </p:clrMapOvr>
  <mc:AlternateContent xmlns:mc="http://schemas.openxmlformats.org/markup-compatibility/2006" xmlns:p14="http://schemas.microsoft.com/office/powerpoint/2010/main">
    <mc:Choice Requires="p14">
      <p:transition spd="slow" p14:dur="30000">
        <p:push dir="u"/>
      </p:transition>
    </mc:Choice>
    <mc:Fallback xmlns="">
      <p:transition spd="slow">
        <p:push dir="u"/>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198</TotalTime>
  <Words>882</Words>
  <Application>Microsoft Office PowerPoint</Application>
  <PresentationFormat>Широкоэкранный</PresentationFormat>
  <Paragraphs>47</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Century Gothic</vt:lpstr>
      <vt:lpstr>Times New Roman</vt:lpstr>
      <vt:lpstr>Wingdings 3</vt:lpstr>
      <vt:lpstr>Ион</vt:lpstr>
      <vt:lpstr>Презентация PowerPoint</vt:lpstr>
      <vt:lpstr>Introduction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Changing English Language under the Impact of the Internet</dc:title>
  <dc:creator>Пользователь</dc:creator>
  <cp:lastModifiedBy>Пользователь</cp:lastModifiedBy>
  <cp:revision>13</cp:revision>
  <dcterms:created xsi:type="dcterms:W3CDTF">2021-12-17T16:55:37Z</dcterms:created>
  <dcterms:modified xsi:type="dcterms:W3CDTF">2023-05-21T09:16:43Z</dcterms:modified>
</cp:coreProperties>
</file>