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619" r:id="rId5"/>
    <p:sldId id="2440" r:id="rId6"/>
    <p:sldId id="618" r:id="rId7"/>
    <p:sldId id="2439" r:id="rId8"/>
    <p:sldId id="2441" r:id="rId9"/>
    <p:sldId id="2442" r:id="rId10"/>
    <p:sldId id="2444" r:id="rId11"/>
    <p:sldId id="541" r:id="rId12"/>
    <p:sldId id="623" r:id="rId13"/>
    <p:sldId id="2445" r:id="rId14"/>
    <p:sldId id="2446" r:id="rId15"/>
    <p:sldId id="2434" r:id="rId16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242" autoAdjust="0"/>
  </p:normalViewPr>
  <p:slideViewPr>
    <p:cSldViewPr snapToGrid="0" showGuides="1">
      <p:cViewPr varScale="1">
        <p:scale>
          <a:sx n="81" d="100"/>
          <a:sy n="81" d="100"/>
        </p:scale>
        <p:origin x="456" y="62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BBB53ED6-A346-41EA-88EE-98A1D5659F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291D7B9-1F1D-4F9B-BCD4-0B6893C41A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6B5B0A5-9FFD-4CF5-921C-A71AD8120EEF}" type="datetime1">
              <a:rPr lang="uk-UA" smtClean="0"/>
              <a:t>29.01.2025</a:t>
            </a:fld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A075128-B596-47B1-BE57-1C5A71A36E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E17B0F1-FE0D-44CC-BCF0-1CC4C91125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BDEF39B-AF2A-4EFA-AE7E-EC1FF3735F5A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57443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55556-7B58-4F8B-B982-7102E960FCE7}" type="datetime1">
              <a:rPr lang="uk-UA" smtClean="0"/>
              <a:pPr/>
              <a:t>29.01.2025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22109BC-39F4-43B1-850C-D5EB0E6480C8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8821591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5EFD187-7D74-4BFC-B925-AD91EFADB35C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645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22109BC-39F4-43B1-850C-D5EB0E6480C8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7398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22109BC-39F4-43B1-850C-D5EB0E6480C8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4200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22109BC-39F4-43B1-850C-D5EB0E6480C8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4242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22109BC-39F4-43B1-850C-D5EB0E6480C8}" type="slidenum">
              <a:rPr lang="uk-UA" smtClean="0"/>
              <a:t>12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471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9127" y="2540523"/>
            <a:ext cx="1998483" cy="198796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/>
          <p:cNvSpPr/>
          <p:nvPr/>
        </p:nvSpPr>
        <p:spPr>
          <a:xfrm>
            <a:off x="9339902" y="3267948"/>
            <a:ext cx="535937" cy="533117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/>
          <p:cNvSpPr/>
          <p:nvPr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7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104900" y="1979630"/>
            <a:ext cx="10668000" cy="2969443"/>
          </a:xfrm>
          <a:prstGeom prst="rect">
            <a:avLst/>
          </a:prstGeom>
          <a:effectLst/>
        </p:spPr>
        <p:txBody>
          <a:bodyPr tIns="0" bIns="91440" rtlCol="0" anchor="ctr" anchorCtr="0"/>
          <a:lstStyle>
            <a:lvl1pPr algn="ctr">
              <a:lnSpc>
                <a:spcPct val="150000"/>
              </a:lnSpc>
              <a:defRPr sz="11499" kern="3000" spc="2000" baseline="0"/>
            </a:lvl1pPr>
          </a:lstStyle>
          <a:p>
            <a:pPr rtl="0"/>
            <a:r>
              <a:rPr lang="uk-UA" noProof="0" dirty="0"/>
              <a:t>ЗАГОЛОВОК ТУТ</a:t>
            </a:r>
          </a:p>
        </p:txBody>
      </p:sp>
      <p:sp>
        <p:nvSpPr>
          <p:cNvPr id="10" name="Овал 9"/>
          <p:cNvSpPr/>
          <p:nvPr/>
        </p:nvSpPr>
        <p:spPr>
          <a:xfrm>
            <a:off x="3120076" y="1119481"/>
            <a:ext cx="4749538" cy="4724544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2" name="Овал 11"/>
          <p:cNvSpPr/>
          <p:nvPr/>
        </p:nvSpPr>
        <p:spPr>
          <a:xfrm>
            <a:off x="1526769" y="1668430"/>
            <a:ext cx="3610841" cy="3591839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7" name="Овал 16"/>
          <p:cNvSpPr/>
          <p:nvPr userDrawn="1"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8" name="Полілінія: фігура 17">
            <a:extLst>
              <a:ext uri="{FF2B5EF4-FFF2-40B4-BE49-F238E27FC236}">
                <a16:creationId xmlns:a16="http://schemas.microsoft.com/office/drawing/2014/main" id="{4703ED78-9792-4917-9463-BAE14924155A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9" name="Полілінія: фігура 18">
            <a:extLst>
              <a:ext uri="{FF2B5EF4-FFF2-40B4-BE49-F238E27FC236}">
                <a16:creationId xmlns:a16="http://schemas.microsoft.com/office/drawing/2014/main" id="{6CB0B64F-356D-4C37-BDB5-3CB1B066C4C9}"/>
              </a:ext>
            </a:extLst>
          </p:cNvPr>
          <p:cNvSpPr/>
          <p:nvPr userDrawn="1"/>
        </p:nvSpPr>
        <p:spPr>
          <a:xfrm>
            <a:off x="1104900" y="-9056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3" name="Підзаголовок 2">
            <a:extLst>
              <a:ext uri="{FF2B5EF4-FFF2-40B4-BE49-F238E27FC236}">
                <a16:creationId xmlns:a16="http://schemas.microsoft.com/office/drawing/2014/main" id="{742D2790-EA30-4E0B-B8F3-16FBA340C5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4900" y="4528489"/>
            <a:ext cx="10668000" cy="853179"/>
          </a:xfrm>
        </p:spPr>
        <p:txBody>
          <a:bodyPr vert="horz" lIns="0" tIns="45720" rIns="0" bIns="45720" rtlCol="0">
            <a:noAutofit/>
          </a:bodyPr>
          <a:lstStyle>
            <a:lvl1pPr marL="0" indent="0" algn="ctr">
              <a:buNone/>
              <a:defRPr lang="en-US" sz="3600" spc="600">
                <a:solidFill>
                  <a:srgbClr val="2F3342"/>
                </a:solidFill>
              </a:defRPr>
            </a:lvl1pPr>
          </a:lstStyle>
          <a:p>
            <a:pPr marL="228600" lvl="0" indent="-228600" algn="ctr" rtl="0"/>
            <a:r>
              <a:rPr lang="uk-UA" noProof="0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9666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5243414" y="6098258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4A57A7D-E285-478E-A8B6-10716A7A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57200"/>
            <a:ext cx="3667125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15" name="Місце для тексту 3">
            <a:extLst>
              <a:ext uri="{FF2B5EF4-FFF2-40B4-BE49-F238E27FC236}">
                <a16:creationId xmlns:a16="http://schemas.microsoft.com/office/drawing/2014/main" id="{02638390-43F5-47D5-BE57-D060C6E9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2057400"/>
            <a:ext cx="3667125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16" name="Місце для вмісту 2">
            <a:extLst>
              <a:ext uri="{FF2B5EF4-FFF2-40B4-BE49-F238E27FC236}">
                <a16:creationId xmlns:a16="http://schemas.microsoft.com/office/drawing/2014/main" id="{366B2167-56BA-4D43-889D-FD798AA1F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896" y="457201"/>
            <a:ext cx="6364492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0359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CBD8003D-13A7-4986-AB10-F498433627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86716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6834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126770-6622-450D-A1F3-BC241C88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52550"/>
            <a:ext cx="10248899" cy="4824413"/>
          </a:xfrm>
        </p:spPr>
        <p:txBody>
          <a:bodyPr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96687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66" name="Овал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8" name="Полілінія: фігура 17">
            <a:extLst>
              <a:ext uri="{FF2B5EF4-FFF2-40B4-BE49-F238E27FC236}">
                <a16:creationId xmlns:a16="http://schemas.microsoft.com/office/drawing/2014/main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9" name="Полілінія: фігура 18">
            <a:extLst>
              <a:ext uri="{FF2B5EF4-FFF2-40B4-BE49-F238E27FC236}">
                <a16:creationId xmlns:a16="http://schemas.microsoft.com/office/drawing/2014/main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144" y="1237089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10" name="Місце для тексту 3">
            <a:extLst>
              <a:ext uri="{FF2B5EF4-FFF2-40B4-BE49-F238E27FC236}">
                <a16:creationId xmlns:a16="http://schemas.microsoft.com/office/drawing/2014/main" id="{DBFA191B-5E25-41C1-B950-BB8F10AC1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3144" y="2888790"/>
            <a:ext cx="4562856" cy="298019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12" name="Місце для зображення 11">
            <a:extLst>
              <a:ext uri="{FF2B5EF4-FFF2-40B4-BE49-F238E27FC236}">
                <a16:creationId xmlns:a16="http://schemas.microsoft.com/office/drawing/2014/main" id="{43AA0A46-EB51-4095-97DD-ED4081CF5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0862" y="0"/>
            <a:ext cx="6751137" cy="6857999"/>
          </a:xfrm>
          <a:custGeom>
            <a:avLst/>
            <a:gdLst>
              <a:gd name="connsiteX0" fmla="*/ 0 w 6751137"/>
              <a:gd name="connsiteY0" fmla="*/ 0 h 6857999"/>
              <a:gd name="connsiteX1" fmla="*/ 6751137 w 6751137"/>
              <a:gd name="connsiteY1" fmla="*/ 0 h 6857999"/>
              <a:gd name="connsiteX2" fmla="*/ 6751137 w 6751137"/>
              <a:gd name="connsiteY2" fmla="*/ 6857999 h 6857999"/>
              <a:gd name="connsiteX3" fmla="*/ 0 w 6751137"/>
              <a:gd name="connsiteY3" fmla="*/ 6857999 h 6857999"/>
              <a:gd name="connsiteX4" fmla="*/ 0 w 6751137"/>
              <a:gd name="connsiteY4" fmla="*/ 6844680 h 6857999"/>
              <a:gd name="connsiteX5" fmla="*/ 141429 w 6751137"/>
              <a:gd name="connsiteY5" fmla="*/ 6697120 h 6857999"/>
              <a:gd name="connsiteX6" fmla="*/ 1410790 w 6751137"/>
              <a:gd name="connsiteY6" fmla="*/ 3429000 h 6857999"/>
              <a:gd name="connsiteX7" fmla="*/ 141429 w 6751137"/>
              <a:gd name="connsiteY7" fmla="*/ 160880 h 6857999"/>
              <a:gd name="connsiteX8" fmla="*/ 0 w 6751137"/>
              <a:gd name="connsiteY8" fmla="*/ 133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51137" h="6857999">
                <a:moveTo>
                  <a:pt x="0" y="0"/>
                </a:moveTo>
                <a:lnTo>
                  <a:pt x="6751137" y="0"/>
                </a:lnTo>
                <a:lnTo>
                  <a:pt x="6751137" y="6857999"/>
                </a:lnTo>
                <a:lnTo>
                  <a:pt x="0" y="6857999"/>
                </a:lnTo>
                <a:lnTo>
                  <a:pt x="0" y="6844680"/>
                </a:lnTo>
                <a:lnTo>
                  <a:pt x="141429" y="6697120"/>
                </a:lnTo>
                <a:cubicBezTo>
                  <a:pt x="930105" y="5833950"/>
                  <a:pt x="1410790" y="4687315"/>
                  <a:pt x="1410790" y="3429000"/>
                </a:cubicBezTo>
                <a:cubicBezTo>
                  <a:pt x="1410790" y="2170685"/>
                  <a:pt x="930105" y="1024050"/>
                  <a:pt x="141429" y="160880"/>
                </a:cubicBezTo>
                <a:lnTo>
                  <a:pt x="0" y="13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26709189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оздільн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Місце для зображення 15"/>
          <p:cNvSpPr>
            <a:spLocks noGrp="1"/>
          </p:cNvSpPr>
          <p:nvPr>
            <p:ph type="pic" sz="quarter" idx="13" hasCustomPrompt="1"/>
          </p:nvPr>
        </p:nvSpPr>
        <p:spPr>
          <a:xfrm>
            <a:off x="1104900" y="1"/>
            <a:ext cx="7583700" cy="6858001"/>
          </a:xfrm>
          <a:custGeom>
            <a:avLst/>
            <a:gdLst>
              <a:gd name="connsiteX0" fmla="*/ 0 w 7583700"/>
              <a:gd name="connsiteY0" fmla="*/ 0 h 6858001"/>
              <a:gd name="connsiteX1" fmla="*/ 2537926 w 7583700"/>
              <a:gd name="connsiteY1" fmla="*/ 0 h 6858001"/>
              <a:gd name="connsiteX2" fmla="*/ 2847001 w 7583700"/>
              <a:gd name="connsiteY2" fmla="*/ 138995 h 6858001"/>
              <a:gd name="connsiteX3" fmla="*/ 7582790 w 7583700"/>
              <a:gd name="connsiteY3" fmla="*/ 6846094 h 6858001"/>
              <a:gd name="connsiteX4" fmla="*/ 7583700 w 7583700"/>
              <a:gd name="connsiteY4" fmla="*/ 6858001 h 6858001"/>
              <a:gd name="connsiteX5" fmla="*/ 0 w 7583700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83700" h="6858001">
                <a:moveTo>
                  <a:pt x="0" y="0"/>
                </a:moveTo>
                <a:lnTo>
                  <a:pt x="2537926" y="0"/>
                </a:lnTo>
                <a:lnTo>
                  <a:pt x="2847001" y="138995"/>
                </a:lnTo>
                <a:cubicBezTo>
                  <a:pt x="5428994" y="1376579"/>
                  <a:pt x="7280340" y="3883594"/>
                  <a:pt x="7582790" y="6846094"/>
                </a:cubicBezTo>
                <a:lnTo>
                  <a:pt x="7583700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uk-UA" noProof="0" dirty="0"/>
              <a:t>Перетягніть </a:t>
            </a:r>
          </a:p>
          <a:p>
            <a:pPr rtl="0"/>
            <a:r>
              <a:rPr lang="uk-UA" noProof="0" dirty="0"/>
              <a:t>зображення сюди</a:t>
            </a:r>
          </a:p>
        </p:txBody>
      </p:sp>
      <p:sp>
        <p:nvSpPr>
          <p:cNvPr id="7" name="Полілінія 27">
            <a:extLst>
              <a:ext uri="{FF2B5EF4-FFF2-40B4-BE49-F238E27FC236}">
                <a16:creationId xmlns:a16="http://schemas.microsoft.com/office/drawing/2014/main" id="{1F9BD45B-C63D-416A-B4BE-874469C7A33E}"/>
              </a:ext>
            </a:extLst>
          </p:cNvPr>
          <p:cNvSpPr/>
          <p:nvPr userDrawn="1"/>
        </p:nvSpPr>
        <p:spPr>
          <a:xfrm rot="10800000" flipH="1">
            <a:off x="1104900" y="529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Полілінія: фігура 7">
            <a:extLst>
              <a:ext uri="{FF2B5EF4-FFF2-40B4-BE49-F238E27FC236}">
                <a16:creationId xmlns:a16="http://schemas.microsoft.com/office/drawing/2014/main" id="{94EBA745-0612-4E63-904D-28C1814173B3}"/>
              </a:ext>
            </a:extLst>
          </p:cNvPr>
          <p:cNvSpPr/>
          <p:nvPr userDrawn="1"/>
        </p:nvSpPr>
        <p:spPr>
          <a:xfrm rot="10800000">
            <a:off x="9680853" y="6171304"/>
            <a:ext cx="2511147" cy="686695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4A07D89-63CD-43EE-B1E4-7D0647743842}"/>
              </a:ext>
            </a:extLst>
          </p:cNvPr>
          <p:cNvSpPr/>
          <p:nvPr userDrawn="1"/>
        </p:nvSpPr>
        <p:spPr>
          <a:xfrm>
            <a:off x="10957868" y="469760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41AF09-FA4B-42FD-B2E1-9CE324444D10}"/>
              </a:ext>
            </a:extLst>
          </p:cNvPr>
          <p:cNvSpPr/>
          <p:nvPr userDrawn="1"/>
        </p:nvSpPr>
        <p:spPr>
          <a:xfrm>
            <a:off x="883443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2" name="Місце для тексту 2">
            <a:extLst>
              <a:ext uri="{FF2B5EF4-FFF2-40B4-BE49-F238E27FC236}">
                <a16:creationId xmlns:a16="http://schemas.microsoft.com/office/drawing/2014/main" id="{EDF14A51-F696-4A12-9467-1EE825414B5E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239001" y="2280573"/>
            <a:ext cx="4393295" cy="465997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noProof="0" dirty="0"/>
              <a:t>ЗМІНІТЬ СТИЛІ ЗРАЗКІВ ТЕКСТУ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A57A924-A6D5-4ACD-B1F0-01BED4BF9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931169"/>
            <a:ext cx="4393296" cy="133806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007007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исун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2" name="Овал 11"/>
          <p:cNvSpPr/>
          <p:nvPr/>
        </p:nvSpPr>
        <p:spPr>
          <a:xfrm>
            <a:off x="1486227" y="5671415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3" name="Овал 12"/>
          <p:cNvSpPr/>
          <p:nvPr/>
        </p:nvSpPr>
        <p:spPr>
          <a:xfrm>
            <a:off x="1890628" y="1947676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4" name="Овал 13"/>
          <p:cNvSpPr/>
          <p:nvPr/>
        </p:nvSpPr>
        <p:spPr>
          <a:xfrm>
            <a:off x="2765121" y="685800"/>
            <a:ext cx="5578882" cy="5549523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49" name="Овал 48"/>
          <p:cNvSpPr/>
          <p:nvPr userDrawn="1"/>
        </p:nvSpPr>
        <p:spPr>
          <a:xfrm>
            <a:off x="11574658" y="6192906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50" name="Овал 49"/>
          <p:cNvSpPr/>
          <p:nvPr/>
        </p:nvSpPr>
        <p:spPr>
          <a:xfrm>
            <a:off x="5310052" y="667885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20" name="Місце для зображення 19"/>
          <p:cNvSpPr>
            <a:spLocks noGrp="1"/>
          </p:cNvSpPr>
          <p:nvPr>
            <p:ph type="pic" sz="quarter" idx="56" hasCustomPrompt="1"/>
          </p:nvPr>
        </p:nvSpPr>
        <p:spPr>
          <a:xfrm>
            <a:off x="1104765" y="-1579"/>
            <a:ext cx="3816695" cy="6858000"/>
          </a:xfrm>
          <a:custGeom>
            <a:avLst/>
            <a:gdLst>
              <a:gd name="connsiteX0" fmla="*/ 0 w 3816695"/>
              <a:gd name="connsiteY0" fmla="*/ 0 h 6858000"/>
              <a:gd name="connsiteX1" fmla="*/ 1779016 w 3816695"/>
              <a:gd name="connsiteY1" fmla="*/ 0 h 6858000"/>
              <a:gd name="connsiteX2" fmla="*/ 2081372 w 3816695"/>
              <a:gd name="connsiteY2" fmla="*/ 182719 h 6858000"/>
              <a:gd name="connsiteX3" fmla="*/ 3816695 w 3816695"/>
              <a:gd name="connsiteY3" fmla="*/ 3429297 h 6858000"/>
              <a:gd name="connsiteX4" fmla="*/ 2081372 w 3816695"/>
              <a:gd name="connsiteY4" fmla="*/ 6675876 h 6858000"/>
              <a:gd name="connsiteX5" fmla="*/ 1779999 w 3816695"/>
              <a:gd name="connsiteY5" fmla="*/ 6858000 h 6858000"/>
              <a:gd name="connsiteX6" fmla="*/ 0 w 381669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6695" h="6858000">
                <a:moveTo>
                  <a:pt x="0" y="0"/>
                </a:moveTo>
                <a:lnTo>
                  <a:pt x="1779016" y="0"/>
                </a:lnTo>
                <a:lnTo>
                  <a:pt x="2081372" y="182719"/>
                </a:lnTo>
                <a:cubicBezTo>
                  <a:pt x="3128342" y="886316"/>
                  <a:pt x="3816695" y="2077842"/>
                  <a:pt x="3816695" y="3429297"/>
                </a:cubicBezTo>
                <a:cubicBezTo>
                  <a:pt x="3816695" y="4780752"/>
                  <a:pt x="3128342" y="5972279"/>
                  <a:pt x="2081372" y="6675876"/>
                </a:cubicBezTo>
                <a:lnTo>
                  <a:pt x="1779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uk-UA" noProof="0" dirty="0"/>
              <a:t>Перетягніть </a:t>
            </a:r>
          </a:p>
          <a:p>
            <a:pPr rtl="0"/>
            <a:r>
              <a:rPr lang="uk-UA" noProof="0" dirty="0"/>
              <a:t>зображення сюди</a:t>
            </a:r>
          </a:p>
        </p:txBody>
      </p:sp>
      <p:sp>
        <p:nvSpPr>
          <p:cNvPr id="19" name="Місце для зображення 18"/>
          <p:cNvSpPr>
            <a:spLocks noGrp="1"/>
          </p:cNvSpPr>
          <p:nvPr>
            <p:ph type="pic" sz="quarter" idx="87" hasCustomPrompt="1"/>
          </p:nvPr>
        </p:nvSpPr>
        <p:spPr>
          <a:xfrm>
            <a:off x="11003946" y="2043400"/>
            <a:ext cx="1188054" cy="2768041"/>
          </a:xfrm>
          <a:custGeom>
            <a:avLst/>
            <a:gdLst>
              <a:gd name="connsiteX0" fmla="*/ 1549799 w 1549799"/>
              <a:gd name="connsiteY0" fmla="*/ 0 h 3610868"/>
              <a:gd name="connsiteX1" fmla="*/ 1549799 w 1549799"/>
              <a:gd name="connsiteY1" fmla="*/ 3610868 h 3610868"/>
              <a:gd name="connsiteX2" fmla="*/ 1469233 w 1549799"/>
              <a:gd name="connsiteY2" fmla="*/ 3598637 h 3610868"/>
              <a:gd name="connsiteX3" fmla="*/ 0 w 1549799"/>
              <a:gd name="connsiteY3" fmla="*/ 1805434 h 3610868"/>
              <a:gd name="connsiteX4" fmla="*/ 1469233 w 1549799"/>
              <a:gd name="connsiteY4" fmla="*/ 12231 h 36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799" h="3610868">
                <a:moveTo>
                  <a:pt x="1549799" y="0"/>
                </a:moveTo>
                <a:lnTo>
                  <a:pt x="1549799" y="3610868"/>
                </a:lnTo>
                <a:lnTo>
                  <a:pt x="1469233" y="3598637"/>
                </a:lnTo>
                <a:cubicBezTo>
                  <a:pt x="630743" y="3427960"/>
                  <a:pt x="0" y="2689969"/>
                  <a:pt x="0" y="1805434"/>
                </a:cubicBezTo>
                <a:cubicBezTo>
                  <a:pt x="0" y="920900"/>
                  <a:pt x="630743" y="182908"/>
                  <a:pt x="1469233" y="12231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lnSpc>
                <a:spcPct val="100000"/>
              </a:lnSpc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uk-UA" noProof="0" dirty="0"/>
              <a:t>Перетягніть </a:t>
            </a:r>
          </a:p>
          <a:p>
            <a:pPr rtl="0"/>
            <a:r>
              <a:rPr lang="uk-UA" noProof="0" dirty="0"/>
              <a:t>зображення сюди</a:t>
            </a:r>
          </a:p>
        </p:txBody>
      </p:sp>
      <p:sp>
        <p:nvSpPr>
          <p:cNvPr id="16" name="Заголовок 7">
            <a:extLst>
              <a:ext uri="{FF2B5EF4-FFF2-40B4-BE49-F238E27FC236}">
                <a16:creationId xmlns:a16="http://schemas.microsoft.com/office/drawing/2014/main" id="{0E95E1C1-C3CC-4989-9ABC-178293BB83E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224938" y="2622012"/>
            <a:ext cx="5578882" cy="3550187"/>
          </a:xfrm>
        </p:spPr>
        <p:txBody>
          <a:bodyPr tIns="73152" rtlCol="0">
            <a:noAutofit/>
          </a:bodyPr>
          <a:lstStyle>
            <a:lvl1pPr algn="l">
              <a:lnSpc>
                <a:spcPct val="145000"/>
              </a:lnSpc>
              <a:spcBef>
                <a:spcPts val="0"/>
              </a:spcBef>
              <a:defRPr lang="en-US" sz="1400" b="0" i="0" baseline="0" smtClean="0">
                <a:effectLst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23" name="Полілінія: фігура 22">
            <a:extLst>
              <a:ext uri="{FF2B5EF4-FFF2-40B4-BE49-F238E27FC236}">
                <a16:creationId xmlns:a16="http://schemas.microsoft.com/office/drawing/2014/main" id="{B6064CAB-1057-41AD-A199-A6E8A7026465}"/>
              </a:ext>
            </a:extLst>
          </p:cNvPr>
          <p:cNvSpPr/>
          <p:nvPr userDrawn="1"/>
        </p:nvSpPr>
        <p:spPr>
          <a:xfrm>
            <a:off x="8524888" y="-1578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F670D-DDAE-4842-9FA1-6B3293DA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597" y="1254264"/>
            <a:ext cx="5568696" cy="13350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54078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оздільник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Місце для зображення 24">
            <a:extLst>
              <a:ext uri="{FF2B5EF4-FFF2-40B4-BE49-F238E27FC236}">
                <a16:creationId xmlns:a16="http://schemas.microsoft.com/office/drawing/2014/main" id="{F234FF3D-DFA8-484F-A7A7-95C7BF99FEF3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104901" y="0"/>
            <a:ext cx="5402083" cy="6858000"/>
          </a:xfrm>
          <a:custGeom>
            <a:avLst/>
            <a:gdLst>
              <a:gd name="connsiteX0" fmla="*/ 0 w 5402083"/>
              <a:gd name="connsiteY0" fmla="*/ 0 h 6858000"/>
              <a:gd name="connsiteX1" fmla="*/ 5401085 w 5402083"/>
              <a:gd name="connsiteY1" fmla="*/ 0 h 6858000"/>
              <a:gd name="connsiteX2" fmla="*/ 5355776 w 5402083"/>
              <a:gd name="connsiteY2" fmla="*/ 42971 h 6858000"/>
              <a:gd name="connsiteX3" fmla="*/ 3946012 w 5402083"/>
              <a:gd name="connsiteY3" fmla="*/ 3428527 h 6858000"/>
              <a:gd name="connsiteX4" fmla="*/ 5355776 w 5402083"/>
              <a:gd name="connsiteY4" fmla="*/ 6814084 h 6858000"/>
              <a:gd name="connsiteX5" fmla="*/ 5402083 w 5402083"/>
              <a:gd name="connsiteY5" fmla="*/ 6858000 h 6858000"/>
              <a:gd name="connsiteX6" fmla="*/ 0 w 540208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02083" h="6858000">
                <a:moveTo>
                  <a:pt x="0" y="0"/>
                </a:moveTo>
                <a:lnTo>
                  <a:pt x="5401085" y="0"/>
                </a:lnTo>
                <a:lnTo>
                  <a:pt x="5355776" y="42971"/>
                </a:lnTo>
                <a:cubicBezTo>
                  <a:pt x="4484752" y="909410"/>
                  <a:pt x="3946012" y="2106385"/>
                  <a:pt x="3946012" y="3428527"/>
                </a:cubicBezTo>
                <a:cubicBezTo>
                  <a:pt x="3946012" y="4750669"/>
                  <a:pt x="4484752" y="5947644"/>
                  <a:pt x="5355776" y="6814084"/>
                </a:cubicBezTo>
                <a:lnTo>
                  <a:pt x="540208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66" name="Овал 65"/>
          <p:cNvSpPr/>
          <p:nvPr/>
        </p:nvSpPr>
        <p:spPr>
          <a:xfrm>
            <a:off x="6976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22" name="Овал 21"/>
          <p:cNvSpPr/>
          <p:nvPr userDrawn="1"/>
        </p:nvSpPr>
        <p:spPr>
          <a:xfrm>
            <a:off x="1104900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uk-UA" sz="2700" noProof="0" dirty="0"/>
          </a:p>
        </p:txBody>
      </p:sp>
      <p:sp>
        <p:nvSpPr>
          <p:cNvPr id="23" name="Місце для тексту 2">
            <a:extLst>
              <a:ext uri="{FF2B5EF4-FFF2-40B4-BE49-F238E27FC236}">
                <a16:creationId xmlns:a16="http://schemas.microsoft.com/office/drawing/2014/main" id="{5A9A0366-A1B7-4E16-B13E-603846466E2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68726" y="3534503"/>
            <a:ext cx="4560094" cy="465997"/>
          </a:xfrm>
        </p:spPr>
        <p:txBody>
          <a:bodyPr rtlCol="0">
            <a:noAutofit/>
          </a:bodyPr>
          <a:lstStyle>
            <a:lvl1pPr marL="0" indent="0">
              <a:buNone/>
              <a:defRPr sz="18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noProof="0" dirty="0"/>
              <a:t>ЗМІНІТЬ СТИЛІ ЗРАЗКІВ ТЕКСТУ</a:t>
            </a:r>
          </a:p>
        </p:txBody>
      </p:sp>
      <p:sp>
        <p:nvSpPr>
          <p:cNvPr id="24" name="Полілінія: фігура 23">
            <a:extLst>
              <a:ext uri="{FF2B5EF4-FFF2-40B4-BE49-F238E27FC236}">
                <a16:creationId xmlns:a16="http://schemas.microsoft.com/office/drawing/2014/main" id="{0374FC2C-96CE-4523-B50F-ADC18C0A998B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E8541-FA8A-4117-90A5-95E6E9B80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964" y="1864903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29873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A32EE4F-6B2E-4FCC-BC34-5BF831F90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5425439" y="0"/>
            <a:ext cx="6766561" cy="6858000"/>
          </a:xfrm>
          <a:custGeom>
            <a:avLst/>
            <a:gdLst>
              <a:gd name="connsiteX0" fmla="*/ 0 w 6766561"/>
              <a:gd name="connsiteY0" fmla="*/ 0 h 6858000"/>
              <a:gd name="connsiteX1" fmla="*/ 6766561 w 6766561"/>
              <a:gd name="connsiteY1" fmla="*/ 0 h 6858000"/>
              <a:gd name="connsiteX2" fmla="*/ 6766561 w 6766561"/>
              <a:gd name="connsiteY2" fmla="*/ 6858000 h 6858000"/>
              <a:gd name="connsiteX3" fmla="*/ 0 w 67665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6561" h="6858000">
                <a:moveTo>
                  <a:pt x="0" y="0"/>
                </a:moveTo>
                <a:lnTo>
                  <a:pt x="6766561" y="0"/>
                </a:lnTo>
                <a:lnTo>
                  <a:pt x="676656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Овал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66" name="Овал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35" name="Овал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8" name="Полілінія: фігура 17">
            <a:extLst>
              <a:ext uri="{FF2B5EF4-FFF2-40B4-BE49-F238E27FC236}">
                <a16:creationId xmlns:a16="http://schemas.microsoft.com/office/drawing/2014/main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9" name="Полілінія: фігура 18">
            <a:extLst>
              <a:ext uri="{FF2B5EF4-FFF2-40B4-BE49-F238E27FC236}">
                <a16:creationId xmlns:a16="http://schemas.microsoft.com/office/drawing/2014/main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144" y="1237089"/>
            <a:ext cx="4562856" cy="1563624"/>
          </a:xfrm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F3A5C24-92D8-4CC1-AF50-F29B9C30BDBB}"/>
              </a:ext>
            </a:extLst>
          </p:cNvPr>
          <p:cNvSpPr/>
          <p:nvPr userDrawn="1"/>
        </p:nvSpPr>
        <p:spPr>
          <a:xfrm>
            <a:off x="5425439" y="0"/>
            <a:ext cx="6766561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1" name="Місце для тексту 2">
            <a:extLst>
              <a:ext uri="{FF2B5EF4-FFF2-40B4-BE49-F238E27FC236}">
                <a16:creationId xmlns:a16="http://schemas.microsoft.com/office/drawing/2014/main" id="{89F459E6-70DE-4FF8-AD0C-1B49B34CF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3143" y="2888791"/>
            <a:ext cx="4562856" cy="2410459"/>
          </a:xfrm>
        </p:spPr>
        <p:txBody>
          <a:bodyPr vert="horz" lIns="91440" tIns="73152" rIns="91440" bIns="45720" rtlCol="0">
            <a:noAutofit/>
          </a:bodyPr>
          <a:lstStyle>
            <a:lvl1pPr marL="0" indent="0" algn="l">
              <a:buNone/>
              <a:defRPr lang="en-US" sz="1400" b="0" i="0" baseline="0">
                <a:effectLst/>
              </a:defRPr>
            </a:lvl1pPr>
          </a:lstStyle>
          <a:p>
            <a:pPr marL="228600" lvl="0" indent="-228600" rtl="0">
              <a:lnSpc>
                <a:spcPct val="145000"/>
              </a:lnSpc>
              <a:spcBef>
                <a:spcPts val="0"/>
              </a:spcBef>
            </a:pPr>
            <a:r>
              <a:rPr lang="uk-UA" noProof="0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36975078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13" name="Місце для вмісту 2">
            <a:extLst>
              <a:ext uri="{FF2B5EF4-FFF2-40B4-BE49-F238E27FC236}">
                <a16:creationId xmlns:a16="http://schemas.microsoft.com/office/drawing/2014/main" id="{28B56F67-6D31-4B9E-8530-E063E5785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338606"/>
            <a:ext cx="4914900" cy="4838357"/>
          </a:xfrm>
        </p:spPr>
        <p:txBody>
          <a:bodyPr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15" name="Місце для вмісту 3">
            <a:extLst>
              <a:ext uri="{FF2B5EF4-FFF2-40B4-BE49-F238E27FC236}">
                <a16:creationId xmlns:a16="http://schemas.microsoft.com/office/drawing/2014/main" id="{69E53391-9670-4404-BC42-063A6EC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38606"/>
            <a:ext cx="5181598" cy="4838357"/>
          </a:xfrm>
        </p:spPr>
        <p:txBody>
          <a:bodyPr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5075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noProof="0" dirty="0"/>
          </a:p>
        </p:txBody>
      </p:sp>
      <p:sp>
        <p:nvSpPr>
          <p:cNvPr id="11" name="Полілінія: фігура 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2" name="Полілінія: фігура 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4" name="Заголовок 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16" name="Місце для тексту 2">
            <a:extLst>
              <a:ext uri="{FF2B5EF4-FFF2-40B4-BE49-F238E27FC236}">
                <a16:creationId xmlns:a16="http://schemas.microsoft.com/office/drawing/2014/main" id="{9473839A-0FBA-4FFD-963E-C459DBF01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341797"/>
            <a:ext cx="4892675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17" name="Місце для вмісту 3">
            <a:extLst>
              <a:ext uri="{FF2B5EF4-FFF2-40B4-BE49-F238E27FC236}">
                <a16:creationId xmlns:a16="http://schemas.microsoft.com/office/drawing/2014/main" id="{780A680B-0184-4FD9-B262-BC525F0FE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4900" y="2308409"/>
            <a:ext cx="4892675" cy="3881254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18" name="Місце для тексту 4">
            <a:extLst>
              <a:ext uri="{FF2B5EF4-FFF2-40B4-BE49-F238E27FC236}">
                <a16:creationId xmlns:a16="http://schemas.microsoft.com/office/drawing/2014/main" id="{2BB13104-4CA8-41CF-97D3-CC8715182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341797"/>
            <a:ext cx="5160961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19" name="Місце для вмісту 5">
            <a:extLst>
              <a:ext uri="{FF2B5EF4-FFF2-40B4-BE49-F238E27FC236}">
                <a16:creationId xmlns:a16="http://schemas.microsoft.com/office/drawing/2014/main" id="{F6A37A72-F47E-45B8-B790-D1444B002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308409"/>
            <a:ext cx="5160962" cy="3881254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16796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ED01DAC-95B2-4F9E-A9B4-92382F94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365125"/>
            <a:ext cx="10248899" cy="70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7D57AA7-D108-4C6F-9455-5A9AC5F7D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825625"/>
            <a:ext cx="102488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3BBCC2B-A9FA-4472-8509-74B42C12A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noProof="0" dirty="0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1BD32F58-EB48-4836-BA45-971BA1AA1608}"/>
              </a:ext>
            </a:extLst>
          </p:cNvPr>
          <p:cNvCxnSpPr/>
          <p:nvPr userDrawn="1"/>
        </p:nvCxnSpPr>
        <p:spPr>
          <a:xfrm>
            <a:off x="559704" y="553721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Фігура 61">
            <a:extLst>
              <a:ext uri="{FF2B5EF4-FFF2-40B4-BE49-F238E27FC236}">
                <a16:creationId xmlns:a16="http://schemas.microsoft.com/office/drawing/2014/main" id="{9DA099E0-27DA-42BD-9D42-E4CA07B78FDD}"/>
              </a:ext>
            </a:extLst>
          </p:cNvPr>
          <p:cNvSpPr/>
          <p:nvPr userDrawn="1"/>
        </p:nvSpPr>
        <p:spPr>
          <a:xfrm rot="16200000">
            <a:off x="-1548505" y="3225098"/>
            <a:ext cx="4216420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rtlCol="0" anchor="ctr">
            <a:spAutoFit/>
          </a:bodyPr>
          <a:lstStyle/>
          <a:p>
            <a:pPr marL="0" indent="0" algn="ctr" rtl="0">
              <a:buFont typeface="Arial" panose="020B0604020202020204" pitchFamily="34" charset="0"/>
              <a:buNone/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uk-UA" sz="2400" b="1" kern="1200" spc="600" noProof="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4</a:t>
            </a:r>
            <a:r>
              <a:rPr lang="uk-UA" sz="2400" b="1" kern="1200" spc="600" baseline="30000" noProof="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TH </a:t>
            </a:r>
            <a:r>
              <a:rPr lang="uk-UA" sz="2400" b="1" kern="1200" spc="600" noProof="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COFFEE</a:t>
            </a:r>
            <a:endParaRPr lang="uk-UA" sz="2400" b="1" i="0" spc="600" noProof="0" dirty="0">
              <a:solidFill>
                <a:schemeClr val="accent1"/>
              </a:solidFill>
              <a:latin typeface="+mn-lt"/>
              <a:cs typeface="Gill Sans" panose="020B0502020104020203" pitchFamily="34" charset="-79"/>
            </a:endParaRPr>
          </a:p>
        </p:txBody>
      </p:sp>
      <p:sp>
        <p:nvSpPr>
          <p:cNvPr id="19" name="Місце для номера слайда 21">
            <a:extLst>
              <a:ext uri="{FF2B5EF4-FFF2-40B4-BE49-F238E27FC236}">
                <a16:creationId xmlns:a16="http://schemas.microsoft.com/office/drawing/2014/main" id="{BDEFFF1D-21D1-45B8-A062-F9140F937EE2}"/>
              </a:ext>
            </a:extLst>
          </p:cNvPr>
          <p:cNvSpPr txBox="1">
            <a:spLocks/>
          </p:cNvSpPr>
          <p:nvPr userDrawn="1"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8D877B3-D348-4611-9BDB-C5374591D951}" type="slidenum">
              <a:rPr lang="uk-UA" sz="1000" noProof="0" smtClean="0"/>
              <a:pPr/>
              <a:t>‹№›</a:t>
            </a:fld>
            <a:endParaRPr lang="uk-UA" sz="1000" noProof="0" dirty="0"/>
          </a:p>
        </p:txBody>
      </p: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FEBA112-2FA0-448A-A373-EB297C4661F0}"/>
              </a:ext>
            </a:extLst>
          </p:cNvPr>
          <p:cNvCxnSpPr/>
          <p:nvPr userDrawn="1"/>
        </p:nvCxnSpPr>
        <p:spPr>
          <a:xfrm>
            <a:off x="559704" y="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06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60" r:id="rId3"/>
    <p:sldLayoutId id="2147483663" r:id="rId4"/>
    <p:sldLayoutId id="2147483661" r:id="rId5"/>
    <p:sldLayoutId id="2147483665" r:id="rId6"/>
    <p:sldLayoutId id="2147483677" r:id="rId7"/>
    <p:sldLayoutId id="2147483673" r:id="rId8"/>
    <p:sldLayoutId id="2147483674" r:id="rId9"/>
    <p:sldLayoutId id="2147483680" r:id="rId10"/>
    <p:sldLayoutId id="2147483678" r:id="rId11"/>
    <p:sldLayoutId id="214748367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6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зображення 6">
            <a:extLst>
              <a:ext uri="{FF2B5EF4-FFF2-40B4-BE49-F238E27FC236}">
                <a16:creationId xmlns:a16="http://schemas.microsoft.com/office/drawing/2014/main" id="{28AB8982-707E-4EEC-83D2-0727C4013D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1104900" y="0"/>
            <a:ext cx="7583700" cy="6858000"/>
          </a:xfr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4312565-5F29-4C96-B5A2-E1EAE5CB5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134" y="1572768"/>
            <a:ext cx="4393296" cy="1423192"/>
          </a:xfrm>
        </p:spPr>
        <p:txBody>
          <a:bodyPr rtlCol="0"/>
          <a:lstStyle/>
          <a:p>
            <a:r>
              <a:rPr lang="uk-UA" b="1" i="1" dirty="0"/>
              <a:t>Стенфордський університет</a:t>
            </a:r>
          </a:p>
        </p:txBody>
      </p:sp>
      <p:sp>
        <p:nvSpPr>
          <p:cNvPr id="14" name="Полілінія 27">
            <a:extLst>
              <a:ext uri="{FF2B5EF4-FFF2-40B4-BE49-F238E27FC236}">
                <a16:creationId xmlns:a16="http://schemas.microsoft.com/office/drawing/2014/main" id="{944C982A-D694-43A6-9330-50F554BC2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1104900" y="0"/>
            <a:ext cx="4686301" cy="3733270"/>
          </a:xfrm>
          <a:custGeom>
            <a:avLst/>
            <a:gdLst>
              <a:gd name="connsiteX0" fmla="*/ 683 w 2374769"/>
              <a:gd name="connsiteY0" fmla="*/ 0 h 2362237"/>
              <a:gd name="connsiteX1" fmla="*/ 242807 w 2374769"/>
              <a:gd name="connsiteY1" fmla="*/ 12161 h 2362237"/>
              <a:gd name="connsiteX2" fmla="*/ 2374769 w 2374769"/>
              <a:gd name="connsiteY2" fmla="*/ 2362237 h 2362237"/>
              <a:gd name="connsiteX3" fmla="*/ 1543208 w 2374769"/>
              <a:gd name="connsiteY3" fmla="*/ 2362237 h 2362237"/>
              <a:gd name="connsiteX4" fmla="*/ 0 w 2374769"/>
              <a:gd name="connsiteY4" fmla="*/ 827150 h 2362237"/>
              <a:gd name="connsiteX5" fmla="*/ 0 w 2374769"/>
              <a:gd name="connsiteY5" fmla="*/ 34 h 236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74769" h="2362237">
                <a:moveTo>
                  <a:pt x="683" y="0"/>
                </a:moveTo>
                <a:lnTo>
                  <a:pt x="242807" y="12161"/>
                </a:lnTo>
                <a:cubicBezTo>
                  <a:pt x="1440298" y="133133"/>
                  <a:pt x="2374769" y="1139131"/>
                  <a:pt x="2374769" y="2362237"/>
                </a:cubicBezTo>
                <a:lnTo>
                  <a:pt x="1543208" y="2362237"/>
                </a:lnTo>
                <a:cubicBezTo>
                  <a:pt x="1543208" y="1514432"/>
                  <a:pt x="852291" y="827150"/>
                  <a:pt x="0" y="827150"/>
                </a:cubicBezTo>
                <a:lnTo>
                  <a:pt x="0" y="34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592EC73-09D5-43C5-9650-1456752B03F1}"/>
              </a:ext>
            </a:extLst>
          </p:cNvPr>
          <p:cNvSpPr/>
          <p:nvPr/>
        </p:nvSpPr>
        <p:spPr>
          <a:xfrm>
            <a:off x="329184" y="2377440"/>
            <a:ext cx="438912" cy="2151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University</a:t>
            </a:r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A6C1797-7BF1-4D14-BF2F-EA7743DAF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11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7BB7CB-4D6F-4334-A8AD-A835F006D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191" y="1653439"/>
            <a:ext cx="9878849" cy="355112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2400" dirty="0"/>
              <a:t>На Глобальному саміті підприємництва 2016 року, організованому в Стенфорді, президент Барак Обама похвалив університет як «місце, яке відзначає нашу здатність як людей відкривати та вчитися, будувати, ставити під сумнів, переосмислювати, створювати нові способи спілкування та роботи один з одним».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2400" dirty="0"/>
              <a:t>Стенфордський університет асоціюється з вищим рівнем якості навчання і прекрасної кваліфікацією молодих фахівців. Серед відомих випускників можна назвати Джона Стейнбека, Вільяма </a:t>
            </a:r>
            <a:r>
              <a:rPr lang="uk-UA" sz="2400" dirty="0" err="1"/>
              <a:t>Шоклі</a:t>
            </a:r>
            <a:r>
              <a:rPr lang="uk-UA" sz="2400" dirty="0"/>
              <a:t>, Ілона Маска, </a:t>
            </a:r>
            <a:r>
              <a:rPr lang="uk-UA" sz="2400" dirty="0" err="1"/>
              <a:t>Тайгера</a:t>
            </a:r>
            <a:r>
              <a:rPr lang="uk-UA" sz="2400" dirty="0"/>
              <a:t> </a:t>
            </a:r>
            <a:r>
              <a:rPr lang="uk-UA" sz="2400" dirty="0" err="1"/>
              <a:t>Вудса</a:t>
            </a:r>
            <a:r>
              <a:rPr lang="uk-UA" sz="2400" dirty="0"/>
              <a:t> і Річарда Шермана.</a:t>
            </a:r>
          </a:p>
          <a:p>
            <a:pPr marL="0" indent="0">
              <a:lnSpc>
                <a:spcPct val="170000"/>
              </a:lnSpc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B615980A-9244-4B04-8E1E-F64638B4A72C}"/>
              </a:ext>
            </a:extLst>
          </p:cNvPr>
          <p:cNvSpPr/>
          <p:nvPr/>
        </p:nvSpPr>
        <p:spPr>
          <a:xfrm>
            <a:off x="6807200" y="1076960"/>
            <a:ext cx="1076960" cy="58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FC11AC1-4E3A-4420-BDB4-AE4ED87408E9}"/>
              </a:ext>
            </a:extLst>
          </p:cNvPr>
          <p:cNvSpPr/>
          <p:nvPr/>
        </p:nvSpPr>
        <p:spPr>
          <a:xfrm>
            <a:off x="6096000" y="5669280"/>
            <a:ext cx="629920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790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7BB7CB-4D6F-4334-A8AD-A835F006D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965" y="1746411"/>
            <a:ext cx="8992870" cy="311099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i="1" dirty="0">
                <a:latin typeface="+mj-lt"/>
              </a:rPr>
              <a:t>Цікавий факт</a:t>
            </a:r>
          </a:p>
          <a:p>
            <a:pPr marL="0" indent="0">
              <a:buNone/>
            </a:pPr>
            <a:r>
              <a:rPr lang="uk-UA" sz="2400" i="1" dirty="0"/>
              <a:t>Інтернет на початку свого існування, він був відомий як </a:t>
            </a:r>
            <a:r>
              <a:rPr lang="en-US" sz="2400" i="1" dirty="0"/>
              <a:t>ARPANET. </a:t>
            </a:r>
            <a:r>
              <a:rPr lang="uk-UA" sz="2400" i="1" dirty="0"/>
              <a:t>Перша передача даних між двома комп’ютерами відбулася 29 жовтня 1969 року, коли було встановлено з’єднання між університетом Каліфорнії в Лос-</a:t>
            </a:r>
            <a:r>
              <a:rPr lang="uk-UA" sz="2400" i="1" dirty="0" err="1"/>
              <a:t>Анджелесі</a:t>
            </a:r>
            <a:r>
              <a:rPr lang="uk-UA" sz="2400" i="1" dirty="0"/>
              <a:t> та Стенфордським дослідницьким інститутом у Каліфорнії. І лише з 1991 року інтернет став загальнодоступним. До цього часу ним користувалися тільки різні організації для зв’язку одна з одною.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BE1D3CA-299C-4C79-902E-E10CF92F15DB}"/>
              </a:ext>
            </a:extLst>
          </p:cNvPr>
          <p:cNvSpPr/>
          <p:nvPr/>
        </p:nvSpPr>
        <p:spPr>
          <a:xfrm>
            <a:off x="6827520" y="1087120"/>
            <a:ext cx="9042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9D533DD7-42A4-4098-B0F6-0C4BF18C5D0A}"/>
              </a:ext>
            </a:extLst>
          </p:cNvPr>
          <p:cNvSpPr/>
          <p:nvPr/>
        </p:nvSpPr>
        <p:spPr>
          <a:xfrm>
            <a:off x="6177280" y="5608320"/>
            <a:ext cx="538480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636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1470453"/>
            <a:ext cx="10668000" cy="2969443"/>
          </a:xfrm>
        </p:spPr>
        <p:txBody>
          <a:bodyPr rtlCol="0">
            <a:normAutofit/>
          </a:bodyPr>
          <a:lstStyle/>
          <a:p>
            <a:pPr rtl="0"/>
            <a:r>
              <a:rPr lang="uk-UA" sz="6600" noProof="1"/>
              <a:t>ДЯКУЮ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4BEAE5E0-18EE-4469-95FD-FF606FA9D132}"/>
              </a:ext>
            </a:extLst>
          </p:cNvPr>
          <p:cNvSpPr/>
          <p:nvPr/>
        </p:nvSpPr>
        <p:spPr>
          <a:xfrm>
            <a:off x="329184" y="2377440"/>
            <a:ext cx="438912" cy="2151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9FA72F-FE4F-4A7F-B0FE-07C07EA56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29E87FE-EE4A-434E-8873-6B6F6C4DE71B}"/>
              </a:ext>
            </a:extLst>
          </p:cNvPr>
          <p:cNvSpPr/>
          <p:nvPr/>
        </p:nvSpPr>
        <p:spPr>
          <a:xfrm>
            <a:off x="345440" y="2367280"/>
            <a:ext cx="492761" cy="2153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EAB0EA-3CB2-4935-BCC8-6766945A0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3AEDAD-66DA-4A3F-8060-122451F9EFA0}"/>
              </a:ext>
            </a:extLst>
          </p:cNvPr>
          <p:cNvSpPr txBox="1"/>
          <p:nvPr/>
        </p:nvSpPr>
        <p:spPr>
          <a:xfrm>
            <a:off x="5384800" y="1175514"/>
            <a:ext cx="6004560" cy="48696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i="1" dirty="0" err="1">
                <a:cs typeface="Arial" panose="020B0604020202020204" pitchFamily="34" charset="0"/>
              </a:rPr>
              <a:t>Стенфордський</a:t>
            </a:r>
            <a:r>
              <a:rPr lang="ru-RU" sz="3600" i="1" dirty="0">
                <a:cs typeface="Arial" panose="020B0604020202020204" pitchFamily="34" charset="0"/>
              </a:rPr>
              <a:t> </a:t>
            </a:r>
            <a:r>
              <a:rPr lang="ru-RU" sz="3600" i="1" dirty="0" err="1">
                <a:cs typeface="Arial" panose="020B0604020202020204" pitchFamily="34" charset="0"/>
              </a:rPr>
              <a:t>університет</a:t>
            </a:r>
            <a:r>
              <a:rPr lang="ru-RU" sz="3600" i="1" dirty="0">
                <a:cs typeface="Arial" panose="020B0604020202020204" pitchFamily="34" charset="0"/>
              </a:rPr>
              <a:t> </a:t>
            </a:r>
            <a:r>
              <a:rPr lang="ru-RU" sz="2000" dirty="0"/>
              <a:t>— </a:t>
            </a:r>
            <a:r>
              <a:rPr lang="ru-RU" sz="2400" dirty="0" err="1">
                <a:cs typeface="Arial" panose="020B0604020202020204" pitchFamily="34" charset="0"/>
              </a:rPr>
              <a:t>приватний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вищий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навчальний</a:t>
            </a:r>
            <a:r>
              <a:rPr lang="ru-RU" sz="2400" dirty="0">
                <a:cs typeface="Arial" panose="020B0604020202020204" pitchFamily="34" charset="0"/>
              </a:rPr>
              <a:t> заклад </a:t>
            </a:r>
            <a:r>
              <a:rPr lang="ru-RU" sz="2400" dirty="0" err="1">
                <a:cs typeface="Arial" panose="020B0604020202020204" pitchFamily="34" charset="0"/>
              </a:rPr>
              <a:t>міста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Стенфорд</a:t>
            </a:r>
            <a:r>
              <a:rPr lang="ru-RU" sz="2400" dirty="0">
                <a:cs typeface="Arial" panose="020B0604020202020204" pitchFamily="34" charset="0"/>
              </a:rPr>
              <a:t> (США, </a:t>
            </a:r>
            <a:r>
              <a:rPr lang="ru-RU" sz="2400" dirty="0" err="1">
                <a:cs typeface="Arial" panose="020B0604020202020204" pitchFamily="34" charset="0"/>
              </a:rPr>
              <a:t>Каліфорнія</a:t>
            </a:r>
            <a:r>
              <a:rPr lang="ru-RU" sz="2400" dirty="0">
                <a:cs typeface="Arial" panose="020B0604020202020204" pitchFamily="34" charset="0"/>
              </a:rPr>
              <a:t>). </a:t>
            </a:r>
          </a:p>
          <a:p>
            <a:r>
              <a:rPr lang="uk-UA" sz="2400" dirty="0">
                <a:cs typeface="Arial" panose="020B0604020202020204" pitchFamily="34" charset="0"/>
              </a:rPr>
              <a:t>Стенфордський університет, який набагато частіше називають просто Стенфордом - один з найбільш шанованих університетів у всьому світі. Заклад знаходиться в місті Пало-</a:t>
            </a:r>
            <a:r>
              <a:rPr lang="uk-UA" sz="2400" dirty="0" err="1">
                <a:cs typeface="Arial" panose="020B0604020202020204" pitchFamily="34" charset="0"/>
              </a:rPr>
              <a:t>Альто</a:t>
            </a:r>
            <a:r>
              <a:rPr lang="uk-UA" sz="2400" dirty="0">
                <a:cs typeface="Arial" panose="020B0604020202020204" pitchFamily="34" charset="0"/>
              </a:rPr>
              <a:t>, поблизу від Сан-Франциско і, по-суті, є центром знаменитої Силіконової Долини.</a:t>
            </a:r>
          </a:p>
          <a:p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Місце для зображення 16">
            <a:extLst>
              <a:ext uri="{FF2B5EF4-FFF2-40B4-BE49-F238E27FC236}">
                <a16:creationId xmlns:a16="http://schemas.microsoft.com/office/drawing/2014/main" id="{4FC35C37-F57E-4789-964A-BE57E4ACE6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9" r="10765"/>
          <a:stretch/>
        </p:blipFill>
        <p:spPr>
          <a:xfrm>
            <a:off x="1147653" y="0"/>
            <a:ext cx="3790107" cy="6858000"/>
          </a:xfrm>
          <a:custGeom>
            <a:avLst/>
            <a:gdLst>
              <a:gd name="connsiteX0" fmla="*/ 0 w 3816695"/>
              <a:gd name="connsiteY0" fmla="*/ 0 h 6858000"/>
              <a:gd name="connsiteX1" fmla="*/ 1779016 w 3816695"/>
              <a:gd name="connsiteY1" fmla="*/ 0 h 6858000"/>
              <a:gd name="connsiteX2" fmla="*/ 2081372 w 3816695"/>
              <a:gd name="connsiteY2" fmla="*/ 182719 h 6858000"/>
              <a:gd name="connsiteX3" fmla="*/ 3816695 w 3816695"/>
              <a:gd name="connsiteY3" fmla="*/ 3429297 h 6858000"/>
              <a:gd name="connsiteX4" fmla="*/ 2081372 w 3816695"/>
              <a:gd name="connsiteY4" fmla="*/ 6675876 h 6858000"/>
              <a:gd name="connsiteX5" fmla="*/ 1779999 w 3816695"/>
              <a:gd name="connsiteY5" fmla="*/ 6858000 h 6858000"/>
              <a:gd name="connsiteX6" fmla="*/ 0 w 381669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6695" h="6858000">
                <a:moveTo>
                  <a:pt x="0" y="0"/>
                </a:moveTo>
                <a:lnTo>
                  <a:pt x="1779016" y="0"/>
                </a:lnTo>
                <a:lnTo>
                  <a:pt x="2081372" y="182719"/>
                </a:lnTo>
                <a:cubicBezTo>
                  <a:pt x="3128342" y="886316"/>
                  <a:pt x="3816695" y="2077842"/>
                  <a:pt x="3816695" y="3429297"/>
                </a:cubicBezTo>
                <a:cubicBezTo>
                  <a:pt x="3816695" y="4780752"/>
                  <a:pt x="3128342" y="5972279"/>
                  <a:pt x="2081372" y="6675876"/>
                </a:cubicBezTo>
                <a:lnTo>
                  <a:pt x="1779999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3221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7AC604CB-2328-4DC9-B09F-6B0F760662C3}"/>
              </a:ext>
            </a:extLst>
          </p:cNvPr>
          <p:cNvSpPr/>
          <p:nvPr/>
        </p:nvSpPr>
        <p:spPr>
          <a:xfrm>
            <a:off x="6929120" y="5618480"/>
            <a:ext cx="274320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8CC151D-3E87-49F8-947C-F3CD2D5C3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325" y="0"/>
            <a:ext cx="4562856" cy="1563624"/>
          </a:xfrm>
        </p:spPr>
        <p:txBody>
          <a:bodyPr rtlCol="0"/>
          <a:lstStyle/>
          <a:p>
            <a:r>
              <a:rPr lang="uk-UA" b="1" i="1" dirty="0"/>
              <a:t>Історія заснування</a:t>
            </a:r>
            <a:br>
              <a:rPr lang="uk-UA" dirty="0"/>
            </a:br>
            <a:endParaRPr lang="uk-UA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DA21A29D-6963-459F-8C7F-1039E6EAE02E}"/>
              </a:ext>
            </a:extLst>
          </p:cNvPr>
          <p:cNvSpPr/>
          <p:nvPr/>
        </p:nvSpPr>
        <p:spPr>
          <a:xfrm>
            <a:off x="329184" y="2377440"/>
            <a:ext cx="438912" cy="2151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9136F7-14D3-43A2-A6B5-D21F3068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194090-A6F4-4B53-B604-9AB8A8F7E964}"/>
              </a:ext>
            </a:extLst>
          </p:cNvPr>
          <p:cNvSpPr txBox="1"/>
          <p:nvPr/>
        </p:nvSpPr>
        <p:spPr>
          <a:xfrm>
            <a:off x="1234325" y="1208024"/>
            <a:ext cx="5830506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err="1"/>
              <a:t>Американський</a:t>
            </a:r>
            <a:r>
              <a:rPr lang="ru-RU" sz="2400" dirty="0"/>
              <a:t> </a:t>
            </a:r>
            <a:r>
              <a:rPr lang="ru-RU" sz="2400" dirty="0" err="1"/>
              <a:t>приватний</a:t>
            </a:r>
            <a:r>
              <a:rPr lang="ru-RU" sz="2400" dirty="0"/>
              <a:t> </a:t>
            </a:r>
            <a:r>
              <a:rPr lang="ru-RU" sz="2400" dirty="0" err="1"/>
              <a:t>дослідницький</a:t>
            </a:r>
            <a:r>
              <a:rPr lang="ru-RU" sz="2400" dirty="0"/>
              <a:t> </a:t>
            </a:r>
            <a:r>
              <a:rPr lang="ru-RU" sz="2400" dirty="0" err="1"/>
              <a:t>університет</a:t>
            </a:r>
            <a:r>
              <a:rPr lang="ru-RU" sz="2400" dirty="0"/>
              <a:t>, </a:t>
            </a:r>
            <a:r>
              <a:rPr lang="ru-RU" sz="2400" dirty="0" err="1"/>
              <a:t>був</a:t>
            </a:r>
            <a:r>
              <a:rPr lang="ru-RU" sz="2400" dirty="0"/>
              <a:t> </a:t>
            </a:r>
            <a:r>
              <a:rPr lang="ru-RU" sz="2400" dirty="0" err="1"/>
              <a:t>заснований</a:t>
            </a:r>
            <a:r>
              <a:rPr lang="ru-RU" sz="2400" dirty="0"/>
              <a:t> </a:t>
            </a:r>
            <a:r>
              <a:rPr lang="ru-RU" sz="2400" dirty="0" err="1"/>
              <a:t>Леландом</a:t>
            </a:r>
            <a:r>
              <a:rPr lang="ru-RU" sz="2400" dirty="0"/>
              <a:t> </a:t>
            </a:r>
            <a:r>
              <a:rPr lang="ru-RU" sz="2400" dirty="0" err="1"/>
              <a:t>Стенфордом</a:t>
            </a:r>
            <a:r>
              <a:rPr lang="ru-RU" sz="2400" dirty="0"/>
              <a:t>-старшим.</a:t>
            </a:r>
          </a:p>
          <a:p>
            <a:r>
              <a:rPr lang="uk-UA" sz="2400" dirty="0" err="1"/>
              <a:t>Леланд</a:t>
            </a:r>
            <a:r>
              <a:rPr lang="uk-UA" sz="2400" dirty="0"/>
              <a:t> Стенфорд був лідером республіканської партії, потім губернатором Каліфорнії і пізніше сенатором конгресу США. У них з дружиною був син, який помер від черевного тифу в 1884 році. Легенда свідчить: убиті горем мати і батько сказали один одному, після смерті їхнього сина, "що тепер діти Каліфорнії, будуть їхніми дітьми". Вони хотіли увічнити пам'ять про їх улюбленого сина.   </a:t>
            </a:r>
          </a:p>
        </p:txBody>
      </p:sp>
      <p:pic>
        <p:nvPicPr>
          <p:cNvPr id="1026" name="Picture 2" descr="Сім'я Стенфорд">
            <a:extLst>
              <a:ext uri="{FF2B5EF4-FFF2-40B4-BE49-F238E27FC236}">
                <a16:creationId xmlns:a16="http://schemas.microsoft.com/office/drawing/2014/main" id="{347F3FF2-DF1E-4F98-96F8-2E41D5815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ісце для зображення 8">
            <a:extLst>
              <a:ext uri="{FF2B5EF4-FFF2-40B4-BE49-F238E27FC236}">
                <a16:creationId xmlns:a16="http://schemas.microsoft.com/office/drawing/2014/main" id="{684B7B6E-8F46-4C26-AA55-C860FAD8D8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000" r="8579" b="10277"/>
          <a:stretch/>
        </p:blipFill>
        <p:spPr>
          <a:xfrm>
            <a:off x="6929120" y="0"/>
            <a:ext cx="5262880" cy="6881964"/>
          </a:xfrm>
          <a:custGeom>
            <a:avLst/>
            <a:gdLst>
              <a:gd name="connsiteX0" fmla="*/ 0 w 6751137"/>
              <a:gd name="connsiteY0" fmla="*/ 0 h 6857999"/>
              <a:gd name="connsiteX1" fmla="*/ 6751137 w 6751137"/>
              <a:gd name="connsiteY1" fmla="*/ 0 h 6857999"/>
              <a:gd name="connsiteX2" fmla="*/ 6751137 w 6751137"/>
              <a:gd name="connsiteY2" fmla="*/ 6857999 h 6857999"/>
              <a:gd name="connsiteX3" fmla="*/ 0 w 6751137"/>
              <a:gd name="connsiteY3" fmla="*/ 6857999 h 6857999"/>
              <a:gd name="connsiteX4" fmla="*/ 0 w 6751137"/>
              <a:gd name="connsiteY4" fmla="*/ 6844680 h 6857999"/>
              <a:gd name="connsiteX5" fmla="*/ 141429 w 6751137"/>
              <a:gd name="connsiteY5" fmla="*/ 6697120 h 6857999"/>
              <a:gd name="connsiteX6" fmla="*/ 1410790 w 6751137"/>
              <a:gd name="connsiteY6" fmla="*/ 3429000 h 6857999"/>
              <a:gd name="connsiteX7" fmla="*/ 141429 w 6751137"/>
              <a:gd name="connsiteY7" fmla="*/ 160880 h 6857999"/>
              <a:gd name="connsiteX8" fmla="*/ 0 w 6751137"/>
              <a:gd name="connsiteY8" fmla="*/ 133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51137" h="6857999">
                <a:moveTo>
                  <a:pt x="0" y="0"/>
                </a:moveTo>
                <a:lnTo>
                  <a:pt x="6751137" y="0"/>
                </a:lnTo>
                <a:lnTo>
                  <a:pt x="6751137" y="6857999"/>
                </a:lnTo>
                <a:lnTo>
                  <a:pt x="0" y="6857999"/>
                </a:lnTo>
                <a:lnTo>
                  <a:pt x="0" y="6844680"/>
                </a:lnTo>
                <a:lnTo>
                  <a:pt x="141429" y="6697120"/>
                </a:lnTo>
                <a:cubicBezTo>
                  <a:pt x="930105" y="5833950"/>
                  <a:pt x="1410790" y="4687315"/>
                  <a:pt x="1410790" y="3429000"/>
                </a:cubicBezTo>
                <a:cubicBezTo>
                  <a:pt x="1410790" y="2170685"/>
                  <a:pt x="930105" y="1024050"/>
                  <a:pt x="141429" y="160880"/>
                </a:cubicBezTo>
                <a:lnTo>
                  <a:pt x="0" y="133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406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17683D89-E5B3-4BC1-B8E6-F094E8616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640" y="728162"/>
            <a:ext cx="9570719" cy="540167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2400" dirty="0"/>
              <a:t>Перші роки були важкими, оскільки навіть багатство </a:t>
            </a:r>
            <a:r>
              <a:rPr lang="uk-UA" sz="2400" dirty="0" err="1"/>
              <a:t>Стенфордів</a:t>
            </a:r>
            <a:r>
              <a:rPr lang="uk-UA" sz="2400" dirty="0"/>
              <a:t> виявилося недостатнім для їхнього бачення. Після смерті чоловіка Джейн Стенфорд завдяки своєму керівництву зберегла новонароджений університет відкритим. Землетрус 1906 року завдав ще більшого удару, вбивши двох людей і знищивши кілька будівель університетського містечка, деякі настільки нові, що в них ніколи не жили.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2400" dirty="0"/>
              <a:t>Університетський благодійник і опікун </a:t>
            </a:r>
            <a:r>
              <a:rPr lang="uk-UA" sz="2400" dirty="0" err="1"/>
              <a:t>Герберт</a:t>
            </a:r>
            <a:r>
              <a:rPr lang="uk-UA" sz="2400" dirty="0"/>
              <a:t> Гувер, майбутній президент США та член Стенфордського піонерського класу 1895 року, професіоналізував діяльність університету в 1920-х роках і допоміг поставити Стенфорд на міцну фінансову основу. Він заснував інститут для збору глобальних політичних матеріалів – сьогоднішню Бібліотеку й архів Інституту Гувера – і очолив створення Вищої школи бізнесу, обидві зараз є світовими лідерами у своїх галузях.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4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17683D89-E5B3-4BC1-B8E6-F094E8616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919" y="1377473"/>
            <a:ext cx="9870441" cy="410305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Популярна байка про те, як Стенфорд, непоказно одягнені, нанесли візит ректору Гарварда Чарльзу Вільяму Еліоту.</a:t>
            </a:r>
            <a:br>
              <a:rPr lang="uk-UA" sz="2400" dirty="0"/>
            </a:br>
            <a:r>
              <a:rPr lang="uk-UA" sz="2400" dirty="0"/>
              <a:t>Відповідно до цієї історії, він висміяв їх пропозицію спонсорувати зведення нового </a:t>
            </a:r>
            <a:r>
              <a:rPr lang="uk-UA" sz="2400" dirty="0" err="1"/>
              <a:t>кампусу</a:t>
            </a:r>
            <a:r>
              <a:rPr lang="uk-UA" sz="2400" dirty="0"/>
              <a:t> для Гарварду в пам'ять про їх сина, </a:t>
            </a:r>
            <a:r>
              <a:rPr lang="uk-UA" sz="2400" dirty="0" err="1"/>
              <a:t>учівшемся</a:t>
            </a:r>
            <a:r>
              <a:rPr lang="uk-UA" sz="2400" dirty="0"/>
              <a:t> тут. Він сказав: "Ви знаєте, скільки коштує звести </a:t>
            </a:r>
            <a:r>
              <a:rPr lang="uk-UA" sz="2400" dirty="0" err="1"/>
              <a:t>кампус</a:t>
            </a:r>
            <a:r>
              <a:rPr lang="uk-UA" sz="2400" dirty="0"/>
              <a:t>? Гарвардські </a:t>
            </a:r>
            <a:r>
              <a:rPr lang="uk-UA" sz="2400" dirty="0" err="1"/>
              <a:t>кампуси</a:t>
            </a:r>
            <a:r>
              <a:rPr lang="uk-UA" sz="2400" dirty="0"/>
              <a:t> зведені за суму понад 7 мільйонів доларів!". Жінка розгубилася, і ректор зрадів тому, що зможе нарешті вигнати непрошених відвідувачів. Але Джейн Стенфорд повернулася до чоловіка і спокійно сказала: "Так мало коштує будівництво університету? Чому б нам в такому разі не звести власний університет?".</a:t>
            </a:r>
            <a:br>
              <a:rPr lang="uk-UA" sz="2400" dirty="0"/>
            </a:br>
            <a:r>
              <a:rPr lang="uk-UA" sz="2400" dirty="0"/>
              <a:t>Ця історія донині передається з вуст в уста, але вона є правдою лише частково.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F87910-74DF-44F0-A187-C23D85259762}"/>
              </a:ext>
            </a:extLst>
          </p:cNvPr>
          <p:cNvSpPr txBox="1"/>
          <p:nvPr/>
        </p:nvSpPr>
        <p:spPr>
          <a:xfrm>
            <a:off x="1264919" y="670562"/>
            <a:ext cx="462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+mj-lt"/>
              </a:rPr>
              <a:t>Байка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74279E50-77F3-412B-946E-5BE1BC9CA300}"/>
              </a:ext>
            </a:extLst>
          </p:cNvPr>
          <p:cNvSpPr/>
          <p:nvPr/>
        </p:nvSpPr>
        <p:spPr>
          <a:xfrm>
            <a:off x="6868160" y="953086"/>
            <a:ext cx="670560" cy="448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36F926A-6AF9-4971-9668-DE23B34E2927}"/>
              </a:ext>
            </a:extLst>
          </p:cNvPr>
          <p:cNvSpPr/>
          <p:nvPr/>
        </p:nvSpPr>
        <p:spPr>
          <a:xfrm>
            <a:off x="6096000" y="5608320"/>
            <a:ext cx="1036320" cy="731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630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17683D89-E5B3-4BC1-B8E6-F094E8616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0" y="1791300"/>
            <a:ext cx="9804400" cy="302121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Стенфорд дійсно їздили до Еліоту, так як вони відвідали кілька вищих навчальних закладів, і поспілкувалися з їх ректорами. На той момент Стенфорд не знали, заснувати їм музей або університет. </a:t>
            </a:r>
            <a:r>
              <a:rPr lang="uk-UA" sz="2400" dirty="0" err="1"/>
              <a:t>Елліотт</a:t>
            </a:r>
            <a:r>
              <a:rPr lang="uk-UA" sz="2400" dirty="0"/>
              <a:t> порекомендував університет і сказав, що це обійдеться в п'ять мільйонів доларів. Стенфорд вирішили, що сума їх влаштовує, і вирішили заснувати університет.</a:t>
            </a:r>
          </a:p>
          <a:p>
            <a:pPr marL="0" indent="0">
              <a:buNone/>
            </a:pPr>
            <a:r>
              <a:rPr lang="ru-RU" sz="2400" dirty="0"/>
              <a:t>Але </a:t>
            </a:r>
            <a:r>
              <a:rPr lang="ru-RU" sz="2400" dirty="0" err="1"/>
              <a:t>фактичні</a:t>
            </a:r>
            <a:r>
              <a:rPr lang="ru-RU" sz="2400" dirty="0"/>
              <a:t> </a:t>
            </a:r>
            <a:r>
              <a:rPr lang="ru-RU" sz="2400" dirty="0" err="1"/>
              <a:t>витрати</a:t>
            </a:r>
            <a:r>
              <a:rPr lang="ru-RU" sz="2400" dirty="0"/>
              <a:t> на </a:t>
            </a:r>
            <a:r>
              <a:rPr lang="ru-RU" sz="2400" dirty="0" err="1"/>
              <a:t>побудову</a:t>
            </a:r>
            <a:r>
              <a:rPr lang="ru-RU" sz="2400" dirty="0"/>
              <a:t>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ru-RU" sz="2400" dirty="0" err="1"/>
              <a:t>склали</a:t>
            </a:r>
            <a:r>
              <a:rPr lang="ru-RU" sz="2400" dirty="0"/>
              <a:t> 22 </a:t>
            </a:r>
            <a:r>
              <a:rPr lang="ru-RU" sz="2400" dirty="0" err="1"/>
              <a:t>мільйони</a:t>
            </a:r>
            <a:r>
              <a:rPr lang="ru-RU" sz="2400" dirty="0"/>
              <a:t> </a:t>
            </a:r>
            <a:r>
              <a:rPr lang="ru-RU" sz="2400" dirty="0" err="1"/>
              <a:t>доларів</a:t>
            </a:r>
            <a:r>
              <a:rPr lang="ru-RU" sz="2400" dirty="0"/>
              <a:t> - </a:t>
            </a:r>
            <a:r>
              <a:rPr lang="ru-RU" sz="2400" dirty="0" err="1"/>
              <a:t>нечувана</a:t>
            </a:r>
            <a:r>
              <a:rPr lang="ru-RU" sz="2400" dirty="0"/>
              <a:t> сума на той </a:t>
            </a:r>
            <a:r>
              <a:rPr lang="ru-RU" sz="2400" dirty="0" err="1"/>
              <a:t>період</a:t>
            </a:r>
            <a:r>
              <a:rPr lang="ru-RU" sz="2400" dirty="0"/>
              <a:t> часу.</a:t>
            </a:r>
          </a:p>
          <a:p>
            <a:pPr marL="0" indent="0">
              <a:buNone/>
            </a:pPr>
            <a:endParaRPr lang="uk-UA" sz="2400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BCA54DE-BAF4-4DD9-A3C2-3F899B65D4C3}"/>
              </a:ext>
            </a:extLst>
          </p:cNvPr>
          <p:cNvSpPr/>
          <p:nvPr/>
        </p:nvSpPr>
        <p:spPr>
          <a:xfrm>
            <a:off x="6096000" y="5709920"/>
            <a:ext cx="64008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8AF4DA2-1322-46C5-BA5F-3F6E0A2E08AB}"/>
              </a:ext>
            </a:extLst>
          </p:cNvPr>
          <p:cNvSpPr/>
          <p:nvPr/>
        </p:nvSpPr>
        <p:spPr>
          <a:xfrm>
            <a:off x="6990080" y="1005840"/>
            <a:ext cx="487680" cy="528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38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A638005C-60A4-41DB-BD4D-41B3AFE737FD}"/>
              </a:ext>
            </a:extLst>
          </p:cNvPr>
          <p:cNvSpPr/>
          <p:nvPr/>
        </p:nvSpPr>
        <p:spPr>
          <a:xfrm>
            <a:off x="317753" y="2363724"/>
            <a:ext cx="435865" cy="2130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150B0-7532-43CC-8502-52291844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A0620C34-549D-4E62-8C2B-65B756A6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195" y="1229459"/>
            <a:ext cx="5527040" cy="439908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Важливо відзначити діяльність Стенфордського науково-дослідницького парку, заснованого в 30-х роках минулого століття професором Фредеріком </a:t>
            </a:r>
            <a:r>
              <a:rPr lang="uk-UA" sz="2400" dirty="0" err="1"/>
              <a:t>Терманом</a:t>
            </a:r>
            <a:r>
              <a:rPr lang="uk-UA" sz="2400" dirty="0"/>
              <a:t>, який пропонував студентам формувати навчальні підприємства, щоб на ділі застосувати засвоєні знання. Кожному відомий результат цього починання - поява Силіконової долини, в якій знаходяться компанії, зайняті передовими розробками в сфері цифрових, інформаційних та біотехнологій.</a:t>
            </a:r>
          </a:p>
        </p:txBody>
      </p:sp>
      <p:pic>
        <p:nvPicPr>
          <p:cNvPr id="8" name="Місце для зображення 16">
            <a:extLst>
              <a:ext uri="{FF2B5EF4-FFF2-40B4-BE49-F238E27FC236}">
                <a16:creationId xmlns:a16="http://schemas.microsoft.com/office/drawing/2014/main" id="{2458E6C0-DAE2-4FBF-8BE2-F02C2F2736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73" t="-181" r="35455" b="181"/>
          <a:stretch/>
        </p:blipFill>
        <p:spPr>
          <a:xfrm>
            <a:off x="1147652" y="0"/>
            <a:ext cx="3851068" cy="6858000"/>
          </a:xfrm>
          <a:custGeom>
            <a:avLst/>
            <a:gdLst>
              <a:gd name="connsiteX0" fmla="*/ 0 w 3816695"/>
              <a:gd name="connsiteY0" fmla="*/ 0 h 6858000"/>
              <a:gd name="connsiteX1" fmla="*/ 1779016 w 3816695"/>
              <a:gd name="connsiteY1" fmla="*/ 0 h 6858000"/>
              <a:gd name="connsiteX2" fmla="*/ 2081372 w 3816695"/>
              <a:gd name="connsiteY2" fmla="*/ 182719 h 6858000"/>
              <a:gd name="connsiteX3" fmla="*/ 3816695 w 3816695"/>
              <a:gd name="connsiteY3" fmla="*/ 3429297 h 6858000"/>
              <a:gd name="connsiteX4" fmla="*/ 2081372 w 3816695"/>
              <a:gd name="connsiteY4" fmla="*/ 6675876 h 6858000"/>
              <a:gd name="connsiteX5" fmla="*/ 1779999 w 3816695"/>
              <a:gd name="connsiteY5" fmla="*/ 6858000 h 6858000"/>
              <a:gd name="connsiteX6" fmla="*/ 0 w 381669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6695" h="6858000">
                <a:moveTo>
                  <a:pt x="0" y="0"/>
                </a:moveTo>
                <a:lnTo>
                  <a:pt x="1779016" y="0"/>
                </a:lnTo>
                <a:lnTo>
                  <a:pt x="2081372" y="182719"/>
                </a:lnTo>
                <a:cubicBezTo>
                  <a:pt x="3128342" y="886316"/>
                  <a:pt x="3816695" y="2077842"/>
                  <a:pt x="3816695" y="3429297"/>
                </a:cubicBezTo>
                <a:cubicBezTo>
                  <a:pt x="3816695" y="4780752"/>
                  <a:pt x="3128342" y="5972279"/>
                  <a:pt x="2081372" y="6675876"/>
                </a:cubicBezTo>
                <a:lnTo>
                  <a:pt x="1779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854B3572-75E9-4E16-9EB6-0AAD91FC5AB7}"/>
              </a:ext>
            </a:extLst>
          </p:cNvPr>
          <p:cNvSpPr/>
          <p:nvPr/>
        </p:nvSpPr>
        <p:spPr>
          <a:xfrm>
            <a:off x="6096002" y="573004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CC4323B-BCB6-4CB9-9D8C-AFEB10F08E78}"/>
              </a:ext>
            </a:extLst>
          </p:cNvPr>
          <p:cNvSpPr/>
          <p:nvPr/>
        </p:nvSpPr>
        <p:spPr>
          <a:xfrm>
            <a:off x="7010402" y="914400"/>
            <a:ext cx="355598" cy="3150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596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7E19986B-6BF1-4ACF-B9CC-DBD1466D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322" y="23964"/>
            <a:ext cx="5010518" cy="1563624"/>
          </a:xfrm>
        </p:spPr>
        <p:txBody>
          <a:bodyPr rtlCol="0"/>
          <a:lstStyle/>
          <a:p>
            <a:r>
              <a:rPr lang="uk-UA" b="1" i="1" dirty="0"/>
              <a:t>Відкриття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2"/>
          </p:nvPr>
        </p:nvSpPr>
        <p:spPr>
          <a:xfrm>
            <a:off x="1329322" y="1246340"/>
            <a:ext cx="5437238" cy="511382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Autofit/>
          </a:bodyPr>
          <a:lstStyle/>
          <a:p>
            <a:r>
              <a:rPr lang="uk-UA" sz="2400" dirty="0"/>
              <a:t>Стенфордський університет відкрив свої двері для перших студентів 1 жовтня 1891 року. Учнями на той момент були більше 500 студентів. Девізом університету була обрана фраза:         "Віє вітер свободи" з твору Ульріха фон </a:t>
            </a:r>
            <a:r>
              <a:rPr lang="uk-UA" sz="2400" dirty="0" err="1"/>
              <a:t>Гуттена</a:t>
            </a:r>
            <a:r>
              <a:rPr lang="uk-UA" sz="2400" dirty="0"/>
              <a:t>, натякає на незалежність навчального закладу. Не дарма з самого заснування Стенфорд був університетом, який дозволив жінкам здобувати освіту нарівні з чоловіками. У перший навчальний рік дівчата-студентки склали 20% від усіх учнів, причому 25% з них віддали перевагу вивченню науки.</a:t>
            </a:r>
          </a:p>
          <a:p>
            <a:pPr rtl="0"/>
            <a:endParaRPr lang="uk-UA" sz="2400" dirty="0"/>
          </a:p>
        </p:txBody>
      </p:sp>
      <p:sp>
        <p:nvSpPr>
          <p:cNvPr id="8" name="Овал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9322" y="5717514"/>
            <a:ext cx="1012464" cy="100713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2700" dirty="0"/>
          </a:p>
        </p:txBody>
      </p:sp>
      <p:sp>
        <p:nvSpPr>
          <p:cNvPr id="10" name="Номер слайда 04">
            <a:extLst>
              <a:ext uri="{FF2B5EF4-FFF2-40B4-BE49-F238E27FC236}">
                <a16:creationId xmlns:a16="http://schemas.microsoft.com/office/drawing/2014/main" id="{979C3E78-CF44-41DC-A57F-A9DFA28E5F1F}"/>
              </a:ext>
            </a:extLst>
          </p:cNvPr>
          <p:cNvSpPr txBox="1">
            <a:spLocks/>
          </p:cNvSpPr>
          <p:nvPr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8D877B3-D348-4611-9BDB-C5374591D951}" type="slidenum">
              <a:rPr lang="uk-UA" sz="1000" smtClean="0">
                <a:solidFill>
                  <a:schemeClr val="bg1">
                    <a:alpha val="50000"/>
                  </a:schemeClr>
                </a:solidFill>
              </a:rPr>
              <a:pPr rtl="0"/>
              <a:t>8</a:t>
            </a:fld>
            <a:endParaRPr lang="uk-UA" sz="1000" dirty="0">
              <a:solidFill>
                <a:schemeClr val="bg1">
                  <a:alpha val="50000"/>
                </a:schemeClr>
              </a:solidFill>
            </a:endParaRPr>
          </a:p>
        </p:txBody>
      </p:sp>
      <p:pic>
        <p:nvPicPr>
          <p:cNvPr id="12" name="Місце для зображення 8">
            <a:extLst>
              <a:ext uri="{FF2B5EF4-FFF2-40B4-BE49-F238E27FC236}">
                <a16:creationId xmlns:a16="http://schemas.microsoft.com/office/drawing/2014/main" id="{E39A3B84-CFD4-49E0-A403-BA35D4B97A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300" r="11729"/>
          <a:stretch/>
        </p:blipFill>
        <p:spPr>
          <a:xfrm>
            <a:off x="6248400" y="23964"/>
            <a:ext cx="5943600" cy="6858000"/>
          </a:xfr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B4406EE-8766-4C81-9299-5CCB79171D0E}"/>
              </a:ext>
            </a:extLst>
          </p:cNvPr>
          <p:cNvSpPr/>
          <p:nvPr/>
        </p:nvSpPr>
        <p:spPr>
          <a:xfrm>
            <a:off x="329184" y="2377440"/>
            <a:ext cx="438912" cy="2151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Stanford University </a:t>
            </a:r>
            <a:endParaRPr lang="uk-UA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1311F5-423F-4ADE-8FE5-12BAF10E8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Місце для зображення 16">
            <a:extLst>
              <a:ext uri="{FF2B5EF4-FFF2-40B4-BE49-F238E27FC236}">
                <a16:creationId xmlns:a16="http://schemas.microsoft.com/office/drawing/2014/main" id="{1E3B9FEC-22B7-4FE3-B73D-CDC86E43E160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 rotWithShape="1">
          <a:blip r:embed="rId3"/>
          <a:srcRect l="38195" r="14134"/>
          <a:stretch/>
        </p:blipFill>
        <p:spPr>
          <a:xfrm>
            <a:off x="1147653" y="0"/>
            <a:ext cx="4196252" cy="6858000"/>
          </a:xfr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1E0449-C335-46DB-B971-B68D8522B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824" y="541294"/>
            <a:ext cx="5568696" cy="61976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uk-UA" b="1" i="1" dirty="0"/>
              <a:t> Університет сьогодні</a:t>
            </a:r>
          </a:p>
        </p:txBody>
      </p:sp>
      <p:sp>
        <p:nvSpPr>
          <p:cNvPr id="11" name="Місце для тексту 10"/>
          <p:cNvSpPr>
            <a:spLocks noGrp="1"/>
          </p:cNvSpPr>
          <p:nvPr>
            <p:ph type="body" sz="quarter" idx="39"/>
          </p:nvPr>
        </p:nvSpPr>
        <p:spPr>
          <a:xfrm>
            <a:off x="5343905" y="1190022"/>
            <a:ext cx="6392283" cy="5331186"/>
          </a:xfrm>
          <a:solidFill>
            <a:schemeClr val="bg1"/>
          </a:solidFill>
        </p:spPr>
        <p:txBody>
          <a:bodyPr rtlCol="0"/>
          <a:lstStyle/>
          <a:p>
            <a:pPr marL="0" indent="0">
              <a:lnSpc>
                <a:spcPct val="100000"/>
              </a:lnSpc>
              <a:buNone/>
            </a:pPr>
            <a:r>
              <a:rPr lang="uk-UA" sz="2400" dirty="0"/>
              <a:t>Сьогодні Стенфордський університет складається з семи шкіл і 18 міждисциплінарних інститутів, у яких навчається понад 16 000 студентів, 2100 викладачів і 1800 </a:t>
            </a:r>
            <a:r>
              <a:rPr lang="uk-UA" sz="2400" dirty="0" err="1"/>
              <a:t>постдокторантів</a:t>
            </a:r>
            <a:r>
              <a:rPr lang="uk-UA" sz="2400" dirty="0"/>
              <a:t>. Стенфорд є міжнародним навчальним закладом, в якому навчаються студенти з усіх 50 штатів США та 91 іншої країни. Це також потужний центр легкої атлетики , з 900 нинішніми студентами-спортсменами та історією 128 національних титулів і 22 поспіль Кубків спортивних директорів </a:t>
            </a:r>
            <a:r>
              <a:rPr lang="en-US" sz="2400" dirty="0"/>
              <a:t>Learfield, </a:t>
            </a:r>
            <a:r>
              <a:rPr lang="uk-UA" sz="2400" dirty="0"/>
              <a:t>нагороджених найкращою міжвузівською програмою легкої атлетики в країні.</a:t>
            </a:r>
          </a:p>
          <a:p>
            <a:pPr marL="0" indent="0">
              <a:lnSpc>
                <a:spcPct val="100000"/>
              </a:lnSpc>
              <a:buNone/>
            </a:pPr>
            <a:endParaRPr lang="uk-UA" sz="24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3DD17F7-E5CF-4C19-8BC5-7493B9674502}"/>
              </a:ext>
            </a:extLst>
          </p:cNvPr>
          <p:cNvSpPr/>
          <p:nvPr/>
        </p:nvSpPr>
        <p:spPr>
          <a:xfrm>
            <a:off x="329184" y="2377440"/>
            <a:ext cx="438912" cy="2151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E14655-6191-4422-A4E7-F87D7ADB7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615797" y="3015371"/>
            <a:ext cx="2328874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5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Fashion Brochure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0C0C0C"/>
      </a:accent2>
      <a:accent3>
        <a:srgbClr val="595959"/>
      </a:accent3>
      <a:accent4>
        <a:srgbClr val="F9D5E9"/>
      </a:accent4>
      <a:accent5>
        <a:srgbClr val="EE81BD"/>
      </a:accent5>
      <a:accent6>
        <a:srgbClr val="D54773"/>
      </a:accent6>
      <a:hlink>
        <a:srgbClr val="C830CC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54238_TF16411254" id="{093B4489-FE0A-4379-A69E-A084C580B7F6}" vid="{9733212B-966B-4711-8C52-2595B6DC023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215998C-280A-471A-8BB1-CDC2B95FC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0B596E-8E5F-4DB7-9C0B-A416410C0F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1DA07E-9A1F-402C-A357-ABD24F8C703B}">
  <ds:schemaRefs>
    <ds:schemaRef ds:uri="16c05727-aa75-4e4a-9b5f-8a80a1165891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71af3243-3dd4-4a8d-8c0d-dd76da1f02a5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Сучасна презентація</Template>
  <TotalTime>0</TotalTime>
  <Words>846</Words>
  <Application>Microsoft Office PowerPoint</Application>
  <PresentationFormat>Широкий екран</PresentationFormat>
  <Paragraphs>31</Paragraphs>
  <Slides>12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Стенфордський університет</vt:lpstr>
      <vt:lpstr>Презентація PowerPoint</vt:lpstr>
      <vt:lpstr>Історія заснування </vt:lpstr>
      <vt:lpstr>Презентація PowerPoint</vt:lpstr>
      <vt:lpstr>Презентація PowerPoint</vt:lpstr>
      <vt:lpstr>Презентація PowerPoint</vt:lpstr>
      <vt:lpstr>Презентація PowerPoint</vt:lpstr>
      <vt:lpstr>Відкриття </vt:lpstr>
      <vt:lpstr> Університет сьогодні</vt:lpstr>
      <vt:lpstr>Презентація PowerPoint</vt:lpstr>
      <vt:lpstr>Презентація PowerPoint</vt:lpstr>
      <vt:lpstr>ДЯКУЮ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2023-09-09T17:49:10Z</dcterms:created>
  <dcterms:modified xsi:type="dcterms:W3CDTF">2025-01-29T07:01:47Z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