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7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30" autoAdjust="0"/>
    <p:restoredTop sz="94660"/>
  </p:normalViewPr>
  <p:slideViewPr>
    <p:cSldViewPr snapToGrid="0">
      <p:cViewPr>
        <p:scale>
          <a:sx n="66" d="100"/>
          <a:sy n="66" d="100"/>
        </p:scale>
        <p:origin x="-2622" y="-11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4000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740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8449662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0841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32001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5446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0591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2199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7735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1506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97258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4164643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9825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59164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8204522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5504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760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  <p:sldLayoutId id="2147483951" r:id="rId14"/>
    <p:sldLayoutId id="2147483952" r:id="rId15"/>
    <p:sldLayoutId id="21474839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7257" y="1582058"/>
            <a:ext cx="10459583" cy="3616238"/>
          </a:xfrm>
        </p:spPr>
        <p:txBody>
          <a:bodyPr>
            <a:noAutofit/>
          </a:bodyPr>
          <a:lstStyle/>
          <a:p>
            <a:pPr algn="ctr"/>
            <a:r>
              <a:rPr lang="uk-UA" sz="8000" b="1" dirty="0" smtClean="0">
                <a:latin typeface="Bookman Old Style" pitchFamily="18" charset="0"/>
              </a:rPr>
              <a:t>Слово и его лексическое значение</a:t>
            </a:r>
            <a:endParaRPr lang="en-US" sz="8000" b="1" dirty="0">
              <a:latin typeface="Bookman Old Styl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4421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7953" y="503883"/>
            <a:ext cx="9457647" cy="5708231"/>
          </a:xfrm>
        </p:spPr>
        <p:txBody>
          <a:bodyPr>
            <a:noAutofit/>
          </a:bodyPr>
          <a:lstStyle/>
          <a:p>
            <a:pPr marL="400050" indent="-400050">
              <a:buFont typeface="+mj-lt"/>
              <a:buAutoNum type="romanUcPeriod" startAt="3"/>
            </a:pPr>
            <a:r>
              <a:rPr lang="ru-RU" sz="3200" dirty="0" smtClean="0">
                <a:latin typeface="Bookman Old Style" pitchFamily="18" charset="0"/>
              </a:rPr>
              <a:t>1) С увлечением </a:t>
            </a:r>
            <a:r>
              <a:rPr lang="ru-RU" sz="3200" b="1" dirty="0" smtClean="0">
                <a:latin typeface="Bookman Old Style" pitchFamily="18" charset="0"/>
              </a:rPr>
              <a:t>рассказывать </a:t>
            </a:r>
            <a:r>
              <a:rPr lang="ru-RU" sz="3200" dirty="0" smtClean="0">
                <a:latin typeface="Bookman Old Style" pitchFamily="18" charset="0"/>
              </a:rPr>
              <a:t>о чём-либо. 2) </a:t>
            </a:r>
            <a:r>
              <a:rPr lang="ru-RU" sz="3200" b="1" dirty="0" smtClean="0">
                <a:latin typeface="Bookman Old Style" pitchFamily="18" charset="0"/>
              </a:rPr>
              <a:t>Восторгаться </a:t>
            </a:r>
            <a:r>
              <a:rPr lang="ru-RU" sz="3200" dirty="0" smtClean="0">
                <a:latin typeface="Bookman Old Style" pitchFamily="18" charset="0"/>
              </a:rPr>
              <a:t>новой пьесой. 3)</a:t>
            </a:r>
            <a:r>
              <a:rPr lang="ru-RU" sz="3200" b="1" dirty="0" smtClean="0">
                <a:latin typeface="Bookman Old Style" pitchFamily="18" charset="0"/>
              </a:rPr>
              <a:t>Путешествовать </a:t>
            </a:r>
            <a:r>
              <a:rPr lang="ru-RU" sz="3200" dirty="0" smtClean="0">
                <a:latin typeface="Bookman Old Style" pitchFamily="18" charset="0"/>
              </a:rPr>
              <a:t>в течение длительного времени. 4) </a:t>
            </a:r>
            <a:r>
              <a:rPr lang="ru-RU" sz="3200" b="1" dirty="0" smtClean="0">
                <a:latin typeface="Bookman Old Style" pitchFamily="18" charset="0"/>
              </a:rPr>
              <a:t>Предвидеть </a:t>
            </a:r>
            <a:r>
              <a:rPr lang="ru-RU" sz="3200" dirty="0" smtClean="0">
                <a:latin typeface="Bookman Old Style" pitchFamily="18" charset="0"/>
              </a:rPr>
              <a:t>ход событий. 5)</a:t>
            </a:r>
            <a:r>
              <a:rPr lang="ru-RU" sz="3200" b="1" dirty="0" smtClean="0">
                <a:latin typeface="Bookman Old Style" pitchFamily="18" charset="0"/>
              </a:rPr>
              <a:t>Отворить</a:t>
            </a:r>
            <a:r>
              <a:rPr lang="ru-RU" sz="3200" dirty="0" smtClean="0">
                <a:latin typeface="Bookman Old Style" pitchFamily="18" charset="0"/>
              </a:rPr>
              <a:t> наружную дверь. 6)</a:t>
            </a:r>
            <a:r>
              <a:rPr lang="ru-RU" sz="3200" b="1" dirty="0" smtClean="0">
                <a:latin typeface="Bookman Old Style" pitchFamily="18" charset="0"/>
              </a:rPr>
              <a:t>Воодушевить </a:t>
            </a:r>
            <a:r>
              <a:rPr lang="ru-RU" sz="3200" dirty="0" smtClean="0">
                <a:latin typeface="Bookman Old Style" pitchFamily="18" charset="0"/>
              </a:rPr>
              <a:t>людей. 7)</a:t>
            </a:r>
            <a:r>
              <a:rPr lang="ru-RU" sz="3200" b="1" dirty="0" smtClean="0">
                <a:latin typeface="Bookman Old Style" pitchFamily="18" charset="0"/>
              </a:rPr>
              <a:t>Смотреть</a:t>
            </a:r>
            <a:r>
              <a:rPr lang="ru-RU" sz="3200" dirty="0" smtClean="0">
                <a:latin typeface="Bookman Old Style" pitchFamily="18" charset="0"/>
              </a:rPr>
              <a:t> на бушующее море. 8) </a:t>
            </a:r>
            <a:r>
              <a:rPr lang="ru-RU" sz="3200" b="1" dirty="0" smtClean="0">
                <a:latin typeface="Bookman Old Style" pitchFamily="18" charset="0"/>
              </a:rPr>
              <a:t>Просить </a:t>
            </a:r>
            <a:r>
              <a:rPr lang="ru-RU" sz="3200" dirty="0" smtClean="0">
                <a:latin typeface="Bookman Old Style" pitchFamily="18" charset="0"/>
              </a:rPr>
              <a:t>о помощи.</a:t>
            </a:r>
          </a:p>
          <a:p>
            <a:pPr marL="400050" indent="-400050">
              <a:buFont typeface="+mj-lt"/>
              <a:buAutoNum type="romanUcPeriod" startAt="3"/>
            </a:pPr>
            <a:r>
              <a:rPr lang="ru-RU" sz="3200" dirty="0" smtClean="0">
                <a:latin typeface="Bookman Old Style" pitchFamily="18" charset="0"/>
              </a:rPr>
              <a:t>1) Возвращаться </a:t>
            </a:r>
            <a:r>
              <a:rPr lang="ru-RU" sz="3200" b="1" dirty="0" smtClean="0">
                <a:latin typeface="Bookman Old Style" pitchFamily="18" charset="0"/>
              </a:rPr>
              <a:t>впотьмах</a:t>
            </a:r>
            <a:r>
              <a:rPr lang="ru-RU" sz="3200" dirty="0" smtClean="0">
                <a:latin typeface="Bookman Old Style" pitchFamily="18" charset="0"/>
              </a:rPr>
              <a:t>. 2) </a:t>
            </a:r>
            <a:r>
              <a:rPr lang="ru-RU" sz="3200" b="1" dirty="0" smtClean="0">
                <a:latin typeface="Bookman Old Style" pitchFamily="18" charset="0"/>
              </a:rPr>
              <a:t>Вмиг </a:t>
            </a:r>
            <a:r>
              <a:rPr lang="ru-RU" sz="3200" dirty="0" smtClean="0">
                <a:latin typeface="Bookman Old Style" pitchFamily="18" charset="0"/>
              </a:rPr>
              <a:t>всё сделать. 3) </a:t>
            </a:r>
            <a:r>
              <a:rPr lang="ru-RU" sz="3200" b="1" dirty="0" smtClean="0">
                <a:latin typeface="Bookman Old Style" pitchFamily="18" charset="0"/>
              </a:rPr>
              <a:t>Лестно </a:t>
            </a:r>
            <a:r>
              <a:rPr lang="ru-RU" sz="3200" dirty="0" smtClean="0">
                <a:latin typeface="Bookman Old Style" pitchFamily="18" charset="0"/>
              </a:rPr>
              <a:t>отзываться о ком-либо. 4) </a:t>
            </a:r>
            <a:r>
              <a:rPr lang="ru-RU" sz="3200" b="1" dirty="0" smtClean="0">
                <a:latin typeface="Bookman Old Style" pitchFamily="18" charset="0"/>
              </a:rPr>
              <a:t>Льстиво </a:t>
            </a:r>
            <a:r>
              <a:rPr lang="ru-RU" sz="3200" dirty="0" smtClean="0">
                <a:latin typeface="Bookman Old Style" pitchFamily="18" charset="0"/>
              </a:rPr>
              <a:t>говорить.</a:t>
            </a:r>
            <a:endParaRPr lang="en-US" sz="3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5509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7668" y="547426"/>
            <a:ext cx="9283475" cy="33317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Bookman Old Style" pitchFamily="18" charset="0"/>
              </a:rPr>
              <a:t>1) Ученики внимательно … в микроскоп каплю жидкости. Дети бесцеремонно … приезжего </a:t>
            </a:r>
            <a:r>
              <a:rPr lang="ru-RU" sz="3200" i="1" dirty="0" smtClean="0">
                <a:latin typeface="Bookman Old Style" pitchFamily="18" charset="0"/>
              </a:rPr>
              <a:t>(разглядывать, рассматривать). </a:t>
            </a:r>
            <a:r>
              <a:rPr lang="ru-RU" sz="3200" dirty="0" smtClean="0">
                <a:latin typeface="Bookman Old Style" pitchFamily="18" charset="0"/>
              </a:rPr>
              <a:t>2) Древние египтяне … огромные пирамиды. На берегу реки недавно … купальню. Из палатки и вёсел туристы быстро … носилки </a:t>
            </a:r>
            <a:r>
              <a:rPr lang="ru-RU" sz="3200" i="1" dirty="0" smtClean="0">
                <a:latin typeface="Bookman Old Style" pitchFamily="18" charset="0"/>
              </a:rPr>
              <a:t>(соорудить, воздвигнуть, построить). </a:t>
            </a:r>
            <a:r>
              <a:rPr lang="ru-RU" sz="3200" dirty="0" smtClean="0">
                <a:latin typeface="Bookman Old Style" pitchFamily="18" charset="0"/>
              </a:rPr>
              <a:t>3) Наш попутчик рассказал … историю. У него оказался пытливый и … ум </a:t>
            </a:r>
            <a:r>
              <a:rPr lang="ru-RU" sz="3200" i="1" dirty="0" smtClean="0">
                <a:latin typeface="Bookman Old Style" pitchFamily="18" charset="0"/>
              </a:rPr>
              <a:t>(любознательный, любопытный).</a:t>
            </a:r>
            <a:endParaRPr lang="en-US" sz="3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002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1839" y="678055"/>
            <a:ext cx="9283475" cy="33317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Bookman Old Style" pitchFamily="18" charset="0"/>
              </a:rPr>
              <a:t>4) «Вы … на здоровье», – радушно угощала нас хозяйка. Мы сели к столу и стали с аппетитом … </a:t>
            </a:r>
            <a:r>
              <a:rPr lang="ru-RU" sz="3200" i="1" dirty="0" smtClean="0">
                <a:latin typeface="Bookman Old Style" pitchFamily="18" charset="0"/>
              </a:rPr>
              <a:t>(есть, кушать). </a:t>
            </a:r>
            <a:r>
              <a:rPr lang="ru-RU" sz="3200" dirty="0" smtClean="0">
                <a:latin typeface="Bookman Old Style" pitchFamily="18" charset="0"/>
              </a:rPr>
              <a:t>5) Закат солнца был совершенно чист, и это казалось хорошим … Мрачное … старого охотника, к счастью, не оправдалось. Только истинная наука обладает даром … событий </a:t>
            </a:r>
            <a:r>
              <a:rPr lang="ru-RU" sz="3200" i="1" dirty="0" smtClean="0">
                <a:latin typeface="Bookman Old Style" pitchFamily="18" charset="0"/>
              </a:rPr>
              <a:t>(предвидение, предсказание, предзнаменование).</a:t>
            </a:r>
            <a:r>
              <a:rPr lang="ru-RU" sz="3200" dirty="0" smtClean="0">
                <a:latin typeface="Bookman Old Style" pitchFamily="18" charset="0"/>
              </a:rPr>
              <a:t> </a:t>
            </a:r>
            <a:endParaRPr lang="en-US" sz="3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362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8458" y="286169"/>
            <a:ext cx="9666514" cy="61581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Bookman Old Style" pitchFamily="18" charset="0"/>
              </a:rPr>
              <a:t>1) Заводские …, надёжные … </a:t>
            </a:r>
            <a:r>
              <a:rPr lang="en-US" sz="3600" smtClean="0">
                <a:latin typeface="Bookman Old Style" pitchFamily="18" charset="0"/>
              </a:rPr>
              <a:t>,</a:t>
            </a:r>
            <a:r>
              <a:rPr lang="ru-RU" sz="3600" smtClean="0">
                <a:latin typeface="Bookman Old Style" pitchFamily="18" charset="0"/>
              </a:rPr>
              <a:t>рубежей </a:t>
            </a:r>
            <a:r>
              <a:rPr lang="ru-RU" sz="3600" i="1" dirty="0" smtClean="0">
                <a:latin typeface="Bookman Old Style" pitchFamily="18" charset="0"/>
              </a:rPr>
              <a:t>(страж, сторож).</a:t>
            </a:r>
            <a:r>
              <a:rPr lang="ru-RU" sz="3600" dirty="0" smtClean="0">
                <a:latin typeface="Bookman Old Style" pitchFamily="18" charset="0"/>
              </a:rPr>
              <a:t> 2) … курс истории, … пиджак </a:t>
            </a:r>
            <a:r>
              <a:rPr lang="ru-RU" sz="3600" i="1" dirty="0" smtClean="0">
                <a:latin typeface="Bookman Old Style" pitchFamily="18" charset="0"/>
              </a:rPr>
              <a:t>(краткий, короткий).</a:t>
            </a:r>
            <a:r>
              <a:rPr lang="ru-RU" sz="3600" dirty="0" smtClean="0">
                <a:latin typeface="Bookman Old Style" pitchFamily="18" charset="0"/>
              </a:rPr>
              <a:t> 3) … дети, … суждения </a:t>
            </a:r>
            <a:r>
              <a:rPr lang="ru-RU" sz="3600" i="1" dirty="0" smtClean="0">
                <a:latin typeface="Bookman Old Style" pitchFamily="18" charset="0"/>
              </a:rPr>
              <a:t>(здравый, здоровый).</a:t>
            </a:r>
            <a:r>
              <a:rPr lang="ru-RU" sz="3600" dirty="0" smtClean="0">
                <a:latin typeface="Bookman Old Style" pitchFamily="18" charset="0"/>
              </a:rPr>
              <a:t> 4) Идущий впереди, или …, дозор; жить на … улице города </a:t>
            </a:r>
            <a:r>
              <a:rPr lang="ru-RU" sz="3600" i="1" dirty="0" smtClean="0">
                <a:latin typeface="Bookman Old Style" pitchFamily="18" charset="0"/>
              </a:rPr>
              <a:t>(главный, головной).</a:t>
            </a:r>
            <a:r>
              <a:rPr lang="ru-RU" sz="3600" dirty="0" smtClean="0">
                <a:latin typeface="Bookman Old Style" pitchFamily="18" charset="0"/>
              </a:rPr>
              <a:t> 5) … каменные глыбы, … турбину </a:t>
            </a:r>
            <a:r>
              <a:rPr lang="ru-RU" sz="3600" i="1" dirty="0" smtClean="0">
                <a:latin typeface="Bookman Old Style" pitchFamily="18" charset="0"/>
              </a:rPr>
              <a:t>(вращать, ворочать). </a:t>
            </a:r>
            <a:r>
              <a:rPr lang="ru-RU" sz="3600" dirty="0" smtClean="0">
                <a:latin typeface="Bookman Old Style" pitchFamily="18" charset="0"/>
              </a:rPr>
              <a:t>6)… вещи, … нравы </a:t>
            </a:r>
            <a:r>
              <a:rPr lang="ru-RU" sz="3600" i="1" dirty="0" smtClean="0">
                <a:latin typeface="Bookman Old Style" pitchFamily="18" charset="0"/>
              </a:rPr>
              <a:t>(чуждый, чужой).</a:t>
            </a:r>
            <a:endParaRPr lang="en-US" sz="36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7487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9086" y="373255"/>
            <a:ext cx="9724571" cy="59259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Bookman Old Style" pitchFamily="18" charset="0"/>
              </a:rPr>
              <a:t>1) Выступавшие критиковали … в работе месткома. Техник долго не мог обнаружить … мотора. </a:t>
            </a:r>
            <a:r>
              <a:rPr lang="ru-RU" sz="3200" i="1" dirty="0" smtClean="0">
                <a:latin typeface="Bookman Old Style" pitchFamily="18" charset="0"/>
              </a:rPr>
              <a:t>(недостатки, дефекты)</a:t>
            </a:r>
            <a:r>
              <a:rPr lang="ru-RU" sz="3200" dirty="0" smtClean="0">
                <a:latin typeface="Bookman Old Style" pitchFamily="18" charset="0"/>
              </a:rPr>
              <a:t> 2)Специальные устройства служат для уменьшения … корпуса корабля. … рук после контузии мешало столяру работать. </a:t>
            </a:r>
            <a:r>
              <a:rPr lang="ru-RU" sz="3200" i="1" dirty="0" smtClean="0">
                <a:latin typeface="Bookman Old Style" pitchFamily="18" charset="0"/>
              </a:rPr>
              <a:t>(вибрация, дрожание) </a:t>
            </a:r>
            <a:r>
              <a:rPr lang="ru-RU" sz="3200" dirty="0" smtClean="0">
                <a:latin typeface="Bookman Old Style" pitchFamily="18" charset="0"/>
              </a:rPr>
              <a:t>3) Серьёзный пограничный … обострил отношения между двумя соседними государствами. В нашем классе на днях произошёл забавный … . </a:t>
            </a:r>
            <a:r>
              <a:rPr lang="ru-RU" sz="3200" i="1" dirty="0" smtClean="0">
                <a:latin typeface="Bookman Old Style" pitchFamily="18" charset="0"/>
              </a:rPr>
              <a:t>(</a:t>
            </a:r>
            <a:r>
              <a:rPr lang="ru-RU" sz="3200" dirty="0" smtClean="0">
                <a:latin typeface="Bookman Old Style" pitchFamily="18" charset="0"/>
              </a:rPr>
              <a:t>случай, инцидент)</a:t>
            </a:r>
            <a:endParaRPr lang="en-US" sz="3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9370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2811" y="576455"/>
            <a:ext cx="9283475" cy="57227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Bookman Old Style" pitchFamily="18" charset="0"/>
              </a:rPr>
              <a:t>4) </a:t>
            </a:r>
            <a:r>
              <a:rPr lang="ru-RU" sz="3600" dirty="0" err="1" smtClean="0">
                <a:latin typeface="Bookman Old Style" pitchFamily="18" charset="0"/>
              </a:rPr>
              <a:t>К.Д.Ушинский</a:t>
            </a:r>
            <a:r>
              <a:rPr lang="ru-RU" sz="3600" dirty="0" smtClean="0">
                <a:latin typeface="Bookman Old Style" pitchFamily="18" charset="0"/>
              </a:rPr>
              <a:t> – знаменитый русский … . В школу приехал новый … истории. </a:t>
            </a:r>
            <a:r>
              <a:rPr lang="ru-RU" sz="3600" i="1" dirty="0" smtClean="0">
                <a:latin typeface="Bookman Old Style" pitchFamily="18" charset="0"/>
              </a:rPr>
              <a:t>(педагог, преподаватель) </a:t>
            </a:r>
            <a:r>
              <a:rPr lang="ru-RU" sz="3600" dirty="0" smtClean="0">
                <a:latin typeface="Bookman Old Style" pitchFamily="18" charset="0"/>
              </a:rPr>
              <a:t>5) Лаборант провёл … крови. При фонетическом … слов ученик не сделал ни одной ошибки. </a:t>
            </a:r>
            <a:r>
              <a:rPr lang="ru-RU" sz="3600" i="1" dirty="0" smtClean="0">
                <a:latin typeface="Bookman Old Style" pitchFamily="18" charset="0"/>
              </a:rPr>
              <a:t>(анализ, разбор) </a:t>
            </a:r>
            <a:r>
              <a:rPr lang="ru-RU" sz="3600" dirty="0" smtClean="0">
                <a:latin typeface="Bookman Old Style" pitchFamily="18" charset="0"/>
              </a:rPr>
              <a:t>6) Решая алгебраические задачи, мы использовали приём … . Дочь имела </a:t>
            </a:r>
            <a:r>
              <a:rPr lang="ru-RU" sz="3600" dirty="0" err="1" smtClean="0">
                <a:latin typeface="Bookman Old Style" pitchFamily="18" charset="0"/>
              </a:rPr>
              <a:t>больш</a:t>
            </a:r>
            <a:r>
              <a:rPr lang="ru-RU" sz="3600" dirty="0" smtClean="0">
                <a:latin typeface="Bookman Old Style" pitchFamily="18" charset="0"/>
              </a:rPr>
              <a:t>.. … с матерью. </a:t>
            </a:r>
            <a:r>
              <a:rPr lang="ru-RU" sz="3600" i="1" dirty="0" smtClean="0">
                <a:latin typeface="Bookman Old Style" pitchFamily="18" charset="0"/>
              </a:rPr>
              <a:t>(аналогия, сходство)</a:t>
            </a:r>
            <a:endParaRPr lang="en-US" sz="36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327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6230" y="348337"/>
            <a:ext cx="9791926" cy="1696009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Bookman Old Style" pitchFamily="18" charset="0"/>
              </a:rPr>
              <a:t>Упражнение</a:t>
            </a:r>
            <a:r>
              <a:rPr lang="ru-RU" b="1" dirty="0">
                <a:latin typeface="Bookman Old Style" pitchFamily="18" charset="0"/>
              </a:rPr>
              <a:t> </a:t>
            </a:r>
            <a:r>
              <a:rPr lang="en-US" b="1" dirty="0" smtClean="0">
                <a:latin typeface="Bookman Old Style" pitchFamily="18" charset="0"/>
              </a:rPr>
              <a:t>4</a:t>
            </a:r>
            <a:r>
              <a:rPr lang="ru-RU" b="1" dirty="0" smtClean="0">
                <a:latin typeface="Bookman Old Style" pitchFamily="18" charset="0"/>
              </a:rPr>
              <a:t/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i="1" dirty="0" smtClean="0">
                <a:latin typeface="Bookman Old Style" pitchFamily="18" charset="0"/>
              </a:rPr>
              <a:t>Укажите значение фразеологических оборотов</a:t>
            </a:r>
            <a:endParaRPr lang="en-US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4914" y="2322287"/>
            <a:ext cx="9901343" cy="3835678"/>
          </a:xfrm>
        </p:spPr>
        <p:txBody>
          <a:bodyPr>
            <a:noAutofit/>
          </a:bodyPr>
          <a:lstStyle/>
          <a:p>
            <a:pPr marL="400050" indent="-400050">
              <a:buNone/>
            </a:pPr>
            <a:r>
              <a:rPr lang="ru-RU" sz="3600" dirty="0" smtClean="0">
                <a:latin typeface="Bookman Old Style" pitchFamily="18" charset="0"/>
              </a:rPr>
              <a:t> Ломать голову, бить баклуши, проливной дождь, взять реванш, кануть в лету, претворять в жизнь, медвежья услуга, подводить мину, делать из мухи слона, битый час, держать слово, стереть в порошок, сломя голову, ахиллесова пята, держать порох сухим.</a:t>
            </a:r>
            <a:endParaRPr lang="en-US" sz="36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1194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5256" y="420915"/>
            <a:ext cx="9770714" cy="6125028"/>
          </a:xfrm>
        </p:spPr>
        <p:txBody>
          <a:bodyPr>
            <a:noAutofit/>
          </a:bodyPr>
          <a:lstStyle/>
          <a:p>
            <a:pPr marL="400050" indent="-400050">
              <a:buNone/>
            </a:pPr>
            <a:r>
              <a:rPr lang="ru-RU" sz="3600" dirty="0" smtClean="0">
                <a:latin typeface="Bookman Old Style" pitchFamily="18" charset="0"/>
              </a:rPr>
              <a:t>  1) Играть …, иметь …(</a:t>
            </a:r>
            <a:r>
              <a:rPr lang="ru-RU" sz="3600" i="1" dirty="0" smtClean="0">
                <a:latin typeface="Bookman Old Style" pitchFamily="18" charset="0"/>
              </a:rPr>
              <a:t>значение, роль</a:t>
            </a:r>
            <a:r>
              <a:rPr lang="ru-RU" sz="3600" dirty="0" smtClean="0">
                <a:latin typeface="Bookman Old Style" pitchFamily="18" charset="0"/>
              </a:rPr>
              <a:t>). 2)Уделять …, придавать … (</a:t>
            </a:r>
            <a:r>
              <a:rPr lang="ru-RU" sz="3600" i="1" dirty="0" smtClean="0">
                <a:latin typeface="Bookman Old Style" pitchFamily="18" charset="0"/>
              </a:rPr>
              <a:t>значение, внимание</a:t>
            </a:r>
            <a:r>
              <a:rPr lang="ru-RU" sz="3600" dirty="0" smtClean="0">
                <a:latin typeface="Bookman Old Style" pitchFamily="18" charset="0"/>
              </a:rPr>
              <a:t>). 3) Потерпеть …, одержать… (</a:t>
            </a:r>
            <a:r>
              <a:rPr lang="ru-RU" sz="3600" i="1" dirty="0" smtClean="0">
                <a:latin typeface="Bookman Old Style" pitchFamily="18" charset="0"/>
              </a:rPr>
              <a:t>победа, поражение</a:t>
            </a:r>
            <a:r>
              <a:rPr lang="ru-RU" sz="3600" dirty="0" smtClean="0">
                <a:latin typeface="Bookman Old Style" pitchFamily="18" charset="0"/>
              </a:rPr>
              <a:t>). </a:t>
            </a:r>
            <a:r>
              <a:rPr lang="ru-RU" sz="3600" smtClean="0">
                <a:latin typeface="Bookman Old Style" pitchFamily="18" charset="0"/>
              </a:rPr>
              <a:t>4)Произвести </a:t>
            </a:r>
            <a:r>
              <a:rPr lang="ru-RU" sz="3600" dirty="0" smtClean="0">
                <a:latin typeface="Bookman Old Style" pitchFamily="18" charset="0"/>
              </a:rPr>
              <a:t>…, оказать … (</a:t>
            </a:r>
            <a:r>
              <a:rPr lang="ru-RU" sz="3600" i="1" dirty="0" smtClean="0">
                <a:latin typeface="Bookman Old Style" pitchFamily="18" charset="0"/>
              </a:rPr>
              <a:t>влияние, впечатление</a:t>
            </a:r>
            <a:r>
              <a:rPr lang="ru-RU" sz="3600" dirty="0" smtClean="0">
                <a:latin typeface="Bookman Old Style" pitchFamily="18" charset="0"/>
              </a:rPr>
              <a:t>). 5) Навести …, привести … (</a:t>
            </a:r>
            <a:r>
              <a:rPr lang="ru-RU" sz="3600" i="1" dirty="0" smtClean="0">
                <a:latin typeface="Bookman Old Style" pitchFamily="18" charset="0"/>
              </a:rPr>
              <a:t>доказательства, справки</a:t>
            </a:r>
            <a:r>
              <a:rPr lang="ru-RU" sz="3600" dirty="0" smtClean="0">
                <a:latin typeface="Bookman Old Style" pitchFamily="18" charset="0"/>
              </a:rPr>
              <a:t>). 6)Завоевать …, занять … (</a:t>
            </a:r>
            <a:r>
              <a:rPr lang="ru-RU" sz="3600" i="1" dirty="0" smtClean="0">
                <a:latin typeface="Bookman Old Style" pitchFamily="18" charset="0"/>
              </a:rPr>
              <a:t>первое место, первенство</a:t>
            </a:r>
            <a:r>
              <a:rPr lang="ru-RU" sz="3600" dirty="0" smtClean="0">
                <a:latin typeface="Bookman Old Style" pitchFamily="18" charset="0"/>
              </a:rPr>
              <a:t>). 7) Утвердить …, сохранить … (</a:t>
            </a:r>
            <a:r>
              <a:rPr lang="ru-RU" sz="3600" i="1" dirty="0" smtClean="0">
                <a:latin typeface="Bookman Old Style" pitchFamily="18" charset="0"/>
              </a:rPr>
              <a:t>приоритет, преимущество</a:t>
            </a:r>
            <a:r>
              <a:rPr lang="ru-RU" sz="3600" dirty="0" smtClean="0">
                <a:latin typeface="Bookman Old Style" pitchFamily="18" charset="0"/>
              </a:rPr>
              <a:t>).  </a:t>
            </a:r>
            <a:endParaRPr lang="en-US" sz="36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680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7496" y="406396"/>
            <a:ext cx="8911687" cy="128089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Bookman Old Style" pitchFamily="18" charset="0"/>
              </a:rPr>
              <a:t>Упражнение</a:t>
            </a:r>
            <a:r>
              <a:rPr lang="ru-RU" sz="3200" b="1" i="1" dirty="0">
                <a:latin typeface="Bookman Old Style" pitchFamily="18" charset="0"/>
              </a:rPr>
              <a:t> </a:t>
            </a:r>
            <a:r>
              <a:rPr lang="ru-RU" sz="3200" b="1" i="1" dirty="0" smtClean="0">
                <a:latin typeface="Bookman Old Style" pitchFamily="18" charset="0"/>
              </a:rPr>
              <a:t>1 </a:t>
            </a:r>
            <a:br>
              <a:rPr lang="ru-RU" sz="3200" b="1" i="1" dirty="0" smtClean="0">
                <a:latin typeface="Bookman Old Style" pitchFamily="18" charset="0"/>
              </a:rPr>
            </a:br>
            <a:r>
              <a:rPr lang="ru-RU" sz="3200" i="1" dirty="0" smtClean="0">
                <a:latin typeface="Bookman Old Style" pitchFamily="18" charset="0"/>
              </a:rPr>
              <a:t>Вставьте вместо точек нужные по смыслу слова.</a:t>
            </a:r>
            <a:endParaRPr lang="en-US" sz="3200" b="1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4971" y="2133600"/>
            <a:ext cx="10377715" cy="4455886"/>
          </a:xfrm>
        </p:spPr>
        <p:txBody>
          <a:bodyPr>
            <a:no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ru-RU" sz="2800" dirty="0" smtClean="0">
                <a:latin typeface="Bookman Old Style" pitchFamily="18" charset="0"/>
              </a:rPr>
              <a:t>1) Смеяться … </a:t>
            </a:r>
            <a:r>
              <a:rPr lang="ru-RU" sz="2800" dirty="0">
                <a:latin typeface="Bookman Old Style" pitchFamily="18" charset="0"/>
              </a:rPr>
              <a:t>с</a:t>
            </a:r>
            <a:r>
              <a:rPr lang="ru-RU" sz="2800" dirty="0" smtClean="0">
                <a:latin typeface="Bookman Old Style" pitchFamily="18" charset="0"/>
              </a:rPr>
              <a:t>мехом. Перенести … </a:t>
            </a:r>
            <a:r>
              <a:rPr lang="ru-RU" sz="2800" dirty="0">
                <a:latin typeface="Bookman Old Style" pitchFamily="18" charset="0"/>
              </a:rPr>
              <a:t>б</a:t>
            </a:r>
            <a:r>
              <a:rPr lang="ru-RU" sz="2800" dirty="0" smtClean="0">
                <a:latin typeface="Bookman Old Style" pitchFamily="18" charset="0"/>
              </a:rPr>
              <a:t>олезнь </a:t>
            </a:r>
            <a:r>
              <a:rPr lang="ru-RU" sz="2800" i="1" dirty="0" smtClean="0">
                <a:latin typeface="Bookman Old Style" pitchFamily="18" charset="0"/>
              </a:rPr>
              <a:t>(заразный, заразительный). </a:t>
            </a:r>
            <a:r>
              <a:rPr lang="ru-RU" sz="2800" dirty="0" smtClean="0">
                <a:latin typeface="Bookman Old Style" pitchFamily="18" charset="0"/>
              </a:rPr>
              <a:t>2) Это был человек отсталый, … . Заболеть … туберкулёзом (</a:t>
            </a:r>
            <a:r>
              <a:rPr lang="ru-RU" sz="2800" i="1" dirty="0" smtClean="0">
                <a:latin typeface="Bookman Old Style" pitchFamily="18" charset="0"/>
              </a:rPr>
              <a:t>костный, косный</a:t>
            </a:r>
            <a:r>
              <a:rPr lang="ru-RU" sz="2800" dirty="0" smtClean="0">
                <a:latin typeface="Bookman Old Style" pitchFamily="18" charset="0"/>
              </a:rPr>
              <a:t>). 3) Иметь … намерения. Обладать … характером (</a:t>
            </a:r>
            <a:r>
              <a:rPr lang="ru-RU" sz="2800" i="1" dirty="0" smtClean="0">
                <a:latin typeface="Bookman Old Style" pitchFamily="18" charset="0"/>
              </a:rPr>
              <a:t>скрытый, скрытный</a:t>
            </a:r>
            <a:r>
              <a:rPr lang="ru-RU" sz="2800" dirty="0" smtClean="0">
                <a:latin typeface="Bookman Old Style" pitchFamily="18" charset="0"/>
              </a:rPr>
              <a:t>). 4) … мастер. … шёлк </a:t>
            </a:r>
            <a:r>
              <a:rPr lang="ru-RU" sz="2800" i="1" dirty="0" smtClean="0">
                <a:latin typeface="Bookman Old Style" pitchFamily="18" charset="0"/>
              </a:rPr>
              <a:t>(искусственный, искусный).</a:t>
            </a:r>
            <a:r>
              <a:rPr lang="ru-RU" sz="2800" dirty="0" smtClean="0">
                <a:latin typeface="Bookman Old Style" pitchFamily="18" charset="0"/>
              </a:rPr>
              <a:t> 5) … женщина. … слово </a:t>
            </a:r>
            <a:r>
              <a:rPr lang="ru-RU" sz="2800" i="1" dirty="0" smtClean="0">
                <a:latin typeface="Bookman Old Style" pitchFamily="18" charset="0"/>
              </a:rPr>
              <a:t>(обидный, обидчивый).</a:t>
            </a:r>
            <a:r>
              <a:rPr lang="ru-RU" sz="2800" dirty="0" smtClean="0">
                <a:latin typeface="Bookman Old Style" pitchFamily="18" charset="0"/>
              </a:rPr>
              <a:t> 6) Стоять в … позе. Принять … меры против нарушителей дисциплины </a:t>
            </a:r>
            <a:r>
              <a:rPr lang="ru-RU" sz="2800" i="1" dirty="0" smtClean="0">
                <a:latin typeface="Bookman Old Style" pitchFamily="18" charset="0"/>
              </a:rPr>
              <a:t>(эффективный, эффектный).</a:t>
            </a:r>
            <a:endParaRPr lang="en-US" sz="2800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307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3029" y="406399"/>
            <a:ext cx="10392228" cy="5921829"/>
          </a:xfrm>
        </p:spPr>
        <p:txBody>
          <a:bodyPr>
            <a:noAutofit/>
          </a:bodyPr>
          <a:lstStyle/>
          <a:p>
            <a:pPr marL="400050" indent="-400050">
              <a:buFont typeface="+mj-lt"/>
              <a:buAutoNum type="romanUcPeriod" startAt="2"/>
            </a:pPr>
            <a:r>
              <a:rPr lang="ru-RU" sz="2800" dirty="0" smtClean="0">
                <a:latin typeface="Bookman Old Style" pitchFamily="18" charset="0"/>
              </a:rPr>
              <a:t>1) Наблюдать за … развития растения. Идти впереди … </a:t>
            </a:r>
            <a:r>
              <a:rPr lang="ru-RU" sz="2800" i="1" dirty="0" smtClean="0">
                <a:latin typeface="Bookman Old Style" pitchFamily="18" charset="0"/>
              </a:rPr>
              <a:t>(процесс, процессия).</a:t>
            </a:r>
            <a:r>
              <a:rPr lang="ru-RU" sz="2800" dirty="0" smtClean="0">
                <a:latin typeface="Bookman Old Style" pitchFamily="18" charset="0"/>
              </a:rPr>
              <a:t> 2) Бороться за </a:t>
            </a:r>
            <a:r>
              <a:rPr lang="ru-RU" sz="2800" dirty="0" err="1" smtClean="0">
                <a:latin typeface="Bookman Old Style" pitchFamily="18" charset="0"/>
              </a:rPr>
              <a:t>техническ</a:t>
            </a:r>
            <a:r>
              <a:rPr lang="ru-RU" sz="2800" dirty="0" smtClean="0">
                <a:latin typeface="Bookman Old Style" pitchFamily="18" charset="0"/>
              </a:rPr>
              <a:t>.. … . Решать задачи на … </a:t>
            </a:r>
            <a:r>
              <a:rPr lang="ru-RU" sz="2800" i="1" dirty="0" smtClean="0">
                <a:latin typeface="Bookman Old Style" pitchFamily="18" charset="0"/>
              </a:rPr>
              <a:t>(прогрессия, прогресс).</a:t>
            </a:r>
            <a:r>
              <a:rPr lang="ru-RU" sz="2800" dirty="0" smtClean="0">
                <a:latin typeface="Bookman Old Style" pitchFamily="18" charset="0"/>
              </a:rPr>
              <a:t> 3)Оказаться человеком невоспитанным, … . Мало читать, быть … </a:t>
            </a:r>
            <a:r>
              <a:rPr lang="ru-RU" sz="2800" i="1" dirty="0" smtClean="0">
                <a:latin typeface="Bookman Old Style" pitchFamily="18" charset="0"/>
              </a:rPr>
              <a:t>(невежда, невежа).</a:t>
            </a:r>
            <a:r>
              <a:rPr lang="ru-RU" sz="2800" dirty="0" smtClean="0">
                <a:latin typeface="Bookman Old Style" pitchFamily="18" charset="0"/>
              </a:rPr>
              <a:t> 4) Взять … над школой. Участвовать в факельном … (</a:t>
            </a:r>
            <a:r>
              <a:rPr lang="ru-RU" sz="2800" i="1" dirty="0" smtClean="0">
                <a:latin typeface="Bookman Old Style" pitchFamily="18" charset="0"/>
              </a:rPr>
              <a:t>шефство, шествие</a:t>
            </a:r>
            <a:r>
              <a:rPr lang="ru-RU" sz="2800" dirty="0" smtClean="0">
                <a:latin typeface="Bookman Old Style" pitchFamily="18" charset="0"/>
              </a:rPr>
              <a:t>). 5) Произнести … в честь кого-либо. Уехать отдыхать в … </a:t>
            </a:r>
            <a:r>
              <a:rPr lang="ru-RU" sz="2800" i="1" dirty="0" smtClean="0">
                <a:latin typeface="Bookman Old Style" pitchFamily="18" charset="0"/>
              </a:rPr>
              <a:t>(здравница, здравица).</a:t>
            </a:r>
            <a:r>
              <a:rPr lang="ru-RU" sz="2800" dirty="0" smtClean="0">
                <a:latin typeface="Bookman Old Style" pitchFamily="18" charset="0"/>
              </a:rPr>
              <a:t> 6) Писатель Тургенев рассказал о трагической судьбе … Герасима. Троекуров был жестоким … (</a:t>
            </a:r>
            <a:r>
              <a:rPr lang="ru-RU" sz="2800" i="1" dirty="0" smtClean="0">
                <a:latin typeface="Bookman Old Style" pitchFamily="18" charset="0"/>
              </a:rPr>
              <a:t>крепостник, крепостной</a:t>
            </a:r>
            <a:r>
              <a:rPr lang="ru-RU" sz="2800" dirty="0" smtClean="0">
                <a:latin typeface="Bookman Old Style" pitchFamily="18" charset="0"/>
              </a:rPr>
              <a:t>). 7) В больнице работает опытный … . В пьесе выведен отрицательный … </a:t>
            </a:r>
            <a:r>
              <a:rPr lang="ru-RU" sz="2800" i="1" dirty="0" smtClean="0">
                <a:latin typeface="Bookman Old Style" pitchFamily="18" charset="0"/>
              </a:rPr>
              <a:t>(персонаж, персонал).</a:t>
            </a:r>
          </a:p>
        </p:txBody>
      </p:sp>
    </p:spTree>
    <p:extLst>
      <p:ext uri="{BB962C8B-B14F-4D97-AF65-F5344CB8AC3E}">
        <p14:creationId xmlns:p14="http://schemas.microsoft.com/office/powerpoint/2010/main" xmlns="" val="1774749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4286" y="827315"/>
            <a:ext cx="9869714" cy="4542970"/>
          </a:xfrm>
        </p:spPr>
        <p:txBody>
          <a:bodyPr>
            <a:noAutofit/>
          </a:bodyPr>
          <a:lstStyle/>
          <a:p>
            <a:pPr marL="400050" indent="-400050">
              <a:buFont typeface="+mj-lt"/>
              <a:buAutoNum type="romanUcPeriod" startAt="3"/>
            </a:pPr>
            <a:r>
              <a:rPr lang="ru-RU" sz="3600" dirty="0" smtClean="0">
                <a:latin typeface="Bookman Old Style" pitchFamily="18" charset="0"/>
              </a:rPr>
              <a:t>1) На дворе стало … . Сирень начала … </a:t>
            </a:r>
            <a:r>
              <a:rPr lang="ru-RU" sz="3600" i="1" dirty="0" smtClean="0">
                <a:latin typeface="Bookman Old Style" pitchFamily="18" charset="0"/>
              </a:rPr>
              <a:t>(расцветать, рассветать).</a:t>
            </a:r>
            <a:r>
              <a:rPr lang="ru-RU" sz="3600" dirty="0">
                <a:latin typeface="Bookman Old Style" pitchFamily="18" charset="0"/>
              </a:rPr>
              <a:t> </a:t>
            </a:r>
            <a:r>
              <a:rPr lang="ru-RU" sz="3600" dirty="0" smtClean="0">
                <a:latin typeface="Bookman Old Style" pitchFamily="18" charset="0"/>
              </a:rPr>
              <a:t>2)…ребенка. … ботинки и калоши </a:t>
            </a:r>
            <a:r>
              <a:rPr lang="ru-RU" sz="3600" i="1" dirty="0" smtClean="0">
                <a:latin typeface="Bookman Old Style" pitchFamily="18" charset="0"/>
              </a:rPr>
              <a:t>(одеть, надеть). </a:t>
            </a:r>
            <a:r>
              <a:rPr lang="ru-RU" sz="3600" dirty="0" smtClean="0">
                <a:latin typeface="Bookman Old Style" pitchFamily="18" charset="0"/>
              </a:rPr>
              <a:t>3) … плохого работника. …разные краски </a:t>
            </a:r>
            <a:r>
              <a:rPr lang="ru-RU" sz="3600" i="1" dirty="0" smtClean="0">
                <a:latin typeface="Bookman Old Style" pitchFamily="18" charset="0"/>
              </a:rPr>
              <a:t>(смешать, сместить).</a:t>
            </a:r>
            <a:r>
              <a:rPr lang="ru-RU" sz="3600" dirty="0" smtClean="0">
                <a:latin typeface="Bookman Old Style" pitchFamily="18" charset="0"/>
              </a:rPr>
              <a:t> 4) … на вершину горы. …в класс </a:t>
            </a:r>
            <a:r>
              <a:rPr lang="ru-RU" sz="3600" i="1" dirty="0" smtClean="0">
                <a:latin typeface="Bookman Old Style" pitchFamily="18" charset="0"/>
              </a:rPr>
              <a:t>(войти, взойти).</a:t>
            </a:r>
            <a:r>
              <a:rPr lang="ru-RU" sz="3600" dirty="0" smtClean="0">
                <a:latin typeface="Bookman Old Style" pitchFamily="18" charset="0"/>
              </a:rPr>
              <a:t> </a:t>
            </a:r>
            <a:endParaRPr lang="ru-RU" sz="3600" i="1" dirty="0" smtClean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548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1087" y="246743"/>
            <a:ext cx="9893526" cy="207337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Bookman Old Style" pitchFamily="18" charset="0"/>
              </a:rPr>
              <a:t>Упражнение</a:t>
            </a:r>
            <a:r>
              <a:rPr lang="ru-RU" sz="3200" b="1" dirty="0">
                <a:latin typeface="Bookman Old Style" pitchFamily="18" charset="0"/>
              </a:rPr>
              <a:t> 2</a:t>
            </a:r>
            <a:r>
              <a:rPr lang="ru-RU" sz="3200" b="1" dirty="0" smtClean="0">
                <a:latin typeface="Bookman Old Style" pitchFamily="18" charset="0"/>
              </a:rPr>
              <a:t> </a:t>
            </a:r>
            <a:br>
              <a:rPr lang="ru-RU" sz="3200" b="1" dirty="0" smtClean="0">
                <a:latin typeface="Bookman Old Style" pitchFamily="18" charset="0"/>
              </a:rPr>
            </a:br>
            <a:r>
              <a:rPr lang="ru-RU" sz="3200" i="1" dirty="0" smtClean="0">
                <a:latin typeface="Bookman Old Style" pitchFamily="18" charset="0"/>
              </a:rPr>
              <a:t>Сравните в каждой группе лексические значение выделенных слов. Какое из значений прямое, какое – переносное?</a:t>
            </a:r>
            <a:endParaRPr lang="en-US" sz="32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4057" y="2656116"/>
            <a:ext cx="10772200" cy="39517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Bookman Old Style" pitchFamily="18" charset="0"/>
              </a:rPr>
              <a:t>1) Стальная </a:t>
            </a:r>
            <a:r>
              <a:rPr lang="ru-RU" sz="3200" b="1" dirty="0" smtClean="0">
                <a:latin typeface="Bookman Old Style" pitchFamily="18" charset="0"/>
              </a:rPr>
              <a:t>игла</a:t>
            </a:r>
            <a:r>
              <a:rPr lang="ru-RU" sz="3200" dirty="0" smtClean="0">
                <a:latin typeface="Bookman Old Style" pitchFamily="18" charset="0"/>
              </a:rPr>
              <a:t> – </a:t>
            </a:r>
            <a:r>
              <a:rPr lang="ru-RU" sz="3200" b="1" dirty="0" smtClean="0">
                <a:latin typeface="Bookman Old Style" pitchFamily="18" charset="0"/>
              </a:rPr>
              <a:t>игла </a:t>
            </a:r>
            <a:r>
              <a:rPr lang="ru-RU" sz="3200" dirty="0" smtClean="0">
                <a:latin typeface="Bookman Old Style" pitchFamily="18" charset="0"/>
              </a:rPr>
              <a:t>сосны. 2) берег </a:t>
            </a:r>
            <a:r>
              <a:rPr lang="ru-RU" sz="3200" b="1" dirty="0" smtClean="0">
                <a:latin typeface="Bookman Old Style" pitchFamily="18" charset="0"/>
              </a:rPr>
              <a:t>моря</a:t>
            </a:r>
            <a:r>
              <a:rPr lang="ru-RU" sz="3200" dirty="0" smtClean="0">
                <a:latin typeface="Bookman Old Style" pitchFamily="18" charset="0"/>
              </a:rPr>
              <a:t> – </a:t>
            </a:r>
            <a:r>
              <a:rPr lang="ru-RU" sz="3200" b="1" dirty="0" smtClean="0">
                <a:latin typeface="Bookman Old Style" pitchFamily="18" charset="0"/>
              </a:rPr>
              <a:t>море </a:t>
            </a:r>
            <a:r>
              <a:rPr lang="ru-RU" sz="3200" dirty="0" smtClean="0">
                <a:latin typeface="Bookman Old Style" pitchFamily="18" charset="0"/>
              </a:rPr>
              <a:t>флагов. 3) </a:t>
            </a:r>
            <a:r>
              <a:rPr lang="ru-RU" sz="3200" b="1" dirty="0" smtClean="0">
                <a:latin typeface="Bookman Old Style" pitchFamily="18" charset="0"/>
              </a:rPr>
              <a:t>бронзовая</a:t>
            </a:r>
            <a:r>
              <a:rPr lang="ru-RU" sz="3200" dirty="0" smtClean="0">
                <a:latin typeface="Bookman Old Style" pitchFamily="18" charset="0"/>
              </a:rPr>
              <a:t> монета – </a:t>
            </a:r>
            <a:r>
              <a:rPr lang="ru-RU" sz="3200" b="1" dirty="0" smtClean="0">
                <a:latin typeface="Bookman Old Style" pitchFamily="18" charset="0"/>
              </a:rPr>
              <a:t>бронзовый </a:t>
            </a:r>
            <a:r>
              <a:rPr lang="ru-RU" sz="3200" dirty="0" smtClean="0">
                <a:latin typeface="Bookman Old Style" pitchFamily="18" charset="0"/>
              </a:rPr>
              <a:t>загар. 4) </a:t>
            </a:r>
            <a:r>
              <a:rPr lang="ru-RU" sz="3200" b="1" dirty="0" smtClean="0">
                <a:latin typeface="Bookman Old Style" pitchFamily="18" charset="0"/>
              </a:rPr>
              <a:t>Воет </a:t>
            </a:r>
            <a:r>
              <a:rPr lang="ru-RU" sz="3200" dirty="0" smtClean="0">
                <a:latin typeface="Bookman Old Style" pitchFamily="18" charset="0"/>
              </a:rPr>
              <a:t>волк – </a:t>
            </a:r>
            <a:r>
              <a:rPr lang="ru-RU" sz="3200" b="1" dirty="0" smtClean="0">
                <a:latin typeface="Bookman Old Style" pitchFamily="18" charset="0"/>
              </a:rPr>
              <a:t>воет</a:t>
            </a:r>
            <a:r>
              <a:rPr lang="ru-RU" sz="3200" dirty="0" smtClean="0">
                <a:latin typeface="Bookman Old Style" pitchFamily="18" charset="0"/>
              </a:rPr>
              <a:t> буря. 5) </a:t>
            </a:r>
            <a:r>
              <a:rPr lang="ru-RU" sz="3200" b="1" dirty="0" smtClean="0">
                <a:latin typeface="Bookman Old Style" pitchFamily="18" charset="0"/>
              </a:rPr>
              <a:t>Гладить </a:t>
            </a:r>
            <a:r>
              <a:rPr lang="ru-RU" sz="3200" dirty="0" smtClean="0">
                <a:latin typeface="Bookman Old Style" pitchFamily="18" charset="0"/>
              </a:rPr>
              <a:t>бельё – </a:t>
            </a:r>
            <a:r>
              <a:rPr lang="ru-RU" sz="3200" b="1" dirty="0" smtClean="0">
                <a:latin typeface="Bookman Old Style" pitchFamily="18" charset="0"/>
              </a:rPr>
              <a:t>гладить </a:t>
            </a:r>
            <a:r>
              <a:rPr lang="ru-RU" sz="3200" dirty="0" smtClean="0">
                <a:latin typeface="Bookman Old Style" pitchFamily="18" charset="0"/>
              </a:rPr>
              <a:t>волосы. 6) </a:t>
            </a:r>
            <a:r>
              <a:rPr lang="ru-RU" sz="3200" b="1" dirty="0" smtClean="0">
                <a:latin typeface="Bookman Old Style" pitchFamily="18" charset="0"/>
              </a:rPr>
              <a:t>Подошва </a:t>
            </a:r>
            <a:r>
              <a:rPr lang="ru-RU" sz="3200" dirty="0" smtClean="0">
                <a:latin typeface="Bookman Old Style" pitchFamily="18" charset="0"/>
              </a:rPr>
              <a:t>туфель – </a:t>
            </a:r>
            <a:r>
              <a:rPr lang="ru-RU" sz="3200" b="1" dirty="0" smtClean="0">
                <a:latin typeface="Bookman Old Style" pitchFamily="18" charset="0"/>
              </a:rPr>
              <a:t>подошва </a:t>
            </a:r>
            <a:r>
              <a:rPr lang="ru-RU" sz="3200" dirty="0" smtClean="0">
                <a:latin typeface="Bookman Old Style" pitchFamily="18" charset="0"/>
              </a:rPr>
              <a:t>горы. 7) Светлая </a:t>
            </a:r>
            <a:r>
              <a:rPr lang="ru-RU" sz="3200" b="1" dirty="0" smtClean="0">
                <a:latin typeface="Bookman Old Style" pitchFamily="18" charset="0"/>
              </a:rPr>
              <a:t>аудитория </a:t>
            </a:r>
            <a:r>
              <a:rPr lang="ru-RU" sz="3200" dirty="0" smtClean="0">
                <a:latin typeface="Bookman Old Style" pitchFamily="18" charset="0"/>
              </a:rPr>
              <a:t>– внимательная </a:t>
            </a:r>
            <a:r>
              <a:rPr lang="ru-RU" sz="3200" b="1" dirty="0" smtClean="0">
                <a:latin typeface="Bookman Old Style" pitchFamily="18" charset="0"/>
              </a:rPr>
              <a:t>аудитория</a:t>
            </a:r>
            <a:r>
              <a:rPr lang="ru-RU" sz="3200" dirty="0" smtClean="0">
                <a:latin typeface="Bookman Old Style" pitchFamily="18" charset="0"/>
              </a:rPr>
              <a:t>. 8) </a:t>
            </a:r>
            <a:r>
              <a:rPr lang="ru-RU" sz="3200" b="1" dirty="0" smtClean="0">
                <a:latin typeface="Bookman Old Style" pitchFamily="18" charset="0"/>
              </a:rPr>
              <a:t>Работа</a:t>
            </a:r>
            <a:r>
              <a:rPr lang="ru-RU" sz="3200" dirty="0" smtClean="0">
                <a:latin typeface="Bookman Old Style" pitchFamily="18" charset="0"/>
              </a:rPr>
              <a:t> на производстве – сдать </a:t>
            </a:r>
            <a:r>
              <a:rPr lang="ru-RU" sz="3200" b="1" dirty="0" smtClean="0">
                <a:latin typeface="Bookman Old Style" pitchFamily="18" charset="0"/>
              </a:rPr>
              <a:t>работу</a:t>
            </a:r>
            <a:r>
              <a:rPr lang="ru-RU" sz="3200" dirty="0" smtClean="0">
                <a:latin typeface="Bookman Old Style" pitchFamily="18" charset="0"/>
              </a:rPr>
              <a:t>. 9) Читать </a:t>
            </a:r>
            <a:r>
              <a:rPr lang="ru-RU" sz="3200" b="1" dirty="0" smtClean="0">
                <a:latin typeface="Bookman Old Style" pitchFamily="18" charset="0"/>
              </a:rPr>
              <a:t>Чехова</a:t>
            </a:r>
            <a:r>
              <a:rPr lang="ru-RU" sz="3200" dirty="0" smtClean="0">
                <a:latin typeface="Bookman Old Style" pitchFamily="18" charset="0"/>
              </a:rPr>
              <a:t> – произведения </a:t>
            </a:r>
            <a:r>
              <a:rPr lang="ru-RU" sz="3200" b="1" dirty="0" smtClean="0">
                <a:latin typeface="Bookman Old Style" pitchFamily="18" charset="0"/>
              </a:rPr>
              <a:t>Чехова</a:t>
            </a:r>
            <a:r>
              <a:rPr lang="ru-RU" sz="3200" dirty="0" smtClean="0">
                <a:latin typeface="Bookman Old Style" pitchFamily="18" charset="0"/>
              </a:rPr>
              <a:t>. 10) </a:t>
            </a:r>
            <a:r>
              <a:rPr lang="ru-RU" sz="3200" b="1" dirty="0" smtClean="0">
                <a:latin typeface="Bookman Old Style" pitchFamily="18" charset="0"/>
              </a:rPr>
              <a:t>Штык</a:t>
            </a:r>
            <a:r>
              <a:rPr lang="ru-RU" sz="3200" dirty="0" smtClean="0">
                <a:latin typeface="Bookman Old Style" pitchFamily="18" charset="0"/>
              </a:rPr>
              <a:t> винтовки – отряд в тысячу </a:t>
            </a:r>
            <a:r>
              <a:rPr lang="ru-RU" sz="3200" b="1" dirty="0" smtClean="0">
                <a:latin typeface="Bookman Old Style" pitchFamily="18" charset="0"/>
              </a:rPr>
              <a:t>штыков.</a:t>
            </a:r>
            <a:endParaRPr lang="en-US" sz="3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1503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7829" y="304800"/>
            <a:ext cx="9843286" cy="61289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Bookman Old Style" pitchFamily="18" charset="0"/>
              </a:rPr>
              <a:t>1) Тихо льётся с клёнов листьев </a:t>
            </a:r>
            <a:r>
              <a:rPr lang="ru-RU" sz="2400" b="1" dirty="0" smtClean="0">
                <a:latin typeface="Bookman Old Style" pitchFamily="18" charset="0"/>
              </a:rPr>
              <a:t>медь</a:t>
            </a:r>
            <a:r>
              <a:rPr lang="ru-RU" sz="2400" dirty="0" smtClean="0">
                <a:latin typeface="Bookman Old Style" pitchFamily="18" charset="0"/>
              </a:rPr>
              <a:t>. (</a:t>
            </a:r>
            <a:r>
              <a:rPr lang="ru-RU" sz="2400" dirty="0" err="1" smtClean="0">
                <a:latin typeface="Bookman Old Style" pitchFamily="18" charset="0"/>
              </a:rPr>
              <a:t>Ес</a:t>
            </a:r>
            <a:r>
              <a:rPr lang="ru-RU" sz="2400" dirty="0" smtClean="0">
                <a:latin typeface="Bookman Old Style" pitchFamily="18" charset="0"/>
              </a:rPr>
              <a:t>.) 2) Облетает моя голова, </a:t>
            </a:r>
            <a:r>
              <a:rPr lang="ru-RU" sz="2400" b="1" dirty="0" smtClean="0">
                <a:latin typeface="Bookman Old Style" pitchFamily="18" charset="0"/>
              </a:rPr>
              <a:t>куст</a:t>
            </a:r>
            <a:r>
              <a:rPr lang="ru-RU" sz="2400" dirty="0" smtClean="0">
                <a:latin typeface="Bookman Old Style" pitchFamily="18" charset="0"/>
              </a:rPr>
              <a:t> волос золотистый вянет. (</a:t>
            </a:r>
            <a:r>
              <a:rPr lang="ru-RU" sz="2400" dirty="0" err="1" smtClean="0">
                <a:latin typeface="Bookman Old Style" pitchFamily="18" charset="0"/>
              </a:rPr>
              <a:t>Ес</a:t>
            </a:r>
            <a:r>
              <a:rPr lang="ru-RU" sz="2400" dirty="0" smtClean="0">
                <a:latin typeface="Bookman Old Style" pitchFamily="18" charset="0"/>
              </a:rPr>
              <a:t>.) 3) Разыгралась </a:t>
            </a:r>
            <a:r>
              <a:rPr lang="ru-RU" sz="2400" b="1" dirty="0" smtClean="0">
                <a:latin typeface="Bookman Old Style" pitchFamily="18" charset="0"/>
              </a:rPr>
              <a:t>тройка-</a:t>
            </a:r>
            <a:r>
              <a:rPr lang="ru-RU" sz="2400" dirty="0" smtClean="0">
                <a:latin typeface="Bookman Old Style" pitchFamily="18" charset="0"/>
              </a:rPr>
              <a:t>вьюга. (</a:t>
            </a:r>
            <a:r>
              <a:rPr lang="ru-RU" sz="2400" dirty="0" err="1" smtClean="0">
                <a:latin typeface="Bookman Old Style" pitchFamily="18" charset="0"/>
              </a:rPr>
              <a:t>Ес</a:t>
            </a:r>
            <a:r>
              <a:rPr lang="ru-RU" sz="2400" dirty="0" smtClean="0">
                <a:latin typeface="Bookman Old Style" pitchFamily="18" charset="0"/>
              </a:rPr>
              <a:t>.) 4) Буран утих. Весь </a:t>
            </a:r>
            <a:r>
              <a:rPr lang="ru-RU" sz="2400" b="1" dirty="0" smtClean="0">
                <a:latin typeface="Bookman Old Style" pitchFamily="18" charset="0"/>
              </a:rPr>
              <a:t>Актюбинск</a:t>
            </a:r>
            <a:r>
              <a:rPr lang="ru-RU" sz="2400" dirty="0" smtClean="0">
                <a:latin typeface="Bookman Old Style" pitchFamily="18" charset="0"/>
              </a:rPr>
              <a:t> спешил на работу. (И. </a:t>
            </a:r>
            <a:r>
              <a:rPr lang="ru-RU" sz="2400" dirty="0" err="1" smtClean="0">
                <a:latin typeface="Bookman Old Style" pitchFamily="18" charset="0"/>
              </a:rPr>
              <a:t>Андр</a:t>
            </a:r>
            <a:r>
              <a:rPr lang="ru-RU" sz="2400" dirty="0" smtClean="0">
                <a:latin typeface="Bookman Old Style" pitchFamily="18" charset="0"/>
              </a:rPr>
              <a:t>.) 5) </a:t>
            </a:r>
            <a:r>
              <a:rPr lang="ru-RU" sz="2400" b="1" dirty="0" smtClean="0">
                <a:latin typeface="Bookman Old Style" pitchFamily="18" charset="0"/>
              </a:rPr>
              <a:t>Отгорела</a:t>
            </a:r>
            <a:r>
              <a:rPr lang="ru-RU" sz="2400" dirty="0" smtClean="0">
                <a:latin typeface="Bookman Old Style" pitchFamily="18" charset="0"/>
              </a:rPr>
              <a:t> (ли) наша рябина осыпаясь под белым окном? (</a:t>
            </a:r>
            <a:r>
              <a:rPr lang="ru-RU" sz="2400" dirty="0" err="1" smtClean="0">
                <a:latin typeface="Bookman Old Style" pitchFamily="18" charset="0"/>
              </a:rPr>
              <a:t>Ес</a:t>
            </a:r>
            <a:r>
              <a:rPr lang="ru-RU" sz="2400" dirty="0" smtClean="0">
                <a:latin typeface="Bookman Old Style" pitchFamily="18" charset="0"/>
              </a:rPr>
              <a:t>.) 6) Только слышно по улице где (то) одинокая бродит </a:t>
            </a:r>
            <a:r>
              <a:rPr lang="ru-RU" sz="2400" b="1" dirty="0" smtClean="0">
                <a:latin typeface="Bookman Old Style" pitchFamily="18" charset="0"/>
              </a:rPr>
              <a:t>гармонь</a:t>
            </a:r>
            <a:r>
              <a:rPr lang="ru-RU" sz="2400" dirty="0" smtClean="0">
                <a:latin typeface="Bookman Old Style" pitchFamily="18" charset="0"/>
              </a:rPr>
              <a:t>. (</a:t>
            </a:r>
            <a:r>
              <a:rPr lang="ru-RU" sz="2400" i="1" dirty="0" err="1" smtClean="0">
                <a:latin typeface="Bookman Old Style" pitchFamily="18" charset="0"/>
              </a:rPr>
              <a:t>Исак</a:t>
            </a:r>
            <a:r>
              <a:rPr lang="ru-RU" sz="2400" dirty="0" smtClean="0">
                <a:latin typeface="Bookman Old Style" pitchFamily="18" charset="0"/>
              </a:rPr>
              <a:t>.) 7) Ехал я из Берлина на попутном </a:t>
            </a:r>
            <a:r>
              <a:rPr lang="ru-RU" sz="2400" b="1" dirty="0" smtClean="0">
                <a:latin typeface="Bookman Old Style" pitchFamily="18" charset="0"/>
              </a:rPr>
              <a:t>борту</a:t>
            </a:r>
            <a:r>
              <a:rPr lang="ru-RU" sz="2400" dirty="0" smtClean="0">
                <a:latin typeface="Bookman Old Style" pitchFamily="18" charset="0"/>
              </a:rPr>
              <a:t>. (</a:t>
            </a:r>
            <a:r>
              <a:rPr lang="ru-RU" sz="2400" dirty="0" err="1" smtClean="0">
                <a:latin typeface="Bookman Old Style" pitchFamily="18" charset="0"/>
              </a:rPr>
              <a:t>Твард</a:t>
            </a:r>
            <a:r>
              <a:rPr lang="ru-RU" sz="2400" dirty="0" smtClean="0">
                <a:latin typeface="Bookman Old Style" pitchFamily="18" charset="0"/>
              </a:rPr>
              <a:t>.) 8) Вдруг сигнал за поворотом дверцу выбросил шофёр тормозит: Садись </a:t>
            </a:r>
            <a:r>
              <a:rPr lang="ru-RU" sz="2400" b="1" dirty="0" smtClean="0">
                <a:latin typeface="Bookman Old Style" pitchFamily="18" charset="0"/>
              </a:rPr>
              <a:t>пехота</a:t>
            </a:r>
            <a:r>
              <a:rPr lang="ru-RU" sz="2400" dirty="0" smtClean="0">
                <a:latin typeface="Bookman Old Style" pitchFamily="18" charset="0"/>
              </a:rPr>
              <a:t>. Щёки снегом бы натёр. (</a:t>
            </a:r>
            <a:r>
              <a:rPr lang="ru-RU" sz="2400" i="1" dirty="0" err="1" smtClean="0">
                <a:latin typeface="Bookman Old Style" pitchFamily="18" charset="0"/>
              </a:rPr>
              <a:t>Твард</a:t>
            </a:r>
            <a:r>
              <a:rPr lang="ru-RU" sz="2400" dirty="0" smtClean="0">
                <a:latin typeface="Bookman Old Style" pitchFamily="18" charset="0"/>
              </a:rPr>
              <a:t>.) 9) Чёрные </a:t>
            </a:r>
            <a:r>
              <a:rPr lang="ru-RU" sz="2400" b="1" dirty="0" smtClean="0">
                <a:latin typeface="Bookman Old Style" pitchFamily="18" charset="0"/>
              </a:rPr>
              <a:t>фраки</a:t>
            </a:r>
            <a:r>
              <a:rPr lang="ru-RU" sz="2400" dirty="0" smtClean="0">
                <a:latin typeface="Bookman Old Style" pitchFamily="18" charset="0"/>
              </a:rPr>
              <a:t> мелькали и носились врознь и кучами там и там как носятся мухи на белом сияющем рафинаде в пору жаркого июльского лета когда старая ключница рубит и делит его на сверкающие обломки перед открытым окном. (Г.) 10) К Тамбову подступали две с половиной тысячи </a:t>
            </a:r>
            <a:r>
              <a:rPr lang="ru-RU" sz="2400" b="1" dirty="0" smtClean="0">
                <a:latin typeface="Bookman Old Style" pitchFamily="18" charset="0"/>
              </a:rPr>
              <a:t>сабель</a:t>
            </a:r>
            <a:r>
              <a:rPr lang="ru-RU" sz="2400" dirty="0" smtClean="0">
                <a:latin typeface="Bookman Old Style" pitchFamily="18" charset="0"/>
              </a:rPr>
              <a:t> (</a:t>
            </a:r>
            <a:r>
              <a:rPr lang="ru-RU" sz="2400" i="1" dirty="0" smtClean="0">
                <a:latin typeface="Bookman Old Style" pitchFamily="18" charset="0"/>
              </a:rPr>
              <a:t>то</a:t>
            </a:r>
            <a:r>
              <a:rPr lang="ru-RU" sz="2400" dirty="0" smtClean="0">
                <a:latin typeface="Bookman Old Style" pitchFamily="18" charset="0"/>
              </a:rPr>
              <a:t>) есть всего три полка. (</a:t>
            </a:r>
            <a:r>
              <a:rPr lang="ru-RU" sz="2400" dirty="0" err="1" smtClean="0">
                <a:latin typeface="Bookman Old Style" pitchFamily="18" charset="0"/>
              </a:rPr>
              <a:t>Фед</a:t>
            </a:r>
            <a:r>
              <a:rPr lang="ru-RU" sz="2400" dirty="0" smtClean="0">
                <a:latin typeface="Bookman Old Style" pitchFamily="18" charset="0"/>
              </a:rPr>
              <a:t>.) 11) Почему </a:t>
            </a:r>
            <a:r>
              <a:rPr lang="ru-RU" sz="2400" i="1" dirty="0" smtClean="0">
                <a:latin typeface="Bookman Old Style" pitchFamily="18" charset="0"/>
              </a:rPr>
              <a:t>(же)</a:t>
            </a:r>
            <a:r>
              <a:rPr lang="ru-RU" sz="2400" dirty="0" smtClean="0">
                <a:latin typeface="Bookman Old Style" pitchFamily="18" charset="0"/>
              </a:rPr>
              <a:t> два искусственных </a:t>
            </a:r>
            <a:r>
              <a:rPr lang="ru-RU" sz="2400" b="1" dirty="0" smtClean="0">
                <a:latin typeface="Bookman Old Style" pitchFamily="18" charset="0"/>
              </a:rPr>
              <a:t>манто </a:t>
            </a:r>
            <a:r>
              <a:rPr lang="ru-RU" sz="2400" dirty="0" smtClean="0">
                <a:latin typeface="Bookman Old Style" pitchFamily="18" charset="0"/>
              </a:rPr>
              <a:t>делятся на весь вагон впечатлениями о вчерашней вечеринке и позавчерашней ревизии? (Газ.)</a:t>
            </a:r>
            <a:endParaRPr lang="en-US" sz="2400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4083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8694" y="808683"/>
            <a:ext cx="10299477" cy="33317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Bookman Old Style" pitchFamily="18" charset="0"/>
              </a:rPr>
              <a:t>1) Заводский </a:t>
            </a:r>
            <a:r>
              <a:rPr lang="ru-RU" sz="3200" b="1" dirty="0" smtClean="0">
                <a:latin typeface="Bookman Old Style" pitchFamily="18" charset="0"/>
              </a:rPr>
              <a:t>клуб</a:t>
            </a:r>
            <a:r>
              <a:rPr lang="ru-RU" sz="3200" dirty="0" smtClean="0">
                <a:latin typeface="Bookman Old Style" pitchFamily="18" charset="0"/>
              </a:rPr>
              <a:t> – </a:t>
            </a:r>
            <a:r>
              <a:rPr lang="ru-RU" sz="3200" b="1" dirty="0" smtClean="0">
                <a:latin typeface="Bookman Old Style" pitchFamily="18" charset="0"/>
              </a:rPr>
              <a:t>клуб </a:t>
            </a:r>
            <a:r>
              <a:rPr lang="ru-RU" sz="3200" dirty="0" smtClean="0">
                <a:latin typeface="Bookman Old Style" pitchFamily="18" charset="0"/>
              </a:rPr>
              <a:t>дыма. 2)</a:t>
            </a:r>
            <a:r>
              <a:rPr lang="en-US" sz="3200" dirty="0" smtClean="0">
                <a:latin typeface="Bookman Old Style" pitchFamily="18" charset="0"/>
              </a:rPr>
              <a:t> </a:t>
            </a:r>
            <a:r>
              <a:rPr lang="ru-RU" sz="3200" b="1" dirty="0" smtClean="0">
                <a:latin typeface="Bookman Old Style" pitchFamily="18" charset="0"/>
              </a:rPr>
              <a:t>Затопить </a:t>
            </a:r>
            <a:r>
              <a:rPr lang="ru-RU" sz="3200" dirty="0" smtClean="0">
                <a:latin typeface="Bookman Old Style" pitchFamily="18" charset="0"/>
              </a:rPr>
              <a:t>печь – </a:t>
            </a:r>
            <a:r>
              <a:rPr lang="ru-RU" sz="3200" b="1" dirty="0" smtClean="0">
                <a:latin typeface="Bookman Old Style" pitchFamily="18" charset="0"/>
              </a:rPr>
              <a:t>затопить </a:t>
            </a:r>
            <a:r>
              <a:rPr lang="ru-RU" sz="3200" dirty="0" smtClean="0">
                <a:latin typeface="Bookman Old Style" pitchFamily="18" charset="0"/>
              </a:rPr>
              <a:t>корабль. 3)</a:t>
            </a:r>
            <a:r>
              <a:rPr lang="en-US" sz="3200" dirty="0" smtClean="0">
                <a:latin typeface="Bookman Old Style" pitchFamily="18" charset="0"/>
              </a:rPr>
              <a:t> </a:t>
            </a:r>
            <a:r>
              <a:rPr lang="ru-RU" sz="3200" b="1" dirty="0" smtClean="0">
                <a:latin typeface="Bookman Old Style" pitchFamily="18" charset="0"/>
              </a:rPr>
              <a:t>Крутой </a:t>
            </a:r>
            <a:r>
              <a:rPr lang="ru-RU" sz="3200" dirty="0" smtClean="0">
                <a:latin typeface="Bookman Old Style" pitchFamily="18" charset="0"/>
              </a:rPr>
              <a:t>берег – </a:t>
            </a:r>
            <a:r>
              <a:rPr lang="ru-RU" sz="3200" b="1" dirty="0" smtClean="0">
                <a:latin typeface="Bookman Old Style" pitchFamily="18" charset="0"/>
              </a:rPr>
              <a:t>крутой </a:t>
            </a:r>
            <a:r>
              <a:rPr lang="ru-RU" sz="3200" dirty="0" smtClean="0">
                <a:latin typeface="Bookman Old Style" pitchFamily="18" charset="0"/>
              </a:rPr>
              <a:t>кипяток. 4) </a:t>
            </a:r>
            <a:r>
              <a:rPr lang="ru-RU" sz="3200" b="1" dirty="0" smtClean="0">
                <a:latin typeface="Bookman Old Style" pitchFamily="18" charset="0"/>
              </a:rPr>
              <a:t>Вид</a:t>
            </a:r>
            <a:r>
              <a:rPr lang="ru-RU" sz="3200" dirty="0" smtClean="0">
                <a:latin typeface="Bookman Old Style" pitchFamily="18" charset="0"/>
              </a:rPr>
              <a:t> моря – открытка с </a:t>
            </a:r>
            <a:r>
              <a:rPr lang="ru-RU" sz="3200" b="1" dirty="0" smtClean="0">
                <a:latin typeface="Bookman Old Style" pitchFamily="18" charset="0"/>
              </a:rPr>
              <a:t>видом </a:t>
            </a:r>
            <a:r>
              <a:rPr lang="ru-RU" sz="3200" dirty="0" smtClean="0">
                <a:latin typeface="Bookman Old Style" pitchFamily="18" charset="0"/>
              </a:rPr>
              <a:t>на море – </a:t>
            </a:r>
            <a:r>
              <a:rPr lang="ru-RU" sz="3200" b="1" dirty="0" smtClean="0">
                <a:latin typeface="Bookman Old Style" pitchFamily="18" charset="0"/>
              </a:rPr>
              <a:t>вид </a:t>
            </a:r>
            <a:r>
              <a:rPr lang="ru-RU" sz="3200" dirty="0" smtClean="0">
                <a:latin typeface="Bookman Old Style" pitchFamily="18" charset="0"/>
              </a:rPr>
              <a:t>глагола. 5) Трубит </a:t>
            </a:r>
            <a:r>
              <a:rPr lang="ru-RU" sz="3200" b="1" dirty="0" smtClean="0">
                <a:latin typeface="Bookman Old Style" pitchFamily="18" charset="0"/>
              </a:rPr>
              <a:t>горн</a:t>
            </a:r>
            <a:r>
              <a:rPr lang="ru-RU" sz="3200" dirty="0" smtClean="0">
                <a:latin typeface="Bookman Old Style" pitchFamily="18" charset="0"/>
              </a:rPr>
              <a:t> – пылает </a:t>
            </a:r>
            <a:r>
              <a:rPr lang="ru-RU" sz="3200" b="1" dirty="0" smtClean="0">
                <a:latin typeface="Bookman Old Style" pitchFamily="18" charset="0"/>
              </a:rPr>
              <a:t>горн</a:t>
            </a:r>
            <a:r>
              <a:rPr lang="ru-RU" sz="3200" dirty="0" smtClean="0">
                <a:latin typeface="Bookman Old Style" pitchFamily="18" charset="0"/>
              </a:rPr>
              <a:t>. 6)</a:t>
            </a:r>
            <a:r>
              <a:rPr lang="ru-RU" sz="3200" b="1" dirty="0" smtClean="0">
                <a:latin typeface="Bookman Old Style" pitchFamily="18" charset="0"/>
              </a:rPr>
              <a:t>Серебряный</a:t>
            </a:r>
            <a:r>
              <a:rPr lang="ru-RU" sz="3200" dirty="0" smtClean="0">
                <a:latin typeface="Bookman Old Style" pitchFamily="18" charset="0"/>
              </a:rPr>
              <a:t> подстаканник – </a:t>
            </a:r>
            <a:r>
              <a:rPr lang="ru-RU" sz="3200" b="1" dirty="0" smtClean="0">
                <a:latin typeface="Bookman Old Style" pitchFamily="18" charset="0"/>
              </a:rPr>
              <a:t>серебряный </a:t>
            </a:r>
            <a:r>
              <a:rPr lang="ru-RU" sz="3200" dirty="0" smtClean="0">
                <a:latin typeface="Bookman Old Style" pitchFamily="18" charset="0"/>
              </a:rPr>
              <a:t>иней. 7) Противотанковая </a:t>
            </a:r>
            <a:r>
              <a:rPr lang="ru-RU" sz="3200" b="1" dirty="0" smtClean="0">
                <a:latin typeface="Bookman Old Style" pitchFamily="18" charset="0"/>
              </a:rPr>
              <a:t>мина</a:t>
            </a:r>
            <a:r>
              <a:rPr lang="ru-RU" sz="3200" dirty="0" smtClean="0">
                <a:latin typeface="Bookman Old Style" pitchFamily="18" charset="0"/>
              </a:rPr>
              <a:t> – грустная </a:t>
            </a:r>
            <a:r>
              <a:rPr lang="ru-RU" sz="3200" b="1" dirty="0" smtClean="0">
                <a:latin typeface="Bookman Old Style" pitchFamily="18" charset="0"/>
              </a:rPr>
              <a:t>мина</a:t>
            </a:r>
            <a:r>
              <a:rPr lang="ru-RU" sz="3200" dirty="0" smtClean="0">
                <a:latin typeface="Bookman Old Style" pitchFamily="18" charset="0"/>
              </a:rPr>
              <a:t>. 8) Книжная </a:t>
            </a:r>
            <a:r>
              <a:rPr lang="ru-RU" sz="3200" b="1" dirty="0" smtClean="0">
                <a:latin typeface="Bookman Old Style" pitchFamily="18" charset="0"/>
              </a:rPr>
              <a:t>полка</a:t>
            </a:r>
            <a:r>
              <a:rPr lang="ru-RU" sz="3200" dirty="0" smtClean="0">
                <a:latin typeface="Bookman Old Style" pitchFamily="18" charset="0"/>
              </a:rPr>
              <a:t> – </a:t>
            </a:r>
            <a:r>
              <a:rPr lang="ru-RU" sz="3200" b="1" dirty="0" smtClean="0">
                <a:latin typeface="Bookman Old Style" pitchFamily="18" charset="0"/>
              </a:rPr>
              <a:t>полка </a:t>
            </a:r>
            <a:r>
              <a:rPr lang="ru-RU" sz="3200" dirty="0" smtClean="0">
                <a:latin typeface="Bookman Old Style" pitchFamily="18" charset="0"/>
              </a:rPr>
              <a:t>свёклы. 9) Железнодорожный </a:t>
            </a:r>
            <a:r>
              <a:rPr lang="ru-RU" sz="3200" b="1" dirty="0" smtClean="0">
                <a:latin typeface="Bookman Old Style" pitchFamily="18" charset="0"/>
              </a:rPr>
              <a:t>мост </a:t>
            </a:r>
            <a:r>
              <a:rPr lang="ru-RU" sz="3200" dirty="0" smtClean="0">
                <a:latin typeface="Bookman Old Style" pitchFamily="18" charset="0"/>
              </a:rPr>
              <a:t>– воздушный </a:t>
            </a:r>
            <a:r>
              <a:rPr lang="ru-RU" sz="3200" b="1" dirty="0" smtClean="0">
                <a:latin typeface="Bookman Old Style" pitchFamily="18" charset="0"/>
              </a:rPr>
              <a:t>мост</a:t>
            </a:r>
            <a:r>
              <a:rPr lang="ru-RU" sz="3200" dirty="0" smtClean="0">
                <a:latin typeface="Bookman Old Style" pitchFamily="18" charset="0"/>
              </a:rPr>
              <a:t>.</a:t>
            </a:r>
            <a:endParaRPr lang="en-US" sz="3200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765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522509"/>
            <a:ext cx="8911687" cy="169600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Bookman Old Style" pitchFamily="18" charset="0"/>
              </a:rPr>
              <a:t>Упражнение</a:t>
            </a:r>
            <a:r>
              <a:rPr lang="ru-RU" sz="3200" b="1" dirty="0">
                <a:latin typeface="Bookman Old Style" pitchFamily="18" charset="0"/>
              </a:rPr>
              <a:t> 3</a:t>
            </a: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r>
              <a:rPr lang="ru-RU" sz="3200" i="1" dirty="0" smtClean="0">
                <a:latin typeface="Bookman Old Style" pitchFamily="18" charset="0"/>
              </a:rPr>
              <a:t>Подберите к каждому выделенному слову синонимы</a:t>
            </a:r>
            <a:endParaRPr lang="en-US" sz="32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4915" y="2322287"/>
            <a:ext cx="9666514" cy="3835678"/>
          </a:xfrm>
        </p:spPr>
        <p:txBody>
          <a:bodyPr>
            <a:no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ru-RU" sz="3200" dirty="0" smtClean="0">
                <a:latin typeface="Bookman Old Style" pitchFamily="18" charset="0"/>
              </a:rPr>
              <a:t>1) Слушать </a:t>
            </a:r>
            <a:r>
              <a:rPr lang="ru-RU" sz="3200" b="1" dirty="0" smtClean="0">
                <a:latin typeface="Bookman Old Style" pitchFamily="18" charset="0"/>
              </a:rPr>
              <a:t>интересный</a:t>
            </a:r>
            <a:r>
              <a:rPr lang="ru-RU" sz="3200" dirty="0" smtClean="0">
                <a:latin typeface="Bookman Old Style" pitchFamily="18" charset="0"/>
              </a:rPr>
              <a:t> рассказ. 2)Беседовать с </a:t>
            </a:r>
            <a:r>
              <a:rPr lang="ru-RU" sz="3200" b="1" dirty="0" smtClean="0">
                <a:latin typeface="Bookman Old Style" pitchFamily="18" charset="0"/>
              </a:rPr>
              <a:t>вежливым </a:t>
            </a:r>
            <a:r>
              <a:rPr lang="ru-RU" sz="3200" dirty="0" smtClean="0">
                <a:latin typeface="Bookman Old Style" pitchFamily="18" charset="0"/>
              </a:rPr>
              <a:t>молодым человеком. 3) Узнать </a:t>
            </a:r>
            <a:r>
              <a:rPr lang="ru-RU" sz="3200" b="1" dirty="0" smtClean="0">
                <a:latin typeface="Bookman Old Style" pitchFamily="18" charset="0"/>
              </a:rPr>
              <a:t>подлинную </a:t>
            </a:r>
            <a:r>
              <a:rPr lang="ru-RU" sz="3200" dirty="0" smtClean="0">
                <a:latin typeface="Bookman Old Style" pitchFamily="18" charset="0"/>
              </a:rPr>
              <a:t>правду. 4) Услышать </a:t>
            </a:r>
            <a:r>
              <a:rPr lang="ru-RU" sz="3200" b="1" dirty="0" smtClean="0">
                <a:latin typeface="Bookman Old Style" pitchFamily="18" charset="0"/>
              </a:rPr>
              <a:t>неистовый</a:t>
            </a:r>
            <a:r>
              <a:rPr lang="ru-RU" sz="3200" dirty="0" smtClean="0">
                <a:latin typeface="Bookman Old Style" pitchFamily="18" charset="0"/>
              </a:rPr>
              <a:t> крик. 5)Обладать </a:t>
            </a:r>
            <a:r>
              <a:rPr lang="ru-RU" sz="3200" b="1" dirty="0" smtClean="0">
                <a:latin typeface="Bookman Old Style" pitchFamily="18" charset="0"/>
              </a:rPr>
              <a:t>незаурядным</a:t>
            </a:r>
            <a:r>
              <a:rPr lang="ru-RU" sz="3200" dirty="0" smtClean="0">
                <a:latin typeface="Bookman Old Style" pitchFamily="18" charset="0"/>
              </a:rPr>
              <a:t> умом. 6) Показать </a:t>
            </a:r>
            <a:r>
              <a:rPr lang="ru-RU" sz="3200" b="1" dirty="0" smtClean="0">
                <a:latin typeface="Bookman Old Style" pitchFamily="18" charset="0"/>
              </a:rPr>
              <a:t>недюжинные </a:t>
            </a:r>
            <a:r>
              <a:rPr lang="ru-RU" sz="3200" dirty="0" smtClean="0">
                <a:latin typeface="Bookman Old Style" pitchFamily="18" charset="0"/>
              </a:rPr>
              <a:t>способности. 7) Писать </a:t>
            </a:r>
            <a:r>
              <a:rPr lang="ru-RU" sz="3200" b="1" dirty="0" smtClean="0">
                <a:latin typeface="Bookman Old Style" pitchFamily="18" charset="0"/>
              </a:rPr>
              <a:t>витиеватым </a:t>
            </a:r>
            <a:r>
              <a:rPr lang="ru-RU" sz="3200" dirty="0" smtClean="0">
                <a:latin typeface="Bookman Old Style" pitchFamily="18" charset="0"/>
              </a:rPr>
              <a:t>слогом. 8) Иметь </a:t>
            </a:r>
            <a:r>
              <a:rPr lang="ru-RU" sz="3200" b="1" dirty="0" smtClean="0">
                <a:latin typeface="Bookman Old Style" pitchFamily="18" charset="0"/>
              </a:rPr>
              <a:t>своенравный </a:t>
            </a:r>
            <a:r>
              <a:rPr lang="ru-RU" sz="3200" dirty="0" smtClean="0">
                <a:latin typeface="Bookman Old Style" pitchFamily="18" charset="0"/>
              </a:rPr>
              <a:t>характер.</a:t>
            </a:r>
            <a:endParaRPr lang="en-US" sz="32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1194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3439" y="1244113"/>
            <a:ext cx="9257046" cy="3331795"/>
          </a:xfrm>
        </p:spPr>
        <p:txBody>
          <a:bodyPr>
            <a:noAutofit/>
          </a:bodyPr>
          <a:lstStyle/>
          <a:p>
            <a:pPr marL="400050" indent="-400050">
              <a:buFont typeface="+mj-lt"/>
              <a:buAutoNum type="romanUcPeriod" startAt="2"/>
            </a:pPr>
            <a:r>
              <a:rPr lang="ru-RU" sz="3600" dirty="0" smtClean="0">
                <a:latin typeface="Bookman Old Style" pitchFamily="18" charset="0"/>
              </a:rPr>
              <a:t>1) Великая </a:t>
            </a:r>
            <a:r>
              <a:rPr lang="ru-RU" sz="3600" b="1" dirty="0" smtClean="0">
                <a:latin typeface="Bookman Old Style" pitchFamily="18" charset="0"/>
              </a:rPr>
              <a:t>держава</a:t>
            </a:r>
            <a:r>
              <a:rPr lang="ru-RU" sz="3600" dirty="0" smtClean="0">
                <a:latin typeface="Bookman Old Style" pitchFamily="18" charset="0"/>
              </a:rPr>
              <a:t>. 2) Дворец, построенный известным </a:t>
            </a:r>
            <a:r>
              <a:rPr lang="ru-RU" sz="3600" b="1" dirty="0" smtClean="0">
                <a:latin typeface="Bookman Old Style" pitchFamily="18" charset="0"/>
              </a:rPr>
              <a:t>зодчим</a:t>
            </a:r>
            <a:r>
              <a:rPr lang="ru-RU" sz="3600" dirty="0" smtClean="0">
                <a:latin typeface="Bookman Old Style" pitchFamily="18" charset="0"/>
              </a:rPr>
              <a:t>. 3)Любоваться </a:t>
            </a:r>
            <a:r>
              <a:rPr lang="ru-RU" sz="3600" b="1" dirty="0" smtClean="0">
                <a:latin typeface="Bookman Old Style" pitchFamily="18" charset="0"/>
              </a:rPr>
              <a:t>всадниками</a:t>
            </a:r>
            <a:r>
              <a:rPr lang="ru-RU" sz="3600" dirty="0" smtClean="0">
                <a:latin typeface="Bookman Old Style" pitchFamily="18" charset="0"/>
              </a:rPr>
              <a:t>. 4)Выполнять свой </a:t>
            </a:r>
            <a:r>
              <a:rPr lang="ru-RU" sz="3600" b="1" dirty="0" smtClean="0">
                <a:latin typeface="Bookman Old Style" pitchFamily="18" charset="0"/>
              </a:rPr>
              <a:t>долг</a:t>
            </a:r>
            <a:r>
              <a:rPr lang="ru-RU" sz="3600" dirty="0" smtClean="0">
                <a:latin typeface="Bookman Old Style" pitchFamily="18" charset="0"/>
              </a:rPr>
              <a:t>. 5) Получить неприятное </a:t>
            </a:r>
            <a:r>
              <a:rPr lang="ru-RU" sz="3600" b="1" dirty="0" smtClean="0">
                <a:latin typeface="Bookman Old Style" pitchFamily="18" charset="0"/>
              </a:rPr>
              <a:t>известие</a:t>
            </a:r>
            <a:r>
              <a:rPr lang="ru-RU" sz="3600" dirty="0" smtClean="0">
                <a:latin typeface="Bookman Old Style" pitchFamily="18" charset="0"/>
              </a:rPr>
              <a:t>. 6) Требовать </a:t>
            </a:r>
            <a:r>
              <a:rPr lang="ru-RU" sz="3600" b="1" dirty="0" smtClean="0">
                <a:latin typeface="Bookman Old Style" pitchFamily="18" charset="0"/>
              </a:rPr>
              <a:t>возмездия</a:t>
            </a:r>
            <a:r>
              <a:rPr lang="ru-RU" sz="3600" dirty="0" smtClean="0">
                <a:latin typeface="Bookman Old Style" pitchFamily="18" charset="0"/>
              </a:rPr>
              <a:t>. 7) Задрожать от </a:t>
            </a:r>
            <a:r>
              <a:rPr lang="ru-RU" sz="3600" b="1" dirty="0" smtClean="0">
                <a:latin typeface="Bookman Old Style" pitchFamily="18" charset="0"/>
              </a:rPr>
              <a:t>негодования</a:t>
            </a:r>
            <a:r>
              <a:rPr lang="ru-RU" sz="3600" dirty="0" smtClean="0">
                <a:latin typeface="Bookman Old Style" pitchFamily="18" charset="0"/>
              </a:rPr>
              <a:t>. 8) Найти </a:t>
            </a:r>
            <a:r>
              <a:rPr lang="ru-RU" sz="3600" b="1" dirty="0" smtClean="0">
                <a:latin typeface="Bookman Old Style" pitchFamily="18" charset="0"/>
              </a:rPr>
              <a:t>пристанище</a:t>
            </a:r>
            <a:r>
              <a:rPr lang="ru-RU" sz="3600" dirty="0" smtClean="0">
                <a:latin typeface="Bookman Old Style" pitchFamily="18" charset="0"/>
              </a:rPr>
              <a:t>. </a:t>
            </a:r>
            <a:endParaRPr lang="en-US" sz="36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68075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723</TotalTime>
  <Words>1273</Words>
  <Application>Microsoft Office PowerPoint</Application>
  <PresentationFormat>Произвольный</PresentationFormat>
  <Paragraphs>22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Слово и его лексическое значение</vt:lpstr>
      <vt:lpstr>Упражнение 1  Вставьте вместо точек нужные по смыслу слова.</vt:lpstr>
      <vt:lpstr>Слайд 3</vt:lpstr>
      <vt:lpstr>Слайд 4</vt:lpstr>
      <vt:lpstr>Упражнение 2  Сравните в каждой группе лексические значение выделенных слов. Какое из значений прямое, какое – переносное?</vt:lpstr>
      <vt:lpstr>Слайд 6</vt:lpstr>
      <vt:lpstr>Слайд 7</vt:lpstr>
      <vt:lpstr>Упражнение 3 Подберите к каждому выделенному слову синонимы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Упражнение 4 Укажите значение фразеологических оборотов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Слово и его лексическое значение</dc:title>
  <dc:creator>Пользователь Windows</dc:creator>
  <cp:lastModifiedBy>User</cp:lastModifiedBy>
  <cp:revision>38</cp:revision>
  <dcterms:created xsi:type="dcterms:W3CDTF">2018-02-06T22:32:44Z</dcterms:created>
  <dcterms:modified xsi:type="dcterms:W3CDTF">2018-02-08T12:46:19Z</dcterms:modified>
</cp:coreProperties>
</file>