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56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D120A-10A3-4091-81E8-0E9F9A0B36F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F3798-2568-4FA1-9266-63F45DF76EB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3B938-53EC-400F-BF35-AC93A53ECCA0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D5CAE-7368-47C9-A10D-86A97A945B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554E9-A44C-4BC8-B55E-DF9E87928EAE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9A416-E93D-4E5A-9C9D-787403CF74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424BE-5A25-41C3-B12C-244CC31B2B8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D62DA-F172-45F4-96CD-C85664D6D4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FAD5-9C40-4DB9-BD4F-B4B5D4C3E16D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86A5-E0CD-4C35-80D1-AF2F1AAEEC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A4379-EBCE-4879-80A8-DD8C9C7E6700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02516-839E-436D-AB00-50CBF94AB7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5FB50-C4E7-4A42-9C02-92750A2AC2A1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C3595-27BD-4F1C-ABD2-4C980530CB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4C5F1-FA0F-4A74-AAD4-DE8C845E04E6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00A46-417A-4251-AC5E-36F6441217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58613-8565-4D05-B332-22E66EA641CD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683EA-F06E-425D-82F3-337AEEEE67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5D942-CF29-4016-89B5-0BC9181B5121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43571-F685-47D7-8CD1-6878980F9D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70806-2166-43E7-A764-5FA5A52353A0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D613F-EF91-48D1-B0C9-83FF89693E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00400C-F52B-41CB-B112-B4B112303138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FCDD7EC-1F5E-49F7-B5BD-310EE718CD1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8200" y="4711700"/>
            <a:ext cx="4343400" cy="1612900"/>
          </a:xfrm>
          <a:noFill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8526" y="977900"/>
            <a:ext cx="7886700" cy="25781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Біологічна зброя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3" name="Picture 5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906380"/>
            <a:ext cx="4521201" cy="3951621"/>
          </a:xfrm>
          <a:prstGeom prst="rect">
            <a:avLst/>
          </a:prstGeom>
          <a:noFill/>
        </p:spPr>
      </p:pic>
      <p:pic>
        <p:nvPicPr>
          <p:cNvPr id="1026" name="Picture 2" descr="D:\Мои Документы\Pictures\rhbz1994_emb_n960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0600" y="177800"/>
            <a:ext cx="2120900" cy="1968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0200" y="254000"/>
            <a:ext cx="8483600" cy="63627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Способи застосування БЗ</a:t>
            </a:r>
          </a:p>
          <a:p>
            <a:pPr>
              <a:buNone/>
            </a:pPr>
            <a:r>
              <a:rPr lang="uk-UA" sz="1800" dirty="0" smtClean="0"/>
              <a:t>    </a:t>
            </a:r>
            <a:r>
              <a:rPr lang="uk-UA" sz="2000" dirty="0" smtClean="0"/>
              <a:t>Аерозольний спосіб є основним способом бойового застосування БС. Він дозволяє раптово і приховано заражати біологічними засобами на великих просторах приземні маси повітря, місцевість і знаходяться на ній живу силу, озброєння і військову техніку. При цьому зараження біологічним аерозолем одночасно піддається жива сила, не тільки відкрито розташована на місцевості, а й перебуває в </a:t>
            </a:r>
            <a:r>
              <a:rPr lang="uk-UA" sz="2000" dirty="0" err="1" smtClean="0"/>
              <a:t>негерметизованих</a:t>
            </a:r>
            <a:r>
              <a:rPr lang="uk-UA" sz="2000" dirty="0" smtClean="0"/>
              <a:t> озброєння, військову техніку та спорудах.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Перехід біологічних рецептур в аерозоль здійснюється двома основними методами: силою вибуху ВР біологічного </a:t>
            </a:r>
            <a:r>
              <a:rPr lang="uk-UA" sz="2000" dirty="0" err="1" smtClean="0"/>
              <a:t>боєприпасу</a:t>
            </a:r>
            <a:r>
              <a:rPr lang="uk-UA" sz="2000" dirty="0" smtClean="0"/>
              <a:t> і за допомогою розпилювальних пристроїв.</a:t>
            </a:r>
            <a:r>
              <a:rPr lang="uk-UA" sz="1800" dirty="0" smtClean="0"/>
              <a:t/>
            </a:r>
            <a:br>
              <a:rPr lang="uk-UA" sz="1800" dirty="0" smtClean="0"/>
            </a:br>
            <a:endParaRPr lang="ru-RU" sz="1800" dirty="0"/>
          </a:p>
        </p:txBody>
      </p:sp>
      <p:pic>
        <p:nvPicPr>
          <p:cNvPr id="20484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4025900"/>
            <a:ext cx="6045199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90500" y="254000"/>
            <a:ext cx="8623300" cy="59229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Способи застосування БЗ</a:t>
            </a:r>
          </a:p>
          <a:p>
            <a:pPr>
              <a:buNone/>
            </a:pPr>
            <a:r>
              <a:rPr lang="uk-UA" sz="2000" dirty="0" smtClean="0"/>
              <a:t>   Трансмісійний спосіб полягає в навмисному розсіюванні в заданому районі штучно заражених біологічними засобами кровососних переносник за допомогою ентомологічних боєприпасів (авіаційних бомб і контейнерів спеціальної конструкції).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Трансмісійний спосіб заснований на тому, що багато з існуючих в природі кровосисних членистоногих легко сприймають, тривалої зберігають, а потім через укуси передають збудників ряду небезпечних для людини і тварин захворювань. Так, окремі види комарів здатні передавати жовту лихоманку, </a:t>
            </a:r>
            <a:r>
              <a:rPr lang="uk-UA" sz="2000" dirty="0" err="1" smtClean="0"/>
              <a:t>лихоманку</a:t>
            </a:r>
            <a:r>
              <a:rPr lang="uk-UA" sz="2000" dirty="0" smtClean="0"/>
              <a:t> </a:t>
            </a:r>
            <a:r>
              <a:rPr lang="uk-UA" sz="2000" dirty="0" err="1" smtClean="0"/>
              <a:t>денге</a:t>
            </a:r>
            <a:r>
              <a:rPr lang="uk-UA" sz="2000" dirty="0" smtClean="0"/>
              <a:t>, Венесуельський </a:t>
            </a:r>
            <a:r>
              <a:rPr lang="uk-UA" sz="2000" dirty="0" err="1" smtClean="0"/>
              <a:t>енцефаломієліт</a:t>
            </a:r>
            <a:r>
              <a:rPr lang="uk-UA" sz="2000" dirty="0" smtClean="0"/>
              <a:t> коней, блохи - чуму, воші - висипний тиф, москіти - лихоманку </a:t>
            </a:r>
            <a:r>
              <a:rPr lang="uk-UA" sz="2000" dirty="0" err="1" smtClean="0"/>
              <a:t>паппатачи</a:t>
            </a:r>
            <a:r>
              <a:rPr lang="uk-UA" sz="2000" dirty="0" smtClean="0"/>
              <a:t>.</a:t>
            </a:r>
            <a:br>
              <a:rPr lang="uk-UA" sz="2000" dirty="0" smtClean="0"/>
            </a:br>
            <a:r>
              <a:rPr lang="uk-UA" sz="2000" dirty="0" smtClean="0"/>
              <a:t>Застосування штучно заражених переносників найбільш ймовірно в теплу пору року і природних умовах, близьких до природного проживання переносників.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D:\Мои Документы\Pictures\bjjh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8400" y="4521200"/>
            <a:ext cx="3263900" cy="233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7500" y="215900"/>
            <a:ext cx="5689600" cy="64008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Способи застосування БЗ</a:t>
            </a:r>
          </a:p>
          <a:p>
            <a:pPr>
              <a:buNone/>
            </a:pPr>
            <a:r>
              <a:rPr lang="uk-UA" sz="2000" dirty="0" smtClean="0"/>
              <a:t>    Диверсійний спосіб застосування БС полягає в навмисному сховищі зараженні біологічними засобами замкнутих просторів (об'єктів) повітря і води, а також продовольства (фуражу), використовуваних безпосередньо, без додаткового очищення (обробки).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За допомогою малогабаритного диверсійного спорядження (портативних генераторів аерозолів, які розпилюють пеналів і т.п.) можливо в певний момент здійснити зараження повітря в місцях масового скупчення людей. Можливо також зараження води в міських водонапірних системах, для чого можуть бути використані збудники чуми, холери, черевного тифу і особливо </a:t>
            </a:r>
            <a:r>
              <a:rPr lang="uk-UA" sz="2000" dirty="0" err="1" smtClean="0"/>
              <a:t>ботулінічний</a:t>
            </a:r>
            <a:r>
              <a:rPr lang="uk-UA" sz="2000" dirty="0" smtClean="0"/>
              <a:t> токсин. Шляхом диверсій, крім того, можуть бути поширені штучно заражені кровоссальні переносники і комахи.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2530" name="Picture 2" descr="D:\Мои Документы\Pictures\rt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511300"/>
            <a:ext cx="2835275" cy="341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600" y="215900"/>
            <a:ext cx="8623300" cy="60245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Ознаки застосування БЗ</a:t>
            </a:r>
            <a:endParaRPr lang="ru-RU" sz="3600" dirty="0"/>
          </a:p>
        </p:txBody>
      </p:sp>
      <p:pic>
        <p:nvPicPr>
          <p:cNvPr id="23554" name="Picture 2" descr="D:\Мои Документы\Pictures\Priznaki_ukazyvajuschie_na_primene-32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9801" y="914400"/>
            <a:ext cx="7467600" cy="539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2900" y="444500"/>
            <a:ext cx="6045200" cy="57324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Наслідки застосування БЗ</a:t>
            </a:r>
          </a:p>
          <a:p>
            <a:pPr>
              <a:buNone/>
            </a:pPr>
            <a:r>
              <a:rPr lang="uk-UA" sz="1800" dirty="0" smtClean="0"/>
              <a:t>    </a:t>
            </a:r>
            <a:r>
              <a:rPr lang="uk-UA" sz="2000" dirty="0" smtClean="0"/>
              <a:t>Біологічна зброя має ряд особливостей, головна з яких здатність викликати масові захворювання людей (епідемії), тварин (епізоотії) і рослині (епіфітотії). Для зараження досить незначного числа мікробів. Потрапивши в організм, мікроби швидко розмножуються, викликають його захворювання, а потім внаслідок контакту людей один з одним, через виділення хворих, повітря, воду, харчові продукти, а також через різних переносників, зазвичай комах, захворювання при сприятливих умовах може придбати досить широкі масштаби .</a:t>
            </a:r>
          </a:p>
          <a:p>
            <a:pPr>
              <a:buNone/>
            </a:pPr>
            <a:r>
              <a:rPr lang="uk-UA" sz="2000" dirty="0" smtClean="0"/>
              <a:t>   Особливо слід підкреслити сильну психологічну дію, який чиниться БЗ на </a:t>
            </a:r>
            <a:r>
              <a:rPr lang="uk-UA" sz="2000" dirty="0" err="1" smtClean="0"/>
              <a:t>людину.Наявність</a:t>
            </a:r>
            <a:r>
              <a:rPr lang="uk-UA" sz="2000" dirty="0" smtClean="0"/>
              <a:t> реальної загрози раптового застосування противником БЗ, як і поява у військах і серед цивільного населення великих спалахів і епідемій небезпечних інфекційних захворювань, здатні повсюдно викликати страх, панічні настрої, знизити боєздатність військ, дезорганізувати роботу тилу.</a:t>
            </a:r>
            <a:endParaRPr lang="ru-RU" sz="2000" dirty="0"/>
          </a:p>
        </p:txBody>
      </p:sp>
      <p:pic>
        <p:nvPicPr>
          <p:cNvPr id="3" name="Picture 2" descr="C:\Users\User\Desktop\aa60486c766facff432b4451bbd7893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0"/>
            <a:ext cx="2933700" cy="204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  Переваги застосування БЗ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Висока ефективність застосування;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Труднощі своєчасного виявлення противником факту використання біологічної зброї; 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Наявність прихованого (інкубаційного) періоду зараження робить факт застосування  ще менш помітним; 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Велика розмаїтість біологічних агентів, які можна використовувати для ураження противника;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 Багато видів біологічної зброї здатні до епідемічного поширення, тобто ураження противника, по суті, стає </a:t>
            </a:r>
            <a:r>
              <a:rPr lang="uk-UA" sz="2000" dirty="0" err="1" smtClean="0"/>
              <a:t>самопідтримуваним</a:t>
            </a:r>
            <a:r>
              <a:rPr lang="uk-UA" sz="2000" dirty="0" smtClean="0"/>
              <a:t> процесом;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 Гнучкість даного зброї масового ураження: є хвороби, які тимчасово роблять людину недієздатною, а інші ж недуги призводять до летального результату; 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Мікроорганізми здатні проникати в будь-які приміщення, інженерні споруди і бойова техніка також не гарантує захисту від зараження; 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Здатність біологічної зброї вражати і людей, і тварин, і сільськогосподарські рослини. Причому ця здатність дуже вибіркова: одні </a:t>
            </a:r>
            <a:r>
              <a:rPr lang="uk-UA" sz="2000" dirty="0" err="1" smtClean="0"/>
              <a:t>патогени</a:t>
            </a:r>
            <a:r>
              <a:rPr lang="uk-UA" sz="2000" dirty="0" smtClean="0"/>
              <a:t> викликають хвороби людини, інші - заражають тільки тварин;    </a:t>
            </a:r>
          </a:p>
          <a:p>
            <a:pPr marL="457200" indent="-457200">
              <a:buFont typeface="+mj-lt"/>
              <a:buAutoNum type="arabicParenR"/>
            </a:pPr>
            <a:r>
              <a:rPr lang="uk-UA" sz="2000" dirty="0" smtClean="0"/>
              <a:t>Біологічна зброя робить сильний психологічний вплив на населення, миттєво поширюється паніка і страх.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  Правила захисту від БЗ</a:t>
            </a:r>
          </a:p>
          <a:p>
            <a:pPr>
              <a:buNone/>
            </a:pPr>
            <a:r>
              <a:rPr lang="uk-UA" sz="2400" dirty="0" smtClean="0"/>
              <a:t>   </a:t>
            </a:r>
            <a:r>
              <a:rPr lang="uk-UA" sz="2000" dirty="0" smtClean="0"/>
              <a:t>Безпосередній захист особового складу в період біологічного нападу противника забезпечується використанням засобів індивідуального і колективного захисту, а також застосуванням засобів екстреної профілактики, наявних в індивідуальних аптечках.</a:t>
            </a:r>
          </a:p>
          <a:p>
            <a:pPr>
              <a:buNone/>
            </a:pPr>
            <a:r>
              <a:rPr lang="uk-UA" sz="2000" dirty="0" smtClean="0"/>
              <a:t>Особовий склад, який перебуває в осередку біологічного зараження, повинен не тільки своєчасно і правильно використовувати засоби захисту, але і строго виконувати правила особистої гігієни і наступні правила:</a:t>
            </a:r>
            <a:br>
              <a:rPr lang="uk-UA" sz="20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    1)не знімати засоби індивідуального захисту без дозволу командира;</a:t>
            </a:r>
          </a:p>
          <a:p>
            <a:pPr>
              <a:buNone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    2)не торкатися до озброєння і військової техніки та майна до тих пір, поки вони не будуть продезінфіковані;</a:t>
            </a:r>
          </a:p>
          <a:p>
            <a:pPr>
              <a:buNone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    3)не користуватися водою з джерел і продуктами харчування, що знаходяться в осередку зараження;</a:t>
            </a:r>
          </a:p>
          <a:p>
            <a:pPr>
              <a:buNone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    4)не піднімати пил, не ходити по чагарниках і густій ​​траві;</a:t>
            </a:r>
          </a:p>
          <a:p>
            <a:pPr>
              <a:buNone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    5)не стикатися військовослужбовцям з цивільним населенням, не ураженим біологічними засобами, не передавати їм продукти харчування, воду, предмети обмундирування, техніку та інше майно.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736600"/>
            <a:ext cx="8293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dirty="0" smtClean="0"/>
              <a:t>ДЯКУЮ ЗА УВАГУ!</a:t>
            </a:r>
            <a:endParaRPr lang="ru-RU" sz="8000" dirty="0"/>
          </a:p>
        </p:txBody>
      </p:sp>
      <p:pic>
        <p:nvPicPr>
          <p:cNvPr id="24578" name="Picture 2" descr="Картинки по запросу военная заста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2400" y="2476500"/>
            <a:ext cx="6108700" cy="3811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650" y="1739900"/>
            <a:ext cx="7886700" cy="4437063"/>
          </a:xfrm>
          <a:noFill/>
        </p:spPr>
        <p:txBody>
          <a:bodyPr rtlCol="0">
            <a:normAutofit/>
          </a:bodyPr>
          <a:lstStyle/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Поняття біологічної зброї</a:t>
            </a:r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Види біологічної зброї</a:t>
            </a:r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Способи застосування </a:t>
            </a:r>
            <a:r>
              <a:rPr lang="ru-RU" dirty="0" smtClean="0"/>
              <a:t>БЗ</a:t>
            </a:r>
            <a:endParaRPr lang="uk-UA" dirty="0" smtClean="0"/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Ознаки застосування БЗ</a:t>
            </a:r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Наслідки застосування БЗ</a:t>
            </a:r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Переваги застосування БЗ</a:t>
            </a:r>
          </a:p>
          <a:p>
            <a:pPr marL="571500" indent="-5715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Правила захисту БЗ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8650" y="374650"/>
            <a:ext cx="78867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Зміст презентації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7" name="Picture 5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4245" y="0"/>
            <a:ext cx="3639755" cy="3040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19100" y="266700"/>
            <a:ext cx="8096250" cy="59102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Поняття біологічної зброї</a:t>
            </a:r>
          </a:p>
          <a:p>
            <a:pPr>
              <a:buNone/>
            </a:pPr>
            <a:r>
              <a:rPr lang="uk-UA" sz="2400" dirty="0" smtClean="0"/>
              <a:t>   Біологічною зброєю (БО) називають бойові засоби, що вражає дія яких заснована на використанні хвороботворних властивостей мікроорганізмів (збудників) або мікробів, що викликають хвороби людей, тварин і рослин. </a:t>
            </a:r>
          </a:p>
          <a:p>
            <a:pPr>
              <a:buNone/>
            </a:pPr>
            <a:r>
              <a:rPr lang="uk-UA" sz="2400" dirty="0" smtClean="0"/>
              <a:t>   Мета застосування біологічної зброї - зниження боєздатності противника. Це може бути досягнуто шляхом безпосереднього ураження людей, а також знищенням тварин і сільськогосподарських рослин, в результаті чого людина позбавляється засобів існування (продовольства), а в деяких випадках псування матеріалів озброєння, військової техніки і спорядження.</a:t>
            </a:r>
          </a:p>
          <a:p>
            <a:pPr>
              <a:buNone/>
            </a:pPr>
            <a:endParaRPr lang="ru-RU" sz="3600" dirty="0"/>
          </a:p>
        </p:txBody>
      </p:sp>
      <p:pic>
        <p:nvPicPr>
          <p:cNvPr id="3" name="Picture 2" descr="C:\Users\User\Desktop\233299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93282"/>
            <a:ext cx="3137272" cy="216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7500" y="292100"/>
            <a:ext cx="8572500" cy="62865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Поняття біологічної зброї</a:t>
            </a:r>
          </a:p>
          <a:p>
            <a:pPr>
              <a:buNone/>
            </a:pPr>
            <a:r>
              <a:rPr lang="uk-UA" sz="2000" dirty="0" smtClean="0"/>
              <a:t>    Основу вражаючої дії біологічної зброї становлять біологічні засоби (БС) - спеціально відібрані для бойового застосування біологічні агенти, здатні в разі проникнення в організм людей, тварин (рослин) викликати важкі інфекційні захворювання. До них відносять: окремі види хвороботворних мікробів і вірусів - збудників найбільш небезпечних інфекційних захворювань, а також токсичні продукти їх життєдіяльності; генетичний матеріал - молекули інфекційних нуклеїнових кислот, одержаний з мікробів (вірусів). Для знищення посівів зернових, технічних та інших сільськогосподарських культур можна очікувати крім використання мікробів - збудників хвороб культурних рослин навмисне застосування комах - найбільш небезпечних шкідників сільськогосподарських культур</a:t>
            </a:r>
            <a:endParaRPr lang="ru-RU" sz="2000" dirty="0"/>
          </a:p>
        </p:txBody>
      </p:sp>
      <p:pic>
        <p:nvPicPr>
          <p:cNvPr id="4" name="Picture 2" descr="C:\Users\User\Desktop\7367a6a28cbab2517501ad03bbab45b95414dd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440" y="3975100"/>
            <a:ext cx="6037560" cy="290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4000" y="165100"/>
            <a:ext cx="7378700" cy="60118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Види біологічної зброї</a:t>
            </a:r>
            <a:endParaRPr lang="ru-RU" sz="3600" dirty="0" smtClean="0"/>
          </a:p>
          <a:p>
            <a:pPr>
              <a:buNone/>
            </a:pP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Патогенні мікроорганізми - збудники інфекційних хвороб надзвичайно малі за розмірами, не мають кольору, запаху, смаку і тому не визначаються органами почуттів людини. Залежно від розмірів, будови і біологічних властивостей вони поділяються на класи, з яких крім вірусів найбільше значення мають бактерії, рикетсії і грибки</a:t>
            </a:r>
            <a:endParaRPr lang="ru-RU" sz="2000" dirty="0"/>
          </a:p>
        </p:txBody>
      </p:sp>
      <p:pic>
        <p:nvPicPr>
          <p:cNvPr id="17410" name="Picture 2" descr="Рис.6 Классификация биологических аген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946400"/>
            <a:ext cx="7899399" cy="372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04800" y="254000"/>
            <a:ext cx="8210550" cy="5922963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Види біологічної зброї</a:t>
            </a:r>
          </a:p>
          <a:p>
            <a:pPr algn="ctr">
              <a:buNone/>
            </a:pPr>
            <a:endParaRPr lang="uk-UA" sz="3200" dirty="0" smtClean="0"/>
          </a:p>
          <a:p>
            <a:pPr algn="ctr">
              <a:buNone/>
            </a:pPr>
            <a:r>
              <a:rPr lang="uk-UA" sz="3200" dirty="0" smtClean="0"/>
              <a:t>Найбільш поширені </a:t>
            </a:r>
            <a:r>
              <a:rPr lang="uk-UA" sz="3200" dirty="0" err="1" smtClean="0"/>
              <a:t>патогени</a:t>
            </a:r>
            <a:r>
              <a:rPr lang="uk-UA" sz="3200" dirty="0" smtClean="0"/>
              <a:t> БЗ</a:t>
            </a:r>
          </a:p>
          <a:p>
            <a:pPr>
              <a:buNone/>
            </a:pP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2451099"/>
          <a:ext cx="7858180" cy="2908300"/>
        </p:xfrm>
        <a:graphic>
          <a:graphicData uri="http://schemas.openxmlformats.org/drawingml/2006/table">
            <a:tbl>
              <a:tblPr/>
              <a:tblGrid>
                <a:gridCol w="2758253"/>
                <a:gridCol w="5099927"/>
              </a:tblGrid>
              <a:tr h="5816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latin typeface="Times New Roman"/>
                          <a:ea typeface="Calibri"/>
                        </a:rPr>
                        <a:t>Микробы</a:t>
                      </a:r>
                      <a:endParaRPr lang="ru-RU" sz="2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Опасные заболевания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latin typeface="Times New Roman"/>
                          <a:ea typeface="Calibri"/>
                        </a:rPr>
                        <a:t>Бактерии</a:t>
                      </a:r>
                      <a:endParaRPr lang="ru-RU" sz="2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Чума, холера, столбняк, сибирская язва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latin typeface="Times New Roman"/>
                          <a:ea typeface="Calibri"/>
                        </a:rPr>
                        <a:t>Вирусы</a:t>
                      </a:r>
                      <a:endParaRPr lang="ru-RU" sz="2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Натуральная оспа, желтая лихорадка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Риккетсии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Сыпной тиф, Ку-лихорадка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Грибки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Calibri"/>
                        </a:rPr>
                        <a:t>Бластомикоз, </a:t>
                      </a:r>
                      <a:r>
                        <a:rPr lang="ru-RU" sz="2200" dirty="0" err="1">
                          <a:latin typeface="Times New Roman"/>
                          <a:ea typeface="Calibri"/>
                        </a:rPr>
                        <a:t>гистоплазмоз</a:t>
                      </a:r>
                      <a:endParaRPr lang="ru-RU" sz="2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66700" y="241300"/>
            <a:ext cx="8547100" cy="63627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Види біологічної зброї</a:t>
            </a:r>
          </a:p>
          <a:p>
            <a:pPr>
              <a:buNone/>
            </a:pPr>
            <a:r>
              <a:rPr lang="uk-UA" sz="2400" dirty="0" smtClean="0"/>
              <a:t>     Деякі з виникаючих в результаті зараження захворювання, звані контагіозними (чума, натуральна віспа та ін.), можуть передаватися від уражених до оточуючих здорових людей через повітря, укуси комах та іншими шляхами. Захворювання, звані </a:t>
            </a:r>
            <a:r>
              <a:rPr lang="uk-UA" sz="2400" dirty="0" err="1" smtClean="0"/>
              <a:t>неконтагіозними</a:t>
            </a:r>
            <a:r>
              <a:rPr lang="uk-UA" sz="2400" dirty="0" smtClean="0"/>
              <a:t> (сибірська виразка, туляремія та ін.), від хворих людей до здорових практично не передаються.</a:t>
            </a:r>
            <a:endParaRPr lang="ru-RU" sz="2400" dirty="0"/>
          </a:p>
        </p:txBody>
      </p:sp>
      <p:pic>
        <p:nvPicPr>
          <p:cNvPr id="18434" name="Picture 2" descr="Рис. 5 Классификация заболеван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701" y="3429000"/>
            <a:ext cx="7429500" cy="3174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2900" y="203200"/>
            <a:ext cx="8509000" cy="63881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Способи застосування БЗ</a:t>
            </a:r>
          </a:p>
          <a:p>
            <a:pPr marL="457200" indent="-457200">
              <a:buNone/>
            </a:pPr>
            <a:r>
              <a:rPr lang="uk-UA" sz="2000" dirty="0" smtClean="0"/>
              <a:t>        Ефективність дії БО залежить не тільки від вражаючих здібностей біологічних засобів, але в значній мірі від правильно вибору способів і засобів їх застосування.</a:t>
            </a:r>
            <a:br>
              <a:rPr lang="uk-UA" sz="2000" dirty="0" smtClean="0"/>
            </a:br>
            <a:r>
              <a:rPr lang="uk-UA" sz="2000" dirty="0" smtClean="0"/>
              <a:t>Способи бойового застосування БС </a:t>
            </a:r>
            <a:r>
              <a:rPr lang="uk-UA" sz="2000" dirty="0" err="1" smtClean="0"/>
              <a:t>грунтуються</a:t>
            </a:r>
            <a:r>
              <a:rPr lang="uk-UA" sz="2000" dirty="0" smtClean="0"/>
              <a:t> на здатності патогенних мікробів в природних умовах перейматися в організм людини наступними шляхами: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  </a:t>
            </a:r>
          </a:p>
          <a:p>
            <a:pPr marL="514350" indent="-514350">
              <a:buFont typeface="+mj-lt"/>
              <a:buAutoNum type="romanUcPeriod"/>
            </a:pPr>
            <a:r>
              <a:rPr lang="uk-UA" sz="2000" dirty="0" smtClean="0"/>
              <a:t>  З повітрям через органи дихання (аерогенним, повітряно-крапельний шлях);</a:t>
            </a:r>
            <a:br>
              <a:rPr lang="uk-UA" sz="2000" dirty="0" smtClean="0"/>
            </a:br>
            <a:r>
              <a:rPr lang="uk-UA" sz="2000" dirty="0" smtClean="0"/>
              <a:t>   </a:t>
            </a:r>
          </a:p>
          <a:p>
            <a:pPr marL="514350" indent="-514350">
              <a:buFont typeface="+mj-lt"/>
              <a:buAutoNum type="romanUcPeriod"/>
            </a:pPr>
            <a:r>
              <a:rPr lang="uk-UA" sz="2000" dirty="0" smtClean="0"/>
              <a:t> З їжею і водою через травний тракт (аліментарний шлях);</a:t>
            </a:r>
            <a:br>
              <a:rPr lang="uk-UA" sz="2000" dirty="0" smtClean="0"/>
            </a:br>
            <a:r>
              <a:rPr lang="uk-UA" sz="2000" dirty="0" smtClean="0"/>
              <a:t>    </a:t>
            </a:r>
          </a:p>
          <a:p>
            <a:pPr marL="514350" indent="-514350">
              <a:buFont typeface="+mj-lt"/>
              <a:buAutoNum type="romanUcPeriod"/>
            </a:pPr>
            <a:r>
              <a:rPr lang="uk-UA" sz="2000" dirty="0" smtClean="0"/>
              <a:t>Через неушкоджену шкіру в результаті укусів заражених кровосисних членистоногих (трансмісивний шлях);</a:t>
            </a:r>
            <a:br>
              <a:rPr lang="uk-UA" sz="2000" dirty="0" smtClean="0"/>
            </a:br>
            <a:r>
              <a:rPr lang="uk-UA" sz="2000" dirty="0" smtClean="0"/>
              <a:t>    </a:t>
            </a:r>
          </a:p>
          <a:p>
            <a:pPr marL="514350" indent="-514350">
              <a:buFont typeface="+mj-lt"/>
              <a:buAutoNum type="romanUcPeriod"/>
            </a:pPr>
            <a:r>
              <a:rPr lang="uk-UA" sz="2000" dirty="0" smtClean="0"/>
              <a:t>   Через слизові оболонки рота, носа, очі, а також через пошкоджені шкірні покриви (контактний шлях).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1000" y="342900"/>
            <a:ext cx="8394700" cy="6286500"/>
          </a:xfrm>
        </p:spPr>
        <p:txBody>
          <a:bodyPr/>
          <a:lstStyle/>
          <a:p>
            <a:pPr>
              <a:buNone/>
            </a:pPr>
            <a:r>
              <a:rPr lang="uk-UA" sz="3600" dirty="0" smtClean="0"/>
              <a:t>Способи застосування БЗ</a:t>
            </a:r>
          </a:p>
          <a:p>
            <a:pPr>
              <a:buNone/>
            </a:pPr>
            <a:r>
              <a:rPr lang="uk-UA" sz="2400" dirty="0" smtClean="0"/>
              <a:t>    </a:t>
            </a:r>
            <a:br>
              <a:rPr lang="uk-UA" sz="2400" dirty="0" smtClean="0"/>
            </a:br>
            <a:endParaRPr lang="uk-UA" sz="2400" dirty="0" smtClean="0"/>
          </a:p>
          <a:p>
            <a:pPr marL="514350" indent="-514350">
              <a:buFont typeface="+mj-lt"/>
              <a:buAutoNum type="romanUcPeriod"/>
            </a:pPr>
            <a:r>
              <a:rPr lang="uk-UA" dirty="0" smtClean="0"/>
              <a:t>Розпорошення біологічних рецептур для зараження приземного шару повітря частинками аерозолю - аерозольний спосіб;</a:t>
            </a:r>
            <a:br>
              <a:rPr lang="uk-UA" dirty="0" smtClean="0"/>
            </a:br>
            <a:endParaRPr lang="uk-UA" dirty="0" smtClean="0"/>
          </a:p>
          <a:p>
            <a:pPr marL="514350" indent="-514350">
              <a:buFont typeface="+mj-lt"/>
              <a:buAutoNum type="romanUcPeriod"/>
            </a:pPr>
            <a:r>
              <a:rPr lang="uk-UA" dirty="0" smtClean="0"/>
              <a:t>Розсіювання в районі цілі штучно заражених біологічними засобами кровосисних переносників - трансмісійний спосіб;</a:t>
            </a:r>
            <a:br>
              <a:rPr lang="uk-UA" dirty="0" smtClean="0"/>
            </a:br>
            <a:endParaRPr lang="uk-UA" dirty="0" smtClean="0"/>
          </a:p>
          <a:p>
            <a:pPr marL="514350" indent="-514350">
              <a:buFont typeface="+mj-lt"/>
              <a:buAutoNum type="romanUcPeriod"/>
            </a:pPr>
            <a:r>
              <a:rPr lang="uk-UA" dirty="0" smtClean="0"/>
              <a:t>Зараження біологічними засобами повітря і води в замкнутих просторах (обсягу) за допомогою диверсійного спорядження - диверсійний спосіб.</a:t>
            </a:r>
          </a:p>
          <a:p>
            <a:pPr>
              <a:buNone/>
            </a:pPr>
            <a:endParaRPr lang="uk-UA" sz="3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722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RePack by Diakov</cp:lastModifiedBy>
  <cp:revision>26</cp:revision>
  <dcterms:created xsi:type="dcterms:W3CDTF">2015-04-13T08:09:15Z</dcterms:created>
  <dcterms:modified xsi:type="dcterms:W3CDTF">2020-02-10T18:01:02Z</dcterms:modified>
</cp:coreProperties>
</file>